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24.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29.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43.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46.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49.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299" r:id="rId3"/>
    <p:sldId id="267" r:id="rId4"/>
    <p:sldId id="303" r:id="rId5"/>
    <p:sldId id="302" r:id="rId6"/>
    <p:sldId id="304" r:id="rId7"/>
    <p:sldId id="305" r:id="rId8"/>
    <p:sldId id="306" r:id="rId9"/>
    <p:sldId id="313" r:id="rId10"/>
    <p:sldId id="308" r:id="rId11"/>
    <p:sldId id="309" r:id="rId12"/>
    <p:sldId id="414" r:id="rId13"/>
    <p:sldId id="311" r:id="rId14"/>
    <p:sldId id="312" r:id="rId15"/>
    <p:sldId id="314" r:id="rId16"/>
    <p:sldId id="415" r:id="rId17"/>
    <p:sldId id="316" r:id="rId18"/>
    <p:sldId id="315" r:id="rId19"/>
    <p:sldId id="260" r:id="rId20"/>
    <p:sldId id="318" r:id="rId21"/>
    <p:sldId id="319" r:id="rId22"/>
    <p:sldId id="317" r:id="rId23"/>
    <p:sldId id="320" r:id="rId24"/>
    <p:sldId id="416" r:id="rId25"/>
    <p:sldId id="323" r:id="rId26"/>
    <p:sldId id="269" r:id="rId27"/>
    <p:sldId id="277" r:id="rId28"/>
    <p:sldId id="328" r:id="rId29"/>
    <p:sldId id="329" r:id="rId30"/>
    <p:sldId id="332" r:id="rId31"/>
    <p:sldId id="427" r:id="rId32"/>
    <p:sldId id="428" r:id="rId33"/>
    <p:sldId id="429" r:id="rId34"/>
    <p:sldId id="430" r:id="rId35"/>
    <p:sldId id="431" r:id="rId36"/>
    <p:sldId id="435" r:id="rId37"/>
    <p:sldId id="441" r:id="rId38"/>
    <p:sldId id="440" r:id="rId39"/>
    <p:sldId id="334" r:id="rId40"/>
    <p:sldId id="337" r:id="rId41"/>
    <p:sldId id="401" r:id="rId42"/>
    <p:sldId id="402" r:id="rId43"/>
    <p:sldId id="342" r:id="rId44"/>
    <p:sldId id="339" r:id="rId45"/>
    <p:sldId id="340" r:id="rId46"/>
    <p:sldId id="346" r:id="rId47"/>
    <p:sldId id="345" r:id="rId48"/>
    <p:sldId id="426" r:id="rId49"/>
    <p:sldId id="404" r:id="rId50"/>
    <p:sldId id="293" r:id="rId51"/>
    <p:sldId id="444" r:id="rId52"/>
    <p:sldId id="445" r:id="rId53"/>
    <p:sldId id="405" r:id="rId54"/>
    <p:sldId id="412" r:id="rId55"/>
    <p:sldId id="294" r:id="rId56"/>
    <p:sldId id="295" r:id="rId57"/>
    <p:sldId id="408" r:id="rId58"/>
    <p:sldId id="370" r:id="rId59"/>
    <p:sldId id="425" r:id="rId60"/>
    <p:sldId id="371" r:id="rId61"/>
    <p:sldId id="372" r:id="rId62"/>
    <p:sldId id="373" r:id="rId63"/>
    <p:sldId id="374" r:id="rId64"/>
    <p:sldId id="410" r:id="rId65"/>
    <p:sldId id="446" r:id="rId66"/>
    <p:sldId id="375" r:id="rId67"/>
    <p:sldId id="376" r:id="rId68"/>
    <p:sldId id="377" r:id="rId69"/>
    <p:sldId id="378" r:id="rId70"/>
    <p:sldId id="380" r:id="rId71"/>
    <p:sldId id="398"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CD0F92E-07D0-45A0-80A0-3BF549689798}">
          <p14:sldIdLst>
            <p14:sldId id="256"/>
          </p14:sldIdLst>
        </p14:section>
        <p14:section name="目录" id="{9F41A1C2-3EA9-4A08-83F9-BC41F325B388}">
          <p14:sldIdLst>
            <p14:sldId id="299"/>
          </p14:sldIdLst>
        </p14:section>
        <p14:section name="概述" id="{61A11434-CE14-4987-A726-A74599BB8CB3}">
          <p14:sldIdLst>
            <p14:sldId id="267"/>
            <p14:sldId id="303"/>
            <p14:sldId id="302"/>
            <p14:sldId id="304"/>
            <p14:sldId id="305"/>
            <p14:sldId id="306"/>
            <p14:sldId id="313"/>
            <p14:sldId id="308"/>
            <p14:sldId id="309"/>
            <p14:sldId id="414"/>
            <p14:sldId id="311"/>
            <p14:sldId id="312"/>
            <p14:sldId id="314"/>
          </p14:sldIdLst>
        </p14:section>
        <p14:section name="定位原理" id="{3E75AE3F-A643-47B4-84A5-4693E48EE3A4}">
          <p14:sldIdLst>
            <p14:sldId id="415"/>
            <p14:sldId id="316"/>
            <p14:sldId id="315"/>
            <p14:sldId id="260"/>
            <p14:sldId id="318"/>
            <p14:sldId id="319"/>
            <p14:sldId id="317"/>
            <p14:sldId id="320"/>
            <p14:sldId id="416"/>
          </p14:sldIdLst>
        </p14:section>
        <p14:section name="定位方法" id="{FA0C1DE5-263A-4CE0-9785-664D5C34AE10}">
          <p14:sldIdLst>
            <p14:sldId id="323"/>
            <p14:sldId id="269"/>
            <p14:sldId id="277"/>
            <p14:sldId id="328"/>
            <p14:sldId id="329"/>
            <p14:sldId id="332"/>
          </p14:sldIdLst>
        </p14:section>
        <p14:section name="定位算法" id="{5C03DAF1-96F0-4437-9B04-D07A7B65341C}">
          <p14:sldIdLst>
            <p14:sldId id="427"/>
            <p14:sldId id="428"/>
            <p14:sldId id="429"/>
            <p14:sldId id="430"/>
            <p14:sldId id="431"/>
            <p14:sldId id="435"/>
            <p14:sldId id="441"/>
            <p14:sldId id="440"/>
          </p14:sldIdLst>
        </p14:section>
        <p14:section name="位置服务" id="{9C99B235-1F09-48BB-BD29-B042D848600E}">
          <p14:sldIdLst>
            <p14:sldId id="334"/>
            <p14:sldId id="337"/>
            <p14:sldId id="401"/>
            <p14:sldId id="402"/>
            <p14:sldId id="342"/>
            <p14:sldId id="339"/>
            <p14:sldId id="340"/>
            <p14:sldId id="346"/>
            <p14:sldId id="345"/>
            <p14:sldId id="426"/>
            <p14:sldId id="404"/>
          </p14:sldIdLst>
        </p14:section>
        <p14:section name="地理信息" id="{E536D453-F9DC-4A93-9DF1-44376AD2BD16}">
          <p14:sldIdLst>
            <p14:sldId id="293"/>
            <p14:sldId id="444"/>
            <p14:sldId id="445"/>
            <p14:sldId id="405"/>
            <p14:sldId id="412"/>
            <p14:sldId id="294"/>
            <p14:sldId id="295"/>
            <p14:sldId id="408"/>
            <p14:sldId id="370"/>
          </p14:sldIdLst>
        </p14:section>
        <p14:section name="室内定位" id="{5FBB5975-5220-4531-94EB-B2552C32DB25}">
          <p14:sldIdLst>
            <p14:sldId id="425"/>
            <p14:sldId id="371"/>
            <p14:sldId id="372"/>
            <p14:sldId id="373"/>
            <p14:sldId id="374"/>
            <p14:sldId id="410"/>
            <p14:sldId id="446"/>
            <p14:sldId id="375"/>
            <p14:sldId id="376"/>
            <p14:sldId id="377"/>
            <p14:sldId id="378"/>
            <p14:sldId id="380"/>
          </p14:sldIdLst>
        </p14:section>
        <p14:section name="传感器定位" id="{138E469A-30D7-48F8-8153-3047B7B19A43}">
          <p14:sldIdLst/>
        </p14:section>
        <p14:section name="质心定位" id="{1991D019-64AB-4FFE-B10E-2968A243BAF4}">
          <p14:sldIdLst/>
        </p14:section>
        <p14:section name="DV-HOP" id="{9272ABF2-5C20-4C13-986F-FE922A8EAB38}">
          <p14:sldIdLst/>
        </p14:section>
        <p14:section name="APIT" id="{E9060E5A-BBBA-4FB9-9B55-B406AFB6A3C4}">
          <p14:sldIdLst>
            <p14:sldId id="3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0E0"/>
    <a:srgbClr val="DDDDDD"/>
    <a:srgbClr val="FFFFFF"/>
    <a:srgbClr val="FFE699"/>
    <a:srgbClr val="C0C0C0"/>
    <a:srgbClr val="7272BA"/>
    <a:srgbClr val="F5F5F5"/>
    <a:srgbClr val="989898"/>
    <a:srgbClr val="21477F"/>
    <a:srgbClr val="F18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31" autoAdjust="0"/>
    <p:restoredTop sz="83136" autoAdjust="0"/>
  </p:normalViewPr>
  <p:slideViewPr>
    <p:cSldViewPr snapToGrid="0">
      <p:cViewPr varScale="1">
        <p:scale>
          <a:sx n="133" d="100"/>
          <a:sy n="133" d="100"/>
        </p:scale>
        <p:origin x="2176" y="200"/>
      </p:cViewPr>
      <p:guideLst/>
    </p:cSldViewPr>
  </p:slideViewPr>
  <p:outlineViewPr>
    <p:cViewPr>
      <p:scale>
        <a:sx n="20" d="100"/>
        <a:sy n="20" d="100"/>
      </p:scale>
      <p:origin x="0" y="-9662"/>
    </p:cViewPr>
  </p:outlineViewPr>
  <p:notesTextViewPr>
    <p:cViewPr>
      <p:scale>
        <a:sx n="3" d="2"/>
        <a:sy n="3" d="2"/>
      </p:scale>
      <p:origin x="0" y="0"/>
    </p:cViewPr>
  </p:notesTextViewPr>
  <p:sorterViewPr>
    <p:cViewPr>
      <p:scale>
        <a:sx n="50" d="100"/>
        <a:sy n="50" d="100"/>
      </p:scale>
      <p:origin x="0" y="-40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ubbleChart>
        <c:varyColors val="0"/>
        <c:ser>
          <c:idx val="0"/>
          <c:order val="0"/>
          <c:tx>
            <c:strRef>
              <c:f>Sheet1!$B$1</c:f>
              <c:strCache>
                <c:ptCount val="1"/>
                <c:pt idx="0">
                  <c:v>Y 值</c:v>
                </c:pt>
              </c:strCache>
            </c:strRef>
          </c:tx>
          <c:spPr>
            <a:solidFill>
              <a:schemeClr val="accent1">
                <a:alpha val="75000"/>
              </a:schemeClr>
            </a:solidFill>
            <a:ln>
              <a:noFill/>
            </a:ln>
            <a:effectLst/>
          </c:spPr>
          <c:invertIfNegative val="0"/>
          <c:xVal>
            <c:numRef>
              <c:f>Sheet1!$A$2:$A$9</c:f>
              <c:numCache>
                <c:formatCode>General</c:formatCode>
                <c:ptCount val="8"/>
                <c:pt idx="0">
                  <c:v>0.5</c:v>
                </c:pt>
                <c:pt idx="1">
                  <c:v>1.5</c:v>
                </c:pt>
                <c:pt idx="2">
                  <c:v>1.6</c:v>
                </c:pt>
                <c:pt idx="3">
                  <c:v>2</c:v>
                </c:pt>
                <c:pt idx="4">
                  <c:v>3</c:v>
                </c:pt>
                <c:pt idx="5">
                  <c:v>2.5</c:v>
                </c:pt>
                <c:pt idx="6">
                  <c:v>4</c:v>
                </c:pt>
                <c:pt idx="7">
                  <c:v>4.7</c:v>
                </c:pt>
              </c:numCache>
            </c:numRef>
          </c:xVal>
          <c:yVal>
            <c:numRef>
              <c:f>Sheet1!$B$2:$B$9</c:f>
              <c:numCache>
                <c:formatCode>General</c:formatCode>
                <c:ptCount val="8"/>
                <c:pt idx="0">
                  <c:v>6</c:v>
                </c:pt>
                <c:pt idx="1">
                  <c:v>10</c:v>
                </c:pt>
                <c:pt idx="2">
                  <c:v>7</c:v>
                </c:pt>
                <c:pt idx="3">
                  <c:v>10</c:v>
                </c:pt>
                <c:pt idx="4">
                  <c:v>9</c:v>
                </c:pt>
                <c:pt idx="5">
                  <c:v>5</c:v>
                </c:pt>
                <c:pt idx="6">
                  <c:v>1.3</c:v>
                </c:pt>
                <c:pt idx="7">
                  <c:v>2</c:v>
                </c:pt>
              </c:numCache>
            </c:numRef>
          </c:yVal>
          <c:bubbleSize>
            <c:numRef>
              <c:f>Sheet1!$C$2:$C$9</c:f>
              <c:numCache>
                <c:formatCode>General</c:formatCode>
                <c:ptCount val="8"/>
                <c:pt idx="0">
                  <c:v>0.5</c:v>
                </c:pt>
                <c:pt idx="1">
                  <c:v>0.5</c:v>
                </c:pt>
                <c:pt idx="2">
                  <c:v>0.5</c:v>
                </c:pt>
                <c:pt idx="3">
                  <c:v>0.5</c:v>
                </c:pt>
                <c:pt idx="4">
                  <c:v>0.5</c:v>
                </c:pt>
                <c:pt idx="5">
                  <c:v>0.5</c:v>
                </c:pt>
                <c:pt idx="6">
                  <c:v>0.5</c:v>
                </c:pt>
                <c:pt idx="7">
                  <c:v>1</c:v>
                </c:pt>
              </c:numCache>
            </c:numRef>
          </c:bubbleSize>
          <c:bubble3D val="0"/>
          <c:extLst>
            <c:ext xmlns:c16="http://schemas.microsoft.com/office/drawing/2014/chart" uri="{C3380CC4-5D6E-409C-BE32-E72D297353CC}">
              <c16:uniqueId val="{00000000-AEDA-4059-97B2-10BAB6491C0F}"/>
            </c:ext>
          </c:extLst>
        </c:ser>
        <c:dLbls>
          <c:showLegendKey val="0"/>
          <c:showVal val="0"/>
          <c:showCatName val="0"/>
          <c:showSerName val="0"/>
          <c:showPercent val="0"/>
          <c:showBubbleSize val="0"/>
        </c:dLbls>
        <c:bubbleScale val="100"/>
        <c:showNegBubbles val="0"/>
        <c:axId val="49411888"/>
        <c:axId val="49424368"/>
      </c:bubbleChart>
      <c:valAx>
        <c:axId val="49411888"/>
        <c:scaling>
          <c:orientation val="minMax"/>
          <c:min val="0"/>
        </c:scaling>
        <c:delete val="0"/>
        <c:axPos val="b"/>
        <c:numFmt formatCode="General" sourceLinked="1"/>
        <c:majorTickMark val="out"/>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9424368"/>
        <c:crosses val="autoZero"/>
        <c:crossBetween val="midCat"/>
      </c:valAx>
      <c:valAx>
        <c:axId val="49424368"/>
        <c:scaling>
          <c:orientation val="minMax"/>
          <c:max val="12"/>
          <c:min val="0"/>
        </c:scaling>
        <c:delete val="0"/>
        <c:axPos val="l"/>
        <c:numFmt formatCode="General" sourceLinked="1"/>
        <c:majorTickMark val="in"/>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49411888"/>
        <c:crosses val="autoZero"/>
        <c:crossBetween val="midCat"/>
        <c:majorUnit val="5"/>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image" Target="../media/image6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6C19D-7747-4054-95CF-C668225E05E3}" type="datetimeFigureOut">
              <a:rPr lang="zh-CN" altLang="en-US" smtClean="0"/>
              <a:t>2019/10/8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076A9-7AC7-469C-99F7-1CB70429BA05}" type="slidenum">
              <a:rPr lang="zh-CN" altLang="en-US" smtClean="0"/>
              <a:t>‹#›</a:t>
            </a:fld>
            <a:endParaRPr lang="zh-CN" altLang="en-US"/>
          </a:p>
        </p:txBody>
      </p:sp>
    </p:spTree>
    <p:extLst>
      <p:ext uri="{BB962C8B-B14F-4D97-AF65-F5344CB8AC3E}">
        <p14:creationId xmlns:p14="http://schemas.microsoft.com/office/powerpoint/2010/main" val="839395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baike.baidu.com/item/%E6%95%B0%E6%8D%AE%E9%93%B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baike.baidu.com/subview/481875/481875.htm" TargetMode="External"/><Relationship Id="rId3" Type="http://schemas.openxmlformats.org/officeDocument/2006/relationships/hyperlink" Target="http://baike.baidu.com/view/2677905.htm" TargetMode="External"/><Relationship Id="rId7" Type="http://schemas.openxmlformats.org/officeDocument/2006/relationships/hyperlink" Target="http://baike.baidu.com/subview/1383680/1383680.htm"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baike.baidu.com/subview/1383681/1383681.htm" TargetMode="External"/><Relationship Id="rId5" Type="http://schemas.openxmlformats.org/officeDocument/2006/relationships/hyperlink" Target="http://baike.baidu.com/subview/1383684/1383684.htm" TargetMode="External"/><Relationship Id="rId4" Type="http://schemas.openxmlformats.org/officeDocument/2006/relationships/hyperlink" Target="http://baike.baidu.com/subview/3811389/3811389.htm"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news.ikanchai.com/marketin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a:t>
            </a:r>
            <a:r>
              <a:rPr lang="zh-CN" altLang="en-US" dirty="0"/>
              <a:t>学时</a:t>
            </a:r>
          </a:p>
        </p:txBody>
      </p:sp>
      <p:sp>
        <p:nvSpPr>
          <p:cNvPr id="4" name="灯片编号占位符 3"/>
          <p:cNvSpPr>
            <a:spLocks noGrp="1"/>
          </p:cNvSpPr>
          <p:nvPr>
            <p:ph type="sldNum" sz="quarter" idx="10"/>
          </p:nvPr>
        </p:nvSpPr>
        <p:spPr/>
        <p:txBody>
          <a:bodyPr/>
          <a:lstStyle/>
          <a:p>
            <a:fld id="{0F2076A9-7AC7-469C-99F7-1CB70429BA05}" type="slidenum">
              <a:rPr lang="zh-CN" altLang="en-US" smtClean="0"/>
              <a:t>1</a:t>
            </a:fld>
            <a:endParaRPr lang="zh-CN" altLang="en-US"/>
          </a:p>
        </p:txBody>
      </p:sp>
    </p:spTree>
    <p:extLst>
      <p:ext uri="{BB962C8B-B14F-4D97-AF65-F5344CB8AC3E}">
        <p14:creationId xmlns:p14="http://schemas.microsoft.com/office/powerpoint/2010/main" val="1463519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卫星星历以开普勒定律的</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个轨道参数之间的数学关系确定飞行体的时间、坐标、方位、速度等各项参数，具有极高的精度。</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要优化设计卫星运行轨道，而且，要由监测站通过各种手段，连续不断监测卫星的运行状态，适时发送控制指令，使卫星保持在正确的运行轨道。将正确的运行轨迹编成星历（相当于</a:t>
            </a:r>
            <a:r>
              <a:rPr lang="zh-CN" altLang="en-US" sz="1200" b="1" i="0" kern="1200" dirty="0">
                <a:solidFill>
                  <a:schemeClr val="tx1"/>
                </a:solidFill>
                <a:effectLst/>
                <a:latin typeface="+mn-lt"/>
                <a:ea typeface="+mn-ea"/>
                <a:cs typeface="+mn-cs"/>
              </a:rPr>
              <a:t>火车时刻表</a:t>
            </a:r>
            <a:r>
              <a:rPr lang="zh-CN" altLang="en-US" sz="1200" b="0" i="0" kern="1200" dirty="0">
                <a:solidFill>
                  <a:schemeClr val="tx1"/>
                </a:solidFill>
                <a:effectLst/>
                <a:latin typeface="+mn-lt"/>
                <a:ea typeface="+mn-ea"/>
                <a:cs typeface="+mn-cs"/>
              </a:rPr>
              <a:t>），注入卫星，且经由卫星发送给</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接收机。正确接收每个卫星的星历，就可确知卫星的准确位置。</a:t>
            </a:r>
            <a:endParaRPr lang="zh-CN" altLang="zh-CN" sz="1200" kern="1200" dirty="0">
              <a:solidFill>
                <a:schemeClr val="tx1"/>
              </a:solidFill>
              <a:effectLst/>
              <a:latin typeface="+mn-lt"/>
              <a:ea typeface="+mn-ea"/>
              <a:cs typeface="+mn-cs"/>
            </a:endParaRPr>
          </a:p>
          <a:p>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12</a:t>
            </a:fld>
            <a:endParaRPr lang="zh-CN" altLang="en-US"/>
          </a:p>
        </p:txBody>
      </p:sp>
    </p:spTree>
    <p:extLst>
      <p:ext uri="{BB962C8B-B14F-4D97-AF65-F5344CB8AC3E}">
        <p14:creationId xmlns:p14="http://schemas.microsoft.com/office/powerpoint/2010/main" val="3721452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该系统由</a:t>
            </a:r>
            <a:r>
              <a:rPr lang="en-US" altLang="zh-TW" dirty="0"/>
              <a:t>5</a:t>
            </a:r>
            <a:r>
              <a:rPr lang="zh-TW" altLang="en-US" dirty="0"/>
              <a:t>个监测站、</a:t>
            </a:r>
            <a:r>
              <a:rPr lang="en-US" altLang="zh-TW" dirty="0"/>
              <a:t>1</a:t>
            </a:r>
            <a:r>
              <a:rPr lang="zh-TW" altLang="en-US" dirty="0"/>
              <a:t>个主控站和</a:t>
            </a:r>
            <a:r>
              <a:rPr lang="en-US" altLang="zh-TW" dirty="0"/>
              <a:t>3</a:t>
            </a:r>
            <a:r>
              <a:rPr lang="zh-CN" altLang="en-US" dirty="0"/>
              <a:t>个注入站组成，设在美国本土的科罗拉多和三大洋的美国军事基地中</a:t>
            </a: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13</a:t>
            </a:fld>
            <a:endParaRPr lang="zh-CN" altLang="en-US"/>
          </a:p>
        </p:txBody>
      </p:sp>
    </p:spTree>
    <p:extLst>
      <p:ext uri="{BB962C8B-B14F-4D97-AF65-F5344CB8AC3E}">
        <p14:creationId xmlns:p14="http://schemas.microsoft.com/office/powerpoint/2010/main" val="2995508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导航定位信号：全球共享的信息资源</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只要用户掌握其解码，各类用户在任何地点、任何时刻、任何气候均可用</a:t>
            </a:r>
            <a:r>
              <a:rPr lang="en-US" altLang="zh-TW" sz="1200" dirty="0">
                <a:latin typeface="微软雅黑" panose="020B0503020204020204" pitchFamily="34" charset="-122"/>
                <a:ea typeface="微软雅黑" panose="020B0503020204020204" pitchFamily="34" charset="-122"/>
              </a:rPr>
              <a:t>GPS</a:t>
            </a:r>
            <a:r>
              <a:rPr lang="zh-CN" altLang="en-US" sz="1200" dirty="0">
                <a:latin typeface="微软雅黑" panose="020B0503020204020204" pitchFamily="34" charset="-122"/>
                <a:ea typeface="微软雅黑" panose="020B0503020204020204" pitchFamily="34" charset="-122"/>
              </a:rPr>
              <a:t>接收机接收信号，进行导航定位测量</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14</a:t>
            </a:fld>
            <a:endParaRPr lang="zh-CN" altLang="en-US"/>
          </a:p>
        </p:txBody>
      </p:sp>
    </p:spTree>
    <p:extLst>
      <p:ext uri="{BB962C8B-B14F-4D97-AF65-F5344CB8AC3E}">
        <p14:creationId xmlns:p14="http://schemas.microsoft.com/office/powerpoint/2010/main" val="2370444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通视顾名思义就是视线想通，如果两个导线点之间有个山那么两个点之间就看不见了啊，这就是不通视。两点之间有一棵树挡住了，这也不通视。</a:t>
            </a:r>
          </a:p>
        </p:txBody>
      </p:sp>
      <p:sp>
        <p:nvSpPr>
          <p:cNvPr id="4" name="灯片编号占位符 3"/>
          <p:cNvSpPr>
            <a:spLocks noGrp="1"/>
          </p:cNvSpPr>
          <p:nvPr>
            <p:ph type="sldNum" sz="quarter" idx="10"/>
          </p:nvPr>
        </p:nvSpPr>
        <p:spPr/>
        <p:txBody>
          <a:bodyPr/>
          <a:lstStyle/>
          <a:p>
            <a:fld id="{0F2076A9-7AC7-469C-99F7-1CB70429BA05}" type="slidenum">
              <a:rPr lang="zh-CN" altLang="en-US" smtClean="0"/>
              <a:t>15</a:t>
            </a:fld>
            <a:endParaRPr lang="zh-CN" altLang="en-US"/>
          </a:p>
        </p:txBody>
      </p:sp>
    </p:spTree>
    <p:extLst>
      <p:ext uri="{BB962C8B-B14F-4D97-AF65-F5344CB8AC3E}">
        <p14:creationId xmlns:p14="http://schemas.microsoft.com/office/powerpoint/2010/main" val="3353014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每一个</a:t>
            </a:r>
            <a:r>
              <a:rPr lang="en-US" altLang="zh-CN" sz="1200" kern="1200" dirty="0">
                <a:solidFill>
                  <a:schemeClr val="tx1"/>
                </a:solidFill>
                <a:effectLst/>
                <a:latin typeface="+mn-lt"/>
                <a:ea typeface="+mn-ea"/>
                <a:cs typeface="+mn-cs"/>
              </a:rPr>
              <a:t>GPS</a:t>
            </a:r>
            <a:r>
              <a:rPr lang="zh-CN" altLang="zh-CN" sz="1200" kern="1200" dirty="0">
                <a:solidFill>
                  <a:schemeClr val="tx1"/>
                </a:solidFill>
                <a:effectLst/>
                <a:latin typeface="+mn-lt"/>
                <a:ea typeface="+mn-ea"/>
                <a:cs typeface="+mn-cs"/>
              </a:rPr>
              <a:t>卫星都在广播自己的位置，在发送位置信息的同时，也会附加上该数据包发出时的时间戳。</a:t>
            </a:r>
            <a:r>
              <a:rPr lang="en-US" altLang="zh-CN" sz="1200" kern="1200" dirty="0">
                <a:solidFill>
                  <a:schemeClr val="tx1"/>
                </a:solidFill>
                <a:effectLst/>
                <a:latin typeface="+mn-lt"/>
                <a:ea typeface="+mn-ea"/>
                <a:cs typeface="+mn-cs"/>
              </a:rPr>
              <a:t>GPS</a:t>
            </a:r>
            <a:r>
              <a:rPr lang="zh-CN" altLang="zh-CN" sz="1200" kern="1200" dirty="0">
                <a:solidFill>
                  <a:schemeClr val="tx1"/>
                </a:solidFill>
                <a:effectLst/>
                <a:latin typeface="+mn-lt"/>
                <a:ea typeface="+mn-ea"/>
                <a:cs typeface="+mn-cs"/>
              </a:rPr>
              <a:t>接收器收到数据包后，用当前时间减去时间戳上的时间，就是数据包在空中传输所用的时间了。知道了数据包在空中的传输时间，那么乘上它的传输速度，就是数据包在空中传输的距离，也就是该卫星到</a:t>
            </a:r>
            <a:r>
              <a:rPr lang="en-US" altLang="zh-CN" sz="1200" kern="1200" dirty="0">
                <a:solidFill>
                  <a:schemeClr val="tx1"/>
                </a:solidFill>
                <a:effectLst/>
                <a:latin typeface="+mn-lt"/>
                <a:ea typeface="+mn-ea"/>
                <a:cs typeface="+mn-cs"/>
              </a:rPr>
              <a:t>GPS</a:t>
            </a:r>
            <a:r>
              <a:rPr lang="zh-CN" altLang="zh-CN" sz="1200" kern="1200" dirty="0">
                <a:solidFill>
                  <a:schemeClr val="tx1"/>
                </a:solidFill>
                <a:effectLst/>
                <a:latin typeface="+mn-lt"/>
                <a:ea typeface="+mn-ea"/>
                <a:cs typeface="+mn-cs"/>
              </a:rPr>
              <a:t>接收器的距离了。在理论上只需要搜寻到</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颗卫星就可以准确定位。</a:t>
            </a:r>
          </a:p>
          <a:p>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18</a:t>
            </a:fld>
            <a:endParaRPr lang="zh-CN" altLang="en-US"/>
          </a:p>
        </p:txBody>
      </p:sp>
    </p:spTree>
    <p:extLst>
      <p:ext uri="{BB962C8B-B14F-4D97-AF65-F5344CB8AC3E}">
        <p14:creationId xmlns:p14="http://schemas.microsoft.com/office/powerpoint/2010/main" val="2734868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复制码与测距码基本对齐</a:t>
            </a:r>
            <a:endParaRPr lang="en-US" altLang="zh-CN"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19</a:t>
            </a:fld>
            <a:endParaRPr lang="zh-CN" altLang="en-US"/>
          </a:p>
        </p:txBody>
      </p:sp>
    </p:spTree>
    <p:extLst>
      <p:ext uri="{BB962C8B-B14F-4D97-AF65-F5344CB8AC3E}">
        <p14:creationId xmlns:p14="http://schemas.microsoft.com/office/powerpoint/2010/main" val="2614422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3200" dirty="0">
              <a:solidFill>
                <a:schemeClr val="tx1"/>
              </a:solidFill>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B7CA63A9-EACA-4958-8D3F-677D88A7377D}" type="slidenum">
              <a:rPr lang="zh-CN" altLang="en-US" smtClean="0"/>
              <a:t>20</a:t>
            </a:fld>
            <a:endParaRPr lang="zh-CN" altLang="en-US"/>
          </a:p>
        </p:txBody>
      </p:sp>
    </p:spTree>
    <p:extLst>
      <p:ext uri="{BB962C8B-B14F-4D97-AF65-F5344CB8AC3E}">
        <p14:creationId xmlns:p14="http://schemas.microsoft.com/office/powerpoint/2010/main" val="2290583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三个球面相交在一点</a:t>
            </a:r>
          </a:p>
        </p:txBody>
      </p:sp>
      <p:sp>
        <p:nvSpPr>
          <p:cNvPr id="4" name="灯片编号占位符 3"/>
          <p:cNvSpPr>
            <a:spLocks noGrp="1"/>
          </p:cNvSpPr>
          <p:nvPr>
            <p:ph type="sldNum" sz="quarter" idx="10"/>
          </p:nvPr>
        </p:nvSpPr>
        <p:spPr/>
        <p:txBody>
          <a:bodyPr/>
          <a:lstStyle/>
          <a:p>
            <a:fld id="{0F2076A9-7AC7-469C-99F7-1CB70429BA05}" type="slidenum">
              <a:rPr lang="zh-CN" altLang="en-US" smtClean="0"/>
              <a:t>21</a:t>
            </a:fld>
            <a:endParaRPr lang="zh-CN" altLang="en-US"/>
          </a:p>
        </p:txBody>
      </p:sp>
    </p:spTree>
    <p:extLst>
      <p:ext uri="{BB962C8B-B14F-4D97-AF65-F5344CB8AC3E}">
        <p14:creationId xmlns:p14="http://schemas.microsoft.com/office/powerpoint/2010/main" val="307037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22</a:t>
            </a:fld>
            <a:endParaRPr lang="zh-CN" altLang="en-US"/>
          </a:p>
        </p:txBody>
      </p:sp>
    </p:spTree>
    <p:extLst>
      <p:ext uri="{BB962C8B-B14F-4D97-AF65-F5344CB8AC3E}">
        <p14:creationId xmlns:p14="http://schemas.microsoft.com/office/powerpoint/2010/main" val="2593425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latin typeface="微软雅黑" panose="020B0503020204020204" pitchFamily="34" charset="-122"/>
                <a:ea typeface="微软雅黑" panose="020B0503020204020204" pitchFamily="34" charset="-122"/>
                <a:cs typeface="Arial" panose="020B0604020202020204" pitchFamily="34" charset="0"/>
              </a:rPr>
              <a:t>前述方法求得的卫星至接收机的距离是包含误差的观测量（伪距）</a:t>
            </a:r>
          </a:p>
          <a:p>
            <a:endParaRPr lang="zh-CN" altLang="en-US" sz="3200" dirty="0">
              <a:solidFill>
                <a:schemeClr val="tx1"/>
              </a:solidFill>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0"/>
          </p:nvPr>
        </p:nvSpPr>
        <p:spPr/>
        <p:txBody>
          <a:bodyPr/>
          <a:lstStyle/>
          <a:p>
            <a:fld id="{B7CA63A9-EACA-4958-8D3F-677D88A7377D}" type="slidenum">
              <a:rPr lang="zh-CN" altLang="en-US" smtClean="0"/>
              <a:t>23</a:t>
            </a:fld>
            <a:endParaRPr lang="zh-CN" altLang="en-US"/>
          </a:p>
        </p:txBody>
      </p:sp>
    </p:spTree>
    <p:extLst>
      <p:ext uri="{BB962C8B-B14F-4D97-AF65-F5344CB8AC3E}">
        <p14:creationId xmlns:p14="http://schemas.microsoft.com/office/powerpoint/2010/main" val="815840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学时</a:t>
            </a:r>
          </a:p>
        </p:txBody>
      </p:sp>
      <p:sp>
        <p:nvSpPr>
          <p:cNvPr id="4" name="灯片编号占位符 3"/>
          <p:cNvSpPr>
            <a:spLocks noGrp="1"/>
          </p:cNvSpPr>
          <p:nvPr>
            <p:ph type="sldNum" sz="quarter" idx="10"/>
          </p:nvPr>
        </p:nvSpPr>
        <p:spPr/>
        <p:txBody>
          <a:bodyPr/>
          <a:lstStyle/>
          <a:p>
            <a:fld id="{0F2076A9-7AC7-469C-99F7-1CB70429BA05}" type="slidenum">
              <a:rPr lang="zh-CN" altLang="en-US" smtClean="0"/>
              <a:t>2</a:t>
            </a:fld>
            <a:endParaRPr lang="zh-CN" altLang="en-US"/>
          </a:p>
        </p:txBody>
      </p:sp>
    </p:spTree>
    <p:extLst>
      <p:ext uri="{BB962C8B-B14F-4D97-AF65-F5344CB8AC3E}">
        <p14:creationId xmlns:p14="http://schemas.microsoft.com/office/powerpoint/2010/main" val="1361286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导航电文所提供的卫星星历（卫星位置）存在误差，加上电波在空中传播时受到大气延迟误差影响等原因，因此绝对定位的精度较低。</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根据一台接收机的观测数据来确定接收机位置的方式，它只能采用伪距观测量，可用于车船等的概略导航定位。</a:t>
            </a:r>
          </a:p>
          <a:p>
            <a:endParaRPr lang="en-US" altLang="zh-CN" dirty="0"/>
          </a:p>
          <a:p>
            <a:endParaRPr lang="en-US" altLang="zh-CN" dirty="0"/>
          </a:p>
          <a:p>
            <a:r>
              <a:rPr lang="zh-CN" altLang="en-US" sz="1200" b="1" i="0" kern="1200" dirty="0">
                <a:solidFill>
                  <a:schemeClr val="tx1"/>
                </a:solidFill>
                <a:effectLst/>
                <a:latin typeface="+mn-lt"/>
                <a:ea typeface="+mn-ea"/>
                <a:cs typeface="+mn-cs"/>
              </a:rPr>
              <a:t>一方面，</a:t>
            </a:r>
            <a:r>
              <a:rPr lang="en-US" altLang="zh-CN" sz="1200" b="1" i="0" kern="1200" dirty="0">
                <a:solidFill>
                  <a:schemeClr val="tx1"/>
                </a:solidFill>
                <a:effectLst/>
                <a:latin typeface="+mn-lt"/>
                <a:ea typeface="+mn-ea"/>
                <a:cs typeface="+mn-cs"/>
              </a:rPr>
              <a:t>GPS</a:t>
            </a:r>
            <a:r>
              <a:rPr lang="zh-CN" altLang="en-US" sz="1200" b="1" i="0" kern="1200" dirty="0">
                <a:solidFill>
                  <a:schemeClr val="tx1"/>
                </a:solidFill>
                <a:effectLst/>
                <a:latin typeface="+mn-lt"/>
                <a:ea typeface="+mn-ea"/>
                <a:cs typeface="+mn-cs"/>
              </a:rPr>
              <a:t>单点定位精度大致在</a:t>
            </a:r>
            <a:r>
              <a:rPr lang="en-US" altLang="zh-CN" sz="1200" b="1" i="0" kern="1200" dirty="0">
                <a:solidFill>
                  <a:schemeClr val="tx1"/>
                </a:solidFill>
                <a:effectLst/>
                <a:latin typeface="+mn-lt"/>
                <a:ea typeface="+mn-ea"/>
                <a:cs typeface="+mn-cs"/>
              </a:rPr>
              <a:t>20m</a:t>
            </a:r>
            <a:r>
              <a:rPr lang="zh-CN" altLang="en-US" sz="1200" b="1" i="0" kern="1200" dirty="0">
                <a:solidFill>
                  <a:schemeClr val="tx1"/>
                </a:solidFill>
                <a:effectLst/>
                <a:latin typeface="+mn-lt"/>
                <a:ea typeface="+mn-ea"/>
                <a:cs typeface="+mn-cs"/>
              </a:rPr>
              <a:t>左右</a:t>
            </a:r>
            <a:r>
              <a:rPr lang="zh-CN" altLang="en-US" sz="1200" b="0" i="0" kern="1200" dirty="0">
                <a:solidFill>
                  <a:schemeClr val="tx1"/>
                </a:solidFill>
                <a:effectLst/>
                <a:latin typeface="+mn-lt"/>
                <a:ea typeface="+mn-ea"/>
                <a:cs typeface="+mn-cs"/>
              </a:rPr>
              <a:t>，单这并不能满足船舶进出港和飞机的降落等应用对定位导航精度的要求。另一方面，</a:t>
            </a:r>
            <a:r>
              <a:rPr lang="en-US" altLang="zh-CN" sz="1200" b="1" i="0" kern="1200" dirty="0">
                <a:solidFill>
                  <a:schemeClr val="tx1"/>
                </a:solidFill>
                <a:effectLst/>
                <a:latin typeface="+mn-lt"/>
                <a:ea typeface="+mn-ea"/>
                <a:cs typeface="+mn-cs"/>
              </a:rPr>
              <a:t>GPS</a:t>
            </a:r>
            <a:r>
              <a:rPr lang="zh-CN" altLang="en-US" sz="1200" b="1" i="0" kern="1200" dirty="0">
                <a:solidFill>
                  <a:schemeClr val="tx1"/>
                </a:solidFill>
                <a:effectLst/>
                <a:latin typeface="+mn-lt"/>
                <a:ea typeface="+mn-ea"/>
                <a:cs typeface="+mn-cs"/>
              </a:rPr>
              <a:t>卫星信号很容易受到建筑物的阻挡，</a:t>
            </a:r>
            <a:r>
              <a:rPr lang="zh-CN" altLang="en-US" sz="1200" b="0" i="0" kern="1200" dirty="0">
                <a:solidFill>
                  <a:schemeClr val="tx1"/>
                </a:solidFill>
                <a:effectLst/>
                <a:latin typeface="+mn-lt"/>
                <a:ea typeface="+mn-ea"/>
                <a:cs typeface="+mn-cs"/>
              </a:rPr>
              <a:t>这使得</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接收机在人口稠密的城市峡谷环境中由于可见卫星数目不够而不能完成定位。在其他外界系统和资源的辅助下，</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这些问题有可能得到解决。</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普通</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的信号有两种码，分别为</a:t>
            </a:r>
            <a:r>
              <a:rPr lang="en-US" altLang="zh-CN" sz="1200" b="0" i="0" kern="1200" dirty="0">
                <a:solidFill>
                  <a:schemeClr val="tx1"/>
                </a:solidFill>
                <a:effectLst/>
                <a:latin typeface="+mn-lt"/>
                <a:ea typeface="+mn-ea"/>
                <a:cs typeface="+mn-cs"/>
              </a:rPr>
              <a:t>C/A</a:t>
            </a:r>
            <a:r>
              <a:rPr lang="zh-CN" altLang="en-US" sz="1200" b="0" i="0" kern="1200" dirty="0">
                <a:solidFill>
                  <a:schemeClr val="tx1"/>
                </a:solidFill>
                <a:effectLst/>
                <a:latin typeface="+mn-lt"/>
                <a:ea typeface="+mn-ea"/>
                <a:cs typeface="+mn-cs"/>
              </a:rPr>
              <a:t>码和</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码。</a:t>
            </a:r>
            <a:r>
              <a:rPr lang="en-US" altLang="zh-CN" sz="1200" b="0" i="0" kern="1200" dirty="0">
                <a:solidFill>
                  <a:schemeClr val="tx1"/>
                </a:solidFill>
                <a:effectLst/>
                <a:latin typeface="+mn-lt"/>
                <a:ea typeface="+mn-ea"/>
                <a:cs typeface="+mn-cs"/>
              </a:rPr>
              <a:t>C/A</a:t>
            </a:r>
            <a:r>
              <a:rPr lang="zh-CN" altLang="en-US" sz="1200" b="0" i="0" kern="1200" dirty="0">
                <a:solidFill>
                  <a:schemeClr val="tx1"/>
                </a:solidFill>
                <a:effectLst/>
                <a:latin typeface="+mn-lt"/>
                <a:ea typeface="+mn-ea"/>
                <a:cs typeface="+mn-cs"/>
              </a:rPr>
              <a:t>码的误差是</a:t>
            </a:r>
            <a:r>
              <a:rPr lang="en-US" altLang="zh-CN" sz="1200" b="0" i="0" kern="1200" dirty="0">
                <a:solidFill>
                  <a:schemeClr val="tx1"/>
                </a:solidFill>
                <a:effectLst/>
                <a:latin typeface="+mn-lt"/>
                <a:ea typeface="+mn-ea"/>
                <a:cs typeface="+mn-cs"/>
              </a:rPr>
              <a:t>29.3m</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2.93</a:t>
            </a:r>
            <a:r>
              <a:rPr lang="zh-CN" altLang="en-US" sz="1200" b="0" i="0" kern="1200" dirty="0">
                <a:solidFill>
                  <a:schemeClr val="tx1"/>
                </a:solidFill>
                <a:effectLst/>
                <a:latin typeface="+mn-lt"/>
                <a:ea typeface="+mn-ea"/>
                <a:cs typeface="+mn-cs"/>
              </a:rPr>
              <a:t>米。一般的接收机利用</a:t>
            </a:r>
            <a:r>
              <a:rPr lang="en-US" altLang="zh-CN" sz="1200" b="0" i="0" kern="1200" dirty="0">
                <a:solidFill>
                  <a:schemeClr val="tx1"/>
                </a:solidFill>
                <a:effectLst/>
                <a:latin typeface="+mn-lt"/>
                <a:ea typeface="+mn-ea"/>
                <a:cs typeface="+mn-cs"/>
              </a:rPr>
              <a:t>C/A</a:t>
            </a:r>
            <a:r>
              <a:rPr lang="zh-CN" altLang="en-US" sz="1200" b="0" i="0" kern="1200" dirty="0">
                <a:solidFill>
                  <a:schemeClr val="tx1"/>
                </a:solidFill>
                <a:effectLst/>
                <a:latin typeface="+mn-lt"/>
                <a:ea typeface="+mn-ea"/>
                <a:cs typeface="+mn-cs"/>
              </a:rPr>
              <a:t>码计算定位。美国在</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代中期为了自身的安全考虑，在信号上加入了</a:t>
            </a:r>
            <a:r>
              <a:rPr lang="en-US" altLang="zh-CN" sz="1200" b="0" i="0" kern="1200" dirty="0">
                <a:solidFill>
                  <a:schemeClr val="tx1"/>
                </a:solidFill>
                <a:effectLst/>
                <a:latin typeface="+mn-lt"/>
                <a:ea typeface="+mn-ea"/>
                <a:cs typeface="+mn-cs"/>
              </a:rPr>
              <a:t>SA (Selective Availability)</a:t>
            </a:r>
            <a:r>
              <a:rPr lang="zh-CN" altLang="en-US" sz="1200" b="0" i="0" kern="1200" dirty="0">
                <a:solidFill>
                  <a:schemeClr val="tx1"/>
                </a:solidFill>
                <a:effectLst/>
                <a:latin typeface="+mn-lt"/>
                <a:ea typeface="+mn-ea"/>
                <a:cs typeface="+mn-cs"/>
              </a:rPr>
              <a:t>，令接收机的误差增大，到</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米左右。在</a:t>
            </a:r>
            <a:r>
              <a:rPr lang="en-US" altLang="zh-CN" sz="1200" b="0" i="0" kern="1200" dirty="0">
                <a:solidFill>
                  <a:schemeClr val="tx1"/>
                </a:solidFill>
                <a:effectLst/>
                <a:latin typeface="+mn-lt"/>
                <a:ea typeface="+mn-ea"/>
                <a:cs typeface="+mn-cs"/>
              </a:rPr>
              <a:t>2000</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日，</a:t>
            </a:r>
            <a:r>
              <a:rPr lang="en-US" altLang="zh-CN" sz="1200" b="0" i="0" kern="1200" dirty="0">
                <a:solidFill>
                  <a:schemeClr val="tx1"/>
                </a:solidFill>
                <a:effectLst/>
                <a:latin typeface="+mn-lt"/>
                <a:ea typeface="+mn-ea"/>
                <a:cs typeface="+mn-cs"/>
              </a:rPr>
              <a:t>SA</a:t>
            </a:r>
            <a:r>
              <a:rPr lang="zh-CN" altLang="en-US" sz="1200" b="0" i="0" kern="1200" dirty="0">
                <a:solidFill>
                  <a:schemeClr val="tx1"/>
                </a:solidFill>
                <a:effectLst/>
                <a:latin typeface="+mn-lt"/>
                <a:ea typeface="+mn-ea"/>
                <a:cs typeface="+mn-cs"/>
              </a:rPr>
              <a:t>取消，所以，咱们现在的</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精度应该能在</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米以内。而</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码的误差为</a:t>
            </a:r>
            <a:r>
              <a:rPr lang="en-US" altLang="zh-CN" sz="1200" b="0" i="0" kern="1200" dirty="0">
                <a:solidFill>
                  <a:schemeClr val="tx1"/>
                </a:solidFill>
                <a:effectLst/>
                <a:latin typeface="+mn-lt"/>
                <a:ea typeface="+mn-ea"/>
                <a:cs typeface="+mn-cs"/>
              </a:rPr>
              <a:t>2.93</a:t>
            </a:r>
            <a:r>
              <a:rPr lang="zh-CN" altLang="en-US" sz="1200" b="0" i="0" kern="1200" dirty="0">
                <a:solidFill>
                  <a:schemeClr val="tx1"/>
                </a:solidFill>
                <a:effectLst/>
                <a:latin typeface="+mn-lt"/>
                <a:ea typeface="+mn-ea"/>
                <a:cs typeface="+mn-cs"/>
              </a:rPr>
              <a:t>米到</a:t>
            </a:r>
            <a:r>
              <a:rPr lang="en-US" altLang="zh-CN" sz="1200" b="0" i="0" kern="1200" dirty="0">
                <a:solidFill>
                  <a:schemeClr val="tx1"/>
                </a:solidFill>
                <a:effectLst/>
                <a:latin typeface="+mn-lt"/>
                <a:ea typeface="+mn-ea"/>
                <a:cs typeface="+mn-cs"/>
              </a:rPr>
              <a:t>0.293</a:t>
            </a:r>
            <a:r>
              <a:rPr lang="zh-CN" altLang="en-US" sz="1200" b="0" i="0" kern="1200" dirty="0">
                <a:solidFill>
                  <a:schemeClr val="tx1"/>
                </a:solidFill>
                <a:effectLst/>
                <a:latin typeface="+mn-lt"/>
                <a:ea typeface="+mn-ea"/>
                <a:cs typeface="+mn-cs"/>
              </a:rPr>
              <a:t>米是</a:t>
            </a:r>
            <a:r>
              <a:rPr lang="en-US" altLang="zh-CN" sz="1200" b="0" i="0" kern="1200" dirty="0">
                <a:solidFill>
                  <a:schemeClr val="tx1"/>
                </a:solidFill>
                <a:effectLst/>
                <a:latin typeface="+mn-lt"/>
                <a:ea typeface="+mn-ea"/>
                <a:cs typeface="+mn-cs"/>
              </a:rPr>
              <a:t>C/A</a:t>
            </a:r>
            <a:r>
              <a:rPr lang="zh-CN" altLang="en-US" sz="1200" b="0" i="0" kern="1200" dirty="0">
                <a:solidFill>
                  <a:schemeClr val="tx1"/>
                </a:solidFill>
                <a:effectLst/>
                <a:latin typeface="+mn-lt"/>
                <a:ea typeface="+mn-ea"/>
                <a:cs typeface="+mn-cs"/>
              </a:rPr>
              <a:t>码的十分之一，但是</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码只能美国军方使用。</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r>
              <a:rPr lang="zh-CN" altLang="en-US" dirty="0"/>
              <a:t>在一个待测点上，用一台接收机独立跟踪</a:t>
            </a:r>
            <a:r>
              <a:rPr lang="en-US" altLang="zh-TW" dirty="0"/>
              <a:t>GPS</a:t>
            </a:r>
            <a:r>
              <a:rPr lang="zh-CN" altLang="en-US" dirty="0"/>
              <a:t>卫星，测定待测点（天线位置）的绝对坐标（地心坐标）</a:t>
            </a:r>
            <a:endParaRPr lang="en-US" altLang="zh-CN" dirty="0"/>
          </a:p>
          <a:p>
            <a:r>
              <a:rPr lang="zh-CN" altLang="en-US" dirty="0"/>
              <a:t>普通用户只知</a:t>
            </a:r>
            <a:r>
              <a:rPr lang="en-US" altLang="zh-TW" dirty="0"/>
              <a:t>C/A</a:t>
            </a:r>
            <a:r>
              <a:rPr lang="zh-CN" altLang="en-US" dirty="0"/>
              <a:t>码（粗码）而不知</a:t>
            </a:r>
            <a:r>
              <a:rPr lang="en-US" altLang="zh-TW" dirty="0"/>
              <a:t>P</a:t>
            </a:r>
            <a:r>
              <a:rPr lang="zh-CN" altLang="en-US" dirty="0"/>
              <a:t>码（精确码）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26</a:t>
            </a:fld>
            <a:endParaRPr lang="zh-CN" altLang="en-US"/>
          </a:p>
        </p:txBody>
      </p:sp>
    </p:spTree>
    <p:extLst>
      <p:ext uri="{BB962C8B-B14F-4D97-AF65-F5344CB8AC3E}">
        <p14:creationId xmlns:p14="http://schemas.microsoft.com/office/powerpoint/2010/main" val="1330489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通过测量卫星发送的电波到达</a:t>
            </a:r>
            <a:r>
              <a:rPr lang="zh-CN" altLang="en-US" b="1" dirty="0">
                <a:solidFill>
                  <a:srgbClr val="C00000"/>
                </a:solidFill>
              </a:rPr>
              <a:t>两台接收机</a:t>
            </a:r>
            <a:r>
              <a:rPr lang="zh-CN" altLang="en-US" dirty="0"/>
              <a:t>的时间差来完成的。</a:t>
            </a:r>
            <a:endParaRPr lang="en-US" altLang="zh-CN" dirty="0"/>
          </a:p>
          <a:p>
            <a:endParaRPr lang="en-US" altLang="zh-CN" dirty="0"/>
          </a:p>
          <a:p>
            <a:r>
              <a:rPr lang="zh-CN" altLang="en-US" dirty="0"/>
              <a:t>对两台接收机接收到的电波信号作</a:t>
            </a:r>
            <a:r>
              <a:rPr lang="zh-CN" altLang="en-US" b="1" dirty="0">
                <a:solidFill>
                  <a:srgbClr val="C00000"/>
                </a:solidFill>
              </a:rPr>
              <a:t>合成处理</a:t>
            </a:r>
            <a:r>
              <a:rPr lang="zh-CN" altLang="en-US" dirty="0"/>
              <a:t>可求出接收机之间的</a:t>
            </a:r>
            <a:r>
              <a:rPr lang="zh-CN" altLang="en-US" b="1" dirty="0">
                <a:solidFill>
                  <a:srgbClr val="C00000"/>
                </a:solidFill>
              </a:rPr>
              <a:t>相对位置</a:t>
            </a:r>
            <a:r>
              <a:rPr lang="zh-CN" altLang="en-US" dirty="0"/>
              <a:t>（三维坐标差或基线向量）</a:t>
            </a:r>
            <a:endParaRPr lang="en-US" altLang="zh-CN" dirty="0"/>
          </a:p>
          <a:p>
            <a:r>
              <a:rPr lang="zh-CN" altLang="en-US" dirty="0"/>
              <a:t>只要给出了一个站点的坐标，便能求得另一点的坐标</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它既可采用伪距观测量也可采用相位观测量，大地测量或工程测量均应采用相位观测值进行相对定位。</a:t>
            </a:r>
          </a:p>
          <a:p>
            <a:endParaRPr lang="en-US" altLang="zh-CN" dirty="0"/>
          </a:p>
          <a:p>
            <a:r>
              <a:rPr lang="zh-CN" altLang="en-US" sz="1200" b="0" i="0" kern="1200" dirty="0">
                <a:solidFill>
                  <a:schemeClr val="tx1"/>
                </a:solidFill>
                <a:effectLst/>
                <a:latin typeface="+mn-lt"/>
                <a:ea typeface="+mn-ea"/>
                <a:cs typeface="+mn-cs"/>
              </a:rPr>
              <a:t>差分</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就是</a:t>
            </a:r>
            <a:r>
              <a:rPr lang="en-US" altLang="zh-CN" sz="1200" b="0" i="0" kern="1200" dirty="0">
                <a:solidFill>
                  <a:schemeClr val="tx1"/>
                </a:solidFill>
                <a:effectLst/>
                <a:latin typeface="+mn-lt"/>
                <a:ea typeface="+mn-ea"/>
                <a:cs typeface="+mn-cs"/>
              </a:rPr>
              <a:t>DGPS,</a:t>
            </a:r>
            <a:r>
              <a:rPr lang="zh-CN" altLang="en-US" sz="1200" b="0" i="0" kern="1200" dirty="0">
                <a:solidFill>
                  <a:schemeClr val="tx1"/>
                </a:solidFill>
                <a:effectLst/>
                <a:latin typeface="+mn-lt"/>
                <a:ea typeface="+mn-ea"/>
                <a:cs typeface="+mn-cs"/>
              </a:rPr>
              <a:t>是一个辅助修正后的</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值</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的定位有误差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这些误差哪来的呢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大气</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星况</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云层厚度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等很多因素</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那么如果把</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台</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放在相距不远的</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个点上呢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可以认为这</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同时收到的信息里</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误差因素几乎相同</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那也就是说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如果把其中一抬放在已知点上</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那么可以得到一个误差值</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并把这个值给另外一个机器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那么另外一个机器消除掉这个误差值就能得到相对准确的定位信息了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这就是差分</a:t>
            </a:r>
            <a:r>
              <a:rPr lang="en-US" altLang="zh-CN" sz="1200" b="0" i="0" kern="1200" dirty="0">
                <a:solidFill>
                  <a:schemeClr val="tx1"/>
                </a:solidFill>
                <a:effectLst/>
                <a:latin typeface="+mn-lt"/>
                <a:ea typeface="+mn-ea"/>
                <a:cs typeface="+mn-cs"/>
              </a:rPr>
              <a:t>GPS</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27</a:t>
            </a:fld>
            <a:endParaRPr lang="zh-CN" altLang="en-US"/>
          </a:p>
        </p:txBody>
      </p:sp>
    </p:spTree>
    <p:extLst>
      <p:ext uri="{BB962C8B-B14F-4D97-AF65-F5344CB8AC3E}">
        <p14:creationId xmlns:p14="http://schemas.microsoft.com/office/powerpoint/2010/main" val="2789246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误差是相等或大致相同的，因而在相对定位过程中可以有效地抵消或大幅度削弱这些误差的影响。</a:t>
            </a:r>
            <a:endParaRPr lang="en-US" altLang="zh-CN" dirty="0"/>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相对定位的精度可达 </a:t>
            </a:r>
            <a:r>
              <a:rPr lang="en-US" altLang="zh-TW" dirty="0"/>
              <a:t>±</a:t>
            </a:r>
            <a:r>
              <a:rPr lang="zh-TW" altLang="en-US" dirty="0"/>
              <a:t> </a:t>
            </a:r>
            <a:r>
              <a:rPr lang="en-US" altLang="zh-TW" dirty="0"/>
              <a:t>(5mm +1ppm</a:t>
            </a:r>
            <a:r>
              <a:rPr lang="zh-CN" altLang="en-US" dirty="0"/>
              <a:t>*</a:t>
            </a:r>
            <a:r>
              <a:rPr lang="en-US" altLang="zh-TW" dirty="0"/>
              <a:t>D)</a:t>
            </a:r>
          </a:p>
          <a:p>
            <a:endParaRPr lang="en-US" altLang="zh-CN" sz="1200" b="0" i="0" kern="1200" dirty="0">
              <a:solidFill>
                <a:schemeClr val="tx1"/>
              </a:solidFill>
              <a:effectLst/>
              <a:latin typeface="+mn-lt"/>
              <a:ea typeface="+mn-ea"/>
              <a:cs typeface="+mn-cs"/>
            </a:endParaRPr>
          </a:p>
          <a:p>
            <a:r>
              <a:rPr lang="zh-CN" altLang="en-US" dirty="0"/>
              <a:t>全站仪说明书中提供的测距精度如</a:t>
            </a:r>
            <a:r>
              <a:rPr lang="en-US" altLang="zh-CN" dirty="0"/>
              <a:t>(</a:t>
            </a:r>
            <a:r>
              <a:rPr lang="en-US" altLang="zh-CN" dirty="0" err="1"/>
              <a:t>A+Bppm</a:t>
            </a:r>
            <a:r>
              <a:rPr lang="en-US" altLang="zh-CN" dirty="0"/>
              <a:t>*D)mm</a:t>
            </a:r>
            <a:r>
              <a:rPr lang="zh-CN" altLang="en-US" dirty="0"/>
              <a:t>反映的是全站仪或者测距仪的标称测距精度。其中</a:t>
            </a:r>
            <a:r>
              <a:rPr lang="en-US" altLang="zh-CN" dirty="0"/>
              <a:t>: A</a:t>
            </a:r>
            <a:r>
              <a:rPr lang="zh-CN" altLang="en-US" dirty="0"/>
              <a:t>，代表仪器的固定误差，主要是由仪器加常数的测定误差、对中误差、测相误差造成的，固定误差与测量的距离没有关系。即不管测量的实际距离多远，全站仪都将存在不大于该值的固定误差。 </a:t>
            </a:r>
            <a:br>
              <a:rPr lang="zh-CN" altLang="en-US" dirty="0"/>
            </a:br>
            <a:r>
              <a:rPr lang="en-US" altLang="zh-CN" dirty="0" err="1"/>
              <a:t>Bppm</a:t>
            </a:r>
            <a:r>
              <a:rPr lang="en-US" altLang="zh-CN" dirty="0"/>
              <a:t>*D</a:t>
            </a:r>
            <a:r>
              <a:rPr lang="zh-CN" altLang="en-US" dirty="0"/>
              <a:t>公里代表比例误差，其中的</a:t>
            </a:r>
            <a:r>
              <a:rPr lang="en-US" altLang="zh-CN" dirty="0"/>
              <a:t>2</a:t>
            </a:r>
            <a:r>
              <a:rPr lang="zh-CN" altLang="en-US" dirty="0"/>
              <a:t>是比例误差系数，它主要由仪器频率误差、大气折射率误差引起。</a:t>
            </a:r>
            <a:r>
              <a:rPr lang="en-US" altLang="zh-CN" dirty="0"/>
              <a:t>ppm</a:t>
            </a:r>
            <a:r>
              <a:rPr lang="zh-CN" altLang="en-US" dirty="0"/>
              <a:t>是百万分之一的意思，</a:t>
            </a:r>
            <a:r>
              <a:rPr lang="en-US" altLang="zh-CN" dirty="0"/>
              <a:t>D</a:t>
            </a:r>
            <a:r>
              <a:rPr lang="zh-CN" altLang="en-US" dirty="0"/>
              <a:t>是全站仪或者测距仪实际测量的距离值，单位是公里。随着实际测量距的变化，仪器的这比例误差部分也就按比例的变化。</a:t>
            </a:r>
            <a:br>
              <a:rPr lang="zh-CN" altLang="en-US" dirty="0"/>
            </a:br>
            <a:r>
              <a:rPr lang="zh-CN" altLang="en-US" dirty="0"/>
              <a:t>例如，当距离为</a:t>
            </a:r>
            <a:r>
              <a:rPr lang="en-US" altLang="zh-CN" dirty="0"/>
              <a:t>1</a:t>
            </a:r>
            <a:r>
              <a:rPr lang="zh-CN" altLang="en-US" dirty="0"/>
              <a:t>公里的时候，比例误差为</a:t>
            </a:r>
            <a:r>
              <a:rPr lang="en-US" altLang="zh-CN" dirty="0" err="1"/>
              <a:t>Bmm</a:t>
            </a:r>
            <a:r>
              <a:rPr lang="zh-CN" altLang="en-US" dirty="0"/>
              <a:t>。 对于一台测距精度为</a:t>
            </a:r>
            <a:r>
              <a:rPr lang="en-US" altLang="zh-CN" dirty="0"/>
              <a:t>(1+2ppm*D)mm</a:t>
            </a:r>
            <a:r>
              <a:rPr lang="zh-CN" altLang="en-US" dirty="0"/>
              <a:t>的全站仪或者测距仪，当被测量距离为</a:t>
            </a:r>
            <a:r>
              <a:rPr lang="en-US" altLang="zh-CN" dirty="0"/>
              <a:t>1</a:t>
            </a:r>
            <a:r>
              <a:rPr lang="zh-CN" altLang="en-US" dirty="0"/>
              <a:t>公里时，仪器的测距精度为</a:t>
            </a:r>
            <a:r>
              <a:rPr lang="en-US" altLang="zh-CN" dirty="0"/>
              <a:t>1mm+2ppm*1(</a:t>
            </a:r>
            <a:r>
              <a:rPr lang="zh-CN" altLang="en-US" dirty="0"/>
              <a:t>公里）＝</a:t>
            </a:r>
            <a:r>
              <a:rPr lang="en-US" altLang="zh-CN" dirty="0"/>
              <a:t>3mm,</a:t>
            </a:r>
            <a:r>
              <a:rPr lang="zh-CN" altLang="en-US" dirty="0"/>
              <a:t>也就是说，全站仪测距</a:t>
            </a:r>
            <a:r>
              <a:rPr lang="en-US" altLang="zh-CN" dirty="0"/>
              <a:t>1</a:t>
            </a:r>
            <a:r>
              <a:rPr lang="zh-CN" altLang="en-US" dirty="0"/>
              <a:t>公里，最大测距误差不大于</a:t>
            </a:r>
            <a:r>
              <a:rPr lang="en-US" altLang="zh-CN" dirty="0"/>
              <a:t>3mm. </a:t>
            </a:r>
            <a:r>
              <a:rPr lang="zh-CN" altLang="en-US" dirty="0"/>
              <a:t>特别指出的是，标称测距精度是一中误差极限的概念，也就是说，每台全站仪或者测距仪测距误差不得超过生产厂家提供的标称测距精度。 对于具体某一台仪器来说</a:t>
            </a:r>
            <a:r>
              <a:rPr lang="en-US" altLang="zh-CN" dirty="0"/>
              <a:t>,</a:t>
            </a:r>
            <a:r>
              <a:rPr lang="zh-CN" altLang="en-US" dirty="0"/>
              <a:t>通常使用加常数和乘常数</a:t>
            </a:r>
            <a:r>
              <a:rPr lang="en-US" altLang="zh-CN" dirty="0"/>
              <a:t>. </a:t>
            </a:r>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28</a:t>
            </a:fld>
            <a:endParaRPr lang="zh-CN" altLang="en-US"/>
          </a:p>
        </p:txBody>
      </p:sp>
    </p:spTree>
    <p:extLst>
      <p:ext uri="{BB962C8B-B14F-4D97-AF65-F5344CB8AC3E}">
        <p14:creationId xmlns:p14="http://schemas.microsoft.com/office/powerpoint/2010/main" val="1957242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差分</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系统包括一个或多个安装在已知位置点上的</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接收机作为基准站接收机，通过基准站接收机对</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卫星信号的测量而计算出差分校正量，然后将差分校正量播发给位于差分服务范围内的用户接收机，以提高用户接收机的定位精度。尽管差分系统都是基于这样一个相同的思路，但是他们仍可能具有各自不同的运行环境，操作方式和服务性能。</a:t>
            </a:r>
            <a:endParaRPr lang="en-US" altLang="zh-CN" sz="1200" b="0"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dirty="0"/>
              <a:t>根据基准站的测定坐标和已知坐标即可求出</a:t>
            </a:r>
            <a:r>
              <a:rPr lang="zh-CN" altLang="en-US" b="1" dirty="0">
                <a:solidFill>
                  <a:srgbClr val="C00000"/>
                </a:solidFill>
              </a:rPr>
              <a:t>定位结果的改正数</a:t>
            </a:r>
            <a:r>
              <a:rPr lang="zh-CN" altLang="en-US" dirty="0"/>
              <a:t>或伪距观测值改正数</a:t>
            </a:r>
            <a:endParaRPr lang="en-US" altLang="zh-CN" dirty="0"/>
          </a:p>
          <a:p>
            <a:endParaRPr lang="en-US" altLang="zh-CN" dirty="0"/>
          </a:p>
          <a:p>
            <a:r>
              <a:rPr lang="zh-CN" altLang="en-US" sz="1200" b="0" i="0" kern="1200" dirty="0">
                <a:solidFill>
                  <a:schemeClr val="tx1"/>
                </a:solidFill>
                <a:effectLst/>
                <a:latin typeface="+mn-lt"/>
                <a:ea typeface="+mn-ea"/>
                <a:cs typeface="+mn-cs"/>
              </a:rPr>
              <a:t>基准站通过</a:t>
            </a:r>
            <a:r>
              <a:rPr lang="zh-CN" altLang="en-US" sz="1200" b="0" i="0" u="none" strike="noStrike" kern="1200" dirty="0">
                <a:solidFill>
                  <a:schemeClr val="tx1"/>
                </a:solidFill>
                <a:effectLst/>
                <a:latin typeface="+mn-lt"/>
                <a:ea typeface="+mn-ea"/>
                <a:cs typeface="+mn-cs"/>
                <a:hlinkClick r:id="rId3"/>
              </a:rPr>
              <a:t>数据链</a:t>
            </a:r>
            <a:r>
              <a:rPr lang="zh-CN" altLang="en-US" dirty="0"/>
              <a:t>（由调制解调器和电台组成）</a:t>
            </a:r>
            <a:r>
              <a:rPr lang="zh-CN" altLang="en-US" sz="1200" b="0" i="0" kern="1200" dirty="0">
                <a:solidFill>
                  <a:schemeClr val="tx1"/>
                </a:solidFill>
                <a:effectLst/>
                <a:latin typeface="+mn-lt"/>
                <a:ea typeface="+mn-ea"/>
                <a:cs typeface="+mn-cs"/>
              </a:rPr>
              <a:t>将其观测值和测站坐标信息一起传送给流动站。流动站不仅通过数据链接收来自基准站的数据，还要采集</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观测数据，并在系统内组成差分观测值进行实时处理，同时给出厘米级定位结果，历时不足一秒钟。</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29</a:t>
            </a:fld>
            <a:endParaRPr lang="zh-CN" altLang="en-US"/>
          </a:p>
        </p:txBody>
      </p:sp>
    </p:spTree>
    <p:extLst>
      <p:ext uri="{BB962C8B-B14F-4D97-AF65-F5344CB8AC3E}">
        <p14:creationId xmlns:p14="http://schemas.microsoft.com/office/powerpoint/2010/main" val="4042037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常规</a:t>
            </a:r>
            <a:r>
              <a:rPr lang="en-US" altLang="zh-TW" dirty="0"/>
              <a:t>GPS</a:t>
            </a:r>
            <a:r>
              <a:rPr lang="zh-CN" altLang="en-US" dirty="0"/>
              <a:t>的测量方法（静态、快速静态、动态测量）需要事后进行解算才能获得</a:t>
            </a:r>
            <a:r>
              <a:rPr lang="zh-CN" altLang="en-US" b="1" dirty="0">
                <a:solidFill>
                  <a:srgbClr val="C00000"/>
                </a:solidFill>
              </a:rPr>
              <a:t>厘米级的定位精度</a:t>
            </a:r>
            <a:endParaRPr lang="en-US" altLang="zh-CN" b="1" dirty="0">
              <a:solidFill>
                <a:srgbClr val="C00000"/>
              </a:solidFill>
            </a:endParaRPr>
          </a:p>
          <a:p>
            <a:endParaRPr lang="en-US" altLang="zh-CN" b="1" dirty="0">
              <a:solidFill>
                <a:srgbClr val="C00000"/>
              </a:solidFill>
            </a:endParaRPr>
          </a:p>
          <a:p>
            <a:r>
              <a:rPr lang="en-US" altLang="zh-TW" dirty="0"/>
              <a:t>RTK (Real - time kinematic)</a:t>
            </a:r>
            <a:endParaRPr lang="zh-CN" altLang="en-US" b="1" dirty="0">
              <a:solidFill>
                <a:srgbClr val="C00000"/>
              </a:solidFill>
            </a:endParaRPr>
          </a:p>
          <a:p>
            <a:r>
              <a:rPr lang="en-US" altLang="zh-TW" dirty="0"/>
              <a:t>RTK</a:t>
            </a:r>
            <a:r>
              <a:rPr lang="zh-CN" altLang="en-US" dirty="0"/>
              <a:t>是能够在野外</a:t>
            </a:r>
            <a:r>
              <a:rPr lang="zh-CN" altLang="en-US" b="1" dirty="0">
                <a:solidFill>
                  <a:srgbClr val="C00000"/>
                </a:solidFill>
              </a:rPr>
              <a:t>实时</a:t>
            </a:r>
            <a:r>
              <a:rPr lang="zh-CN" altLang="en-US" dirty="0"/>
              <a:t>得到厘米级定位精度的测量方法</a:t>
            </a:r>
            <a:endParaRPr lang="en-US" altLang="zh-TW" dirty="0"/>
          </a:p>
          <a:p>
            <a:pPr lvl="1"/>
            <a:r>
              <a:rPr lang="zh-CN" altLang="en-US" dirty="0"/>
              <a:t>采用载波相位动态实时差分</a:t>
            </a:r>
            <a:r>
              <a:rPr lang="zh-TW" altLang="en-US" dirty="0"/>
              <a:t>方法</a:t>
            </a:r>
            <a:endParaRPr lang="en-US" altLang="zh-TW" dirty="0"/>
          </a:p>
          <a:p>
            <a:pPr lvl="1"/>
            <a:r>
              <a:rPr lang="en-US" altLang="zh-TW" dirty="0"/>
              <a:t>GPS</a:t>
            </a:r>
            <a:r>
              <a:rPr lang="zh-CN" altLang="en-US" dirty="0"/>
              <a:t>应用的重大里程碑</a:t>
            </a:r>
            <a:endParaRPr lang="en-US" altLang="zh-CN" dirty="0"/>
          </a:p>
          <a:p>
            <a:pPr lvl="1"/>
            <a:r>
              <a:rPr lang="zh-CN" altLang="en-US" dirty="0"/>
              <a:t>为工程放样、 地形测图，各种控制测量提高了野外业作业效率</a:t>
            </a: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30</a:t>
            </a:fld>
            <a:endParaRPr lang="zh-CN" altLang="en-US"/>
          </a:p>
        </p:txBody>
      </p:sp>
    </p:spTree>
    <p:extLst>
      <p:ext uri="{BB962C8B-B14F-4D97-AF65-F5344CB8AC3E}">
        <p14:creationId xmlns:p14="http://schemas.microsoft.com/office/powerpoint/2010/main" val="3441912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移动电话测量不同基站的下行导频信号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测量结果结合基站的坐标（一般采用三角公式估计算法），计算出移动电话的位置</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31</a:t>
            </a:fld>
            <a:endParaRPr lang="zh-CN" altLang="en-US"/>
          </a:p>
        </p:txBody>
      </p:sp>
    </p:spTree>
    <p:extLst>
      <p:ext uri="{BB962C8B-B14F-4D97-AF65-F5344CB8AC3E}">
        <p14:creationId xmlns:p14="http://schemas.microsoft.com/office/powerpoint/2010/main" val="195390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距离基站越远，信号越差，根据手机收到的信号强度可以大致估计距离基站的远近，当手机同时搜索到至少三个基站的信号时（现在的网络覆盖这是很轻松的一件事情），大致可以估计出距离基站的远近；基站在移动网络中是唯一确定的，其地理位置也是唯一的，也就可以得到三个基站（三个点）距离手机的距离，根据三点定位原理，只需要以基站为圆心，距离为半径多次画圆即可，这些圆的交点就是手机的位置。网传的微信三点定位原理也是这个样子。</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由于基站定位时，信号很容易受到干扰，所以先天就决定了它定位的不准确性，精度大约在</a:t>
            </a:r>
            <a:r>
              <a:rPr lang="en-US" altLang="zh-CN" sz="1200" b="0" i="0" kern="1200" dirty="0">
                <a:solidFill>
                  <a:schemeClr val="tx1"/>
                </a:solidFill>
                <a:effectLst/>
                <a:latin typeface="+mn-lt"/>
                <a:ea typeface="+mn-ea"/>
                <a:cs typeface="+mn-cs"/>
              </a:rPr>
              <a:t>150</a:t>
            </a:r>
            <a:r>
              <a:rPr lang="zh-CN" altLang="en-US" sz="1200" b="0" i="0" kern="1200" dirty="0">
                <a:solidFill>
                  <a:schemeClr val="tx1"/>
                </a:solidFill>
                <a:effectLst/>
                <a:latin typeface="+mn-lt"/>
                <a:ea typeface="+mn-ea"/>
                <a:cs typeface="+mn-cs"/>
              </a:rPr>
              <a:t>米左右，基本无法开车导航。定位条件是必须在有基站信号的位置，手机处于</a:t>
            </a:r>
            <a:r>
              <a:rPr lang="en-US" altLang="zh-CN" sz="1200" b="0" i="0" kern="1200" dirty="0">
                <a:solidFill>
                  <a:schemeClr val="tx1"/>
                </a:solidFill>
                <a:effectLst/>
                <a:latin typeface="+mn-lt"/>
                <a:ea typeface="+mn-ea"/>
                <a:cs typeface="+mn-cs"/>
              </a:rPr>
              <a:t>sim</a:t>
            </a:r>
            <a:r>
              <a:rPr lang="zh-CN" altLang="en-US" sz="1200" b="0" i="0" kern="1200" dirty="0">
                <a:solidFill>
                  <a:schemeClr val="tx1"/>
                </a:solidFill>
                <a:effectLst/>
                <a:latin typeface="+mn-lt"/>
                <a:ea typeface="+mn-ea"/>
                <a:cs typeface="+mn-cs"/>
              </a:rPr>
              <a:t>卡注册状态（飞行模式下开</a:t>
            </a:r>
            <a:r>
              <a:rPr lang="en-US" altLang="zh-CN" sz="1200" b="0" i="0" kern="1200" dirty="0" err="1">
                <a:solidFill>
                  <a:schemeClr val="tx1"/>
                </a:solidFill>
                <a:effectLst/>
                <a:latin typeface="+mn-lt"/>
                <a:ea typeface="+mn-ea"/>
                <a:cs typeface="+mn-cs"/>
              </a:rPr>
              <a:t>wifi</a:t>
            </a:r>
            <a:r>
              <a:rPr lang="zh-CN" altLang="en-US" sz="1200" b="0" i="0" kern="1200" dirty="0">
                <a:solidFill>
                  <a:schemeClr val="tx1"/>
                </a:solidFill>
                <a:effectLst/>
                <a:latin typeface="+mn-lt"/>
                <a:ea typeface="+mn-ea"/>
                <a:cs typeface="+mn-cs"/>
              </a:rPr>
              <a:t>和拔出</a:t>
            </a:r>
            <a:r>
              <a:rPr lang="en-US" altLang="zh-CN" sz="1200" b="0" i="0" kern="1200" dirty="0">
                <a:solidFill>
                  <a:schemeClr val="tx1"/>
                </a:solidFill>
                <a:effectLst/>
                <a:latin typeface="+mn-lt"/>
                <a:ea typeface="+mn-ea"/>
                <a:cs typeface="+mn-cs"/>
              </a:rPr>
              <a:t>sim</a:t>
            </a:r>
            <a:r>
              <a:rPr lang="zh-CN" altLang="en-US" sz="1200" b="0" i="0" kern="1200" dirty="0">
                <a:solidFill>
                  <a:schemeClr val="tx1"/>
                </a:solidFill>
                <a:effectLst/>
                <a:latin typeface="+mn-lt"/>
                <a:ea typeface="+mn-ea"/>
                <a:cs typeface="+mn-cs"/>
              </a:rPr>
              <a:t>卡都不行），而且必须收到</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个基站的信号，无论是否在室内。但是，定位速度超快，一旦有信号就可以定位，目前主要用途是没有</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且没有</a:t>
            </a:r>
            <a:r>
              <a:rPr lang="en-US" altLang="zh-CN" sz="1200" b="0" i="0" kern="1200" dirty="0" err="1">
                <a:solidFill>
                  <a:schemeClr val="tx1"/>
                </a:solidFill>
                <a:effectLst/>
                <a:latin typeface="+mn-lt"/>
                <a:ea typeface="+mn-ea"/>
                <a:cs typeface="+mn-cs"/>
              </a:rPr>
              <a:t>wifi</a:t>
            </a:r>
            <a:r>
              <a:rPr lang="zh-CN" altLang="en-US" sz="1200" b="0" i="0" kern="1200" dirty="0">
                <a:solidFill>
                  <a:schemeClr val="tx1"/>
                </a:solidFill>
                <a:effectLst/>
                <a:latin typeface="+mn-lt"/>
                <a:ea typeface="+mn-ea"/>
                <a:cs typeface="+mn-cs"/>
              </a:rPr>
              <a:t>的情况下快速大体了解下你的位置。另外，如果你的手机里没有基站位置数据包，还需要联网才行。</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距离的计算完全依赖于时间，因此</a:t>
            </a:r>
            <a:r>
              <a:rPr lang="en-US" altLang="zh-CN" sz="1200" b="0" i="0" kern="1200" dirty="0">
                <a:solidFill>
                  <a:schemeClr val="tx1"/>
                </a:solidFill>
                <a:effectLst/>
                <a:latin typeface="+mn-lt"/>
                <a:ea typeface="+mn-ea"/>
                <a:cs typeface="+mn-cs"/>
              </a:rPr>
              <a:t>TOA</a:t>
            </a:r>
            <a:r>
              <a:rPr lang="zh-CN" altLang="en-US" sz="1200" b="0" i="0" kern="1200" dirty="0">
                <a:solidFill>
                  <a:schemeClr val="tx1"/>
                </a:solidFill>
                <a:effectLst/>
                <a:latin typeface="+mn-lt"/>
                <a:ea typeface="+mn-ea"/>
                <a:cs typeface="+mn-cs"/>
              </a:rPr>
              <a:t>算法对系统的时间同步要求很高，任何很小的时间误差都会被放大很多倍，同时由于多径效应的影响又会带来很大的误差，因而单纯的</a:t>
            </a:r>
            <a:r>
              <a:rPr lang="en-US" altLang="zh-CN" sz="1200" b="0" i="0" kern="1200" dirty="0">
                <a:solidFill>
                  <a:schemeClr val="tx1"/>
                </a:solidFill>
                <a:effectLst/>
                <a:latin typeface="+mn-lt"/>
                <a:ea typeface="+mn-ea"/>
                <a:cs typeface="+mn-cs"/>
              </a:rPr>
              <a:t>TOA</a:t>
            </a:r>
            <a:r>
              <a:rPr lang="zh-CN" altLang="en-US" sz="1200" b="0" i="0" kern="1200" dirty="0">
                <a:solidFill>
                  <a:schemeClr val="tx1"/>
                </a:solidFill>
                <a:effectLst/>
                <a:latin typeface="+mn-lt"/>
                <a:ea typeface="+mn-ea"/>
                <a:cs typeface="+mn-cs"/>
              </a:rPr>
              <a:t>在实际中应用很少。</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32</a:t>
            </a:fld>
            <a:endParaRPr lang="zh-CN" altLang="en-US"/>
          </a:p>
        </p:txBody>
      </p:sp>
    </p:spTree>
    <p:extLst>
      <p:ext uri="{BB962C8B-B14F-4D97-AF65-F5344CB8AC3E}">
        <p14:creationId xmlns:p14="http://schemas.microsoft.com/office/powerpoint/2010/main" val="1634688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通过比较信号到达各个监测站的时间差，就能作出以监测站为焦点，距离差为长轴的双曲线，双曲线的交点就是信号的位置。采用三个不同的基站可以测到两个</a:t>
            </a:r>
            <a:r>
              <a:rPr lang="en-US" altLang="zh-CN" sz="1200" b="0" i="0" kern="1200" dirty="0">
                <a:solidFill>
                  <a:schemeClr val="tx1"/>
                </a:solidFill>
                <a:effectLst/>
                <a:latin typeface="+mn-lt"/>
                <a:ea typeface="+mn-ea"/>
                <a:cs typeface="+mn-cs"/>
              </a:rPr>
              <a:t>TDOA</a:t>
            </a:r>
            <a:r>
              <a:rPr lang="zh-CN" altLang="en-US" sz="1200" b="0" i="0" kern="1200" dirty="0">
                <a:solidFill>
                  <a:schemeClr val="tx1"/>
                </a:solidFill>
                <a:effectLst/>
                <a:latin typeface="+mn-lt"/>
                <a:ea typeface="+mn-ea"/>
                <a:cs typeface="+mn-cs"/>
              </a:rPr>
              <a:t>，移动站位于两个</a:t>
            </a:r>
            <a:r>
              <a:rPr lang="en-US" altLang="zh-CN" sz="1200" b="0" i="0" kern="1200" dirty="0">
                <a:solidFill>
                  <a:schemeClr val="tx1"/>
                </a:solidFill>
                <a:effectLst/>
                <a:latin typeface="+mn-lt"/>
                <a:ea typeface="+mn-ea"/>
                <a:cs typeface="+mn-cs"/>
              </a:rPr>
              <a:t>TDOA</a:t>
            </a:r>
            <a:r>
              <a:rPr lang="zh-CN" altLang="en-US" sz="1200" b="0" i="0" kern="1200" dirty="0">
                <a:solidFill>
                  <a:schemeClr val="tx1"/>
                </a:solidFill>
                <a:effectLst/>
                <a:latin typeface="+mn-lt"/>
                <a:ea typeface="+mn-ea"/>
                <a:cs typeface="+mn-cs"/>
              </a:rPr>
              <a:t>决定的双曲线的交点上。</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以</a:t>
            </a:r>
            <a:r>
              <a:rPr lang="en-US" altLang="zh-CN" sz="1200" kern="1200" dirty="0">
                <a:solidFill>
                  <a:schemeClr val="tx1"/>
                </a:solidFill>
                <a:effectLst/>
                <a:latin typeface="+mn-lt"/>
                <a:ea typeface="+mn-ea"/>
                <a:cs typeface="+mn-cs"/>
              </a:rPr>
              <a:t>TDOA</a:t>
            </a:r>
            <a:r>
              <a:rPr lang="zh-CN" altLang="zh-CN" sz="1200" kern="1200" dirty="0">
                <a:solidFill>
                  <a:schemeClr val="tx1"/>
                </a:solidFill>
                <a:effectLst/>
                <a:latin typeface="+mn-lt"/>
                <a:ea typeface="+mn-ea"/>
                <a:cs typeface="+mn-cs"/>
              </a:rPr>
              <a:t>定位技术为例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由手机发送信号至邻近数个基地台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二维空间定位至少需</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个基地台</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，利用双曲线的特性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两焦点至曲线上的距离差值是定值</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在两两基地台间利用时间差来画制双曲线，两组双曲线之交点即为手机位置，定位精度依据基地台分布的几何位置有很大的影响。</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求差过程会抵消其中很大一部分的时间误差和多径效应带来的误差，因而可以大大提高定位的精确度。</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F2076A9-7AC7-469C-99F7-1CB70429BA05}" type="slidenum">
              <a:rPr lang="zh-CN" altLang="en-US" smtClean="0"/>
              <a:t>33</a:t>
            </a:fld>
            <a:endParaRPr lang="zh-CN" altLang="en-US"/>
          </a:p>
        </p:txBody>
      </p:sp>
    </p:spTree>
    <p:extLst>
      <p:ext uri="{BB962C8B-B14F-4D97-AF65-F5344CB8AC3E}">
        <p14:creationId xmlns:p14="http://schemas.microsoft.com/office/powerpoint/2010/main" val="842114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利用定向天线量测出信号来源方向，多个接收点同时按照接收角度画出直线，直线的交点就是目标位置。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latinLnBrk="0"/>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）不需要每一个接收天线都做时间同步，误差来源主要是角度解析的误差。在距离越远的时候角度解析的误差影响越大，</a:t>
            </a:r>
          </a:p>
          <a:p>
            <a:pPr latinLnBrk="0"/>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）同时由于信号反射和折射，可能造成最终计算出来的被测点，是发射点而不是被测物体本身。</a:t>
            </a:r>
          </a:p>
          <a:p>
            <a:pPr latinLnBrk="0"/>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）由于定向天线的制作对测量角度的计算影响较大，在实际应用中会比较麻烦。</a:t>
            </a: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34</a:t>
            </a:fld>
            <a:endParaRPr lang="zh-CN" altLang="en-US"/>
          </a:p>
        </p:txBody>
      </p:sp>
    </p:spTree>
    <p:extLst>
      <p:ext uri="{BB962C8B-B14F-4D97-AF65-F5344CB8AC3E}">
        <p14:creationId xmlns:p14="http://schemas.microsoft.com/office/powerpoint/2010/main" val="3839988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Received Signal Strength Indication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接收信号强度定位法是通过信号强度和已知信号衰弱模型来估计接收点与待测点的距离，根据多个接收点距离待测点的距离值画出圆，多个圆的重叠部分就是待测物体。</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前向链路接收机（指手机）接收到的通常用</a:t>
            </a:r>
            <a:r>
              <a:rPr lang="en-US" altLang="zh-CN" dirty="0"/>
              <a:t>Rx</a:t>
            </a:r>
            <a:r>
              <a:rPr lang="zh-CN" altLang="en-US" dirty="0"/>
              <a:t>表示，反向链路接收机（指基站侧）通常用反向</a:t>
            </a:r>
            <a:r>
              <a:rPr lang="en-US" altLang="zh-CN" dirty="0"/>
              <a:t>RSSI</a:t>
            </a:r>
            <a:r>
              <a:rPr lang="zh-CN" altLang="en-US" dirty="0"/>
              <a:t>表示。</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1mW=0.001W  </a:t>
            </a:r>
            <a:r>
              <a:rPr lang="zh-CN" altLang="en-US" sz="1200" b="0" i="0" kern="1200" dirty="0">
                <a:solidFill>
                  <a:schemeClr val="tx1"/>
                </a:solidFill>
                <a:effectLst/>
                <a:latin typeface="+mn-lt"/>
                <a:ea typeface="+mn-ea"/>
                <a:cs typeface="+mn-cs"/>
              </a:rPr>
              <a:t>（毫瓦）</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r>
              <a:rPr lang="en-US" altLang="zh-CN" dirty="0"/>
              <a:t>dB</a:t>
            </a:r>
            <a:r>
              <a:rPr lang="zh-CN" altLang="en-US" dirty="0"/>
              <a:t>计算：</a:t>
            </a:r>
            <a:r>
              <a:rPr lang="en-US" altLang="zh-CN" dirty="0"/>
              <a:t>10lg</a:t>
            </a:r>
            <a:r>
              <a:rPr lang="zh-CN" altLang="zh-CN" dirty="0"/>
              <a:t>（甲功率</a:t>
            </a:r>
            <a:r>
              <a:rPr lang="en-US" altLang="zh-CN" dirty="0"/>
              <a:t>/</a:t>
            </a:r>
            <a:r>
              <a:rPr lang="zh-CN" altLang="zh-CN" dirty="0"/>
              <a:t>乙功率）</a:t>
            </a:r>
            <a:endParaRPr lang="en-US" altLang="zh-CN" dirty="0"/>
          </a:p>
          <a:p>
            <a:r>
              <a:rPr lang="en-US" altLang="zh-CN" dirty="0" err="1"/>
              <a:t>dBm</a:t>
            </a:r>
            <a:r>
              <a:rPr lang="zh-CN" altLang="en-US" dirty="0"/>
              <a:t>计算：</a:t>
            </a:r>
            <a:r>
              <a:rPr lang="en-US" altLang="zh-CN" dirty="0"/>
              <a:t> 10lgP</a:t>
            </a:r>
            <a:r>
              <a:rPr lang="zh-CN" altLang="zh-CN" dirty="0"/>
              <a:t>（功率值</a:t>
            </a:r>
            <a:r>
              <a:rPr lang="en-US" altLang="zh-CN" dirty="0"/>
              <a:t>/1mw</a:t>
            </a:r>
            <a:r>
              <a:rPr lang="zh-CN" altLang="zh-CN" dirty="0"/>
              <a:t>）</a:t>
            </a:r>
            <a:endParaRPr lang="en-US" altLang="zh-CN" dirty="0"/>
          </a:p>
          <a:p>
            <a:r>
              <a:rPr lang="zh-CN" altLang="zh-CN" dirty="0"/>
              <a:t>如果发射功率</a:t>
            </a:r>
            <a:r>
              <a:rPr lang="en-US" altLang="zh-CN" dirty="0"/>
              <a:t>P</a:t>
            </a:r>
            <a:r>
              <a:rPr lang="zh-CN" altLang="zh-CN" dirty="0"/>
              <a:t>为</a:t>
            </a:r>
            <a:r>
              <a:rPr lang="en-US" altLang="zh-CN" dirty="0"/>
              <a:t>1mw</a:t>
            </a:r>
            <a:r>
              <a:rPr lang="zh-CN" altLang="zh-CN" dirty="0"/>
              <a:t>，折算为</a:t>
            </a:r>
            <a:r>
              <a:rPr lang="en-US" altLang="zh-CN" dirty="0" err="1"/>
              <a:t>dBm</a:t>
            </a:r>
            <a:r>
              <a:rPr lang="zh-CN" altLang="zh-CN" dirty="0"/>
              <a:t>后为</a:t>
            </a:r>
            <a:r>
              <a:rPr lang="en-US" altLang="zh-CN" dirty="0"/>
              <a:t>0dBm</a:t>
            </a:r>
          </a:p>
          <a:p>
            <a:r>
              <a:rPr lang="zh-CN" altLang="zh-CN" kern="1200" dirty="0"/>
              <a:t>信号强度大于</a:t>
            </a:r>
            <a:r>
              <a:rPr lang="en-US" altLang="zh-CN" b="1" kern="1200" dirty="0">
                <a:solidFill>
                  <a:srgbClr val="C00000"/>
                </a:solidFill>
              </a:rPr>
              <a:t>-50dbm</a:t>
            </a:r>
            <a:r>
              <a:rPr lang="zh-CN" altLang="zh-CN" kern="1200" dirty="0"/>
              <a:t>就可以没有任何问题的无线传输数据</a:t>
            </a:r>
            <a:endParaRPr lang="en-US" altLang="zh-CN" kern="1200" dirty="0"/>
          </a:p>
          <a:p>
            <a:pPr lvl="1"/>
            <a:endParaRPr lang="en-US" altLang="zh-CN" kern="1200" dirty="0"/>
          </a:p>
          <a:p>
            <a:r>
              <a:rPr lang="zh-CN" altLang="zh-CN" sz="1200" kern="1200" dirty="0">
                <a:solidFill>
                  <a:schemeClr val="tx1"/>
                </a:solidFill>
                <a:effectLst/>
                <a:latin typeface="+mn-lt"/>
                <a:ea typeface="+mn-ea"/>
                <a:cs typeface="+mn-cs"/>
              </a:rPr>
              <a:t>无线路由器发射功率一般都是</a:t>
            </a:r>
            <a:r>
              <a:rPr lang="en-US" altLang="zh-CN" sz="1200" kern="1200" dirty="0">
                <a:solidFill>
                  <a:schemeClr val="tx1"/>
                </a:solidFill>
                <a:effectLst/>
                <a:latin typeface="+mn-lt"/>
                <a:ea typeface="+mn-ea"/>
                <a:cs typeface="+mn-cs"/>
              </a:rPr>
              <a:t>100mw</a:t>
            </a:r>
            <a:r>
              <a:rPr lang="zh-CN" altLang="zh-CN" sz="1200" kern="1200" dirty="0">
                <a:solidFill>
                  <a:schemeClr val="tx1"/>
                </a:solidFill>
                <a:effectLst/>
                <a:latin typeface="+mn-lt"/>
                <a:ea typeface="+mn-ea"/>
                <a:cs typeface="+mn-cs"/>
              </a:rPr>
              <a:t>，还有更高的。那么为什么我们接收到的功率却如此之小呢？是因为传输过程中受到干扰比较大呢？下面我们拿接收到的信号为</a:t>
            </a:r>
            <a:r>
              <a:rPr lang="en-US" altLang="zh-CN" sz="1200" kern="1200" dirty="0">
                <a:solidFill>
                  <a:schemeClr val="tx1"/>
                </a:solidFill>
                <a:effectLst/>
                <a:latin typeface="+mn-lt"/>
                <a:ea typeface="+mn-ea"/>
                <a:cs typeface="+mn-cs"/>
              </a:rPr>
              <a:t>-50dbm</a:t>
            </a:r>
            <a:r>
              <a:rPr lang="zh-CN" altLang="zh-CN" sz="1200" kern="1200" dirty="0">
                <a:solidFill>
                  <a:schemeClr val="tx1"/>
                </a:solidFill>
                <a:effectLst/>
                <a:latin typeface="+mn-lt"/>
                <a:ea typeface="+mn-ea"/>
                <a:cs typeface="+mn-cs"/>
              </a:rPr>
              <a:t>即</a:t>
            </a:r>
            <a:r>
              <a:rPr lang="en-US" altLang="zh-CN" sz="1200" kern="1200" dirty="0">
                <a:solidFill>
                  <a:schemeClr val="tx1"/>
                </a:solidFill>
                <a:effectLst/>
                <a:latin typeface="+mn-lt"/>
                <a:ea typeface="+mn-ea"/>
                <a:cs typeface="+mn-cs"/>
              </a:rPr>
              <a:t>0.01</a:t>
            </a:r>
            <a:r>
              <a:rPr lang="zh-CN" altLang="zh-CN" sz="1200" kern="1200" dirty="0">
                <a:solidFill>
                  <a:schemeClr val="tx1"/>
                </a:solidFill>
                <a:effectLst/>
                <a:latin typeface="+mn-lt"/>
                <a:ea typeface="+mn-ea"/>
                <a:cs typeface="+mn-cs"/>
              </a:rPr>
              <a:t>μ</a:t>
            </a:r>
            <a:r>
              <a:rPr lang="en-US" altLang="zh-CN" sz="1200" kern="1200" dirty="0">
                <a:solidFill>
                  <a:schemeClr val="tx1"/>
                </a:solidFill>
                <a:effectLst/>
                <a:latin typeface="+mn-lt"/>
                <a:ea typeface="+mn-ea"/>
                <a:cs typeface="+mn-cs"/>
              </a:rPr>
              <a:t>W</a:t>
            </a:r>
            <a:r>
              <a:rPr lang="zh-CN" altLang="zh-CN" sz="1200" kern="1200" dirty="0">
                <a:solidFill>
                  <a:schemeClr val="tx1"/>
                </a:solidFill>
                <a:effectLst/>
                <a:latin typeface="+mn-lt"/>
                <a:ea typeface="+mn-ea"/>
                <a:cs typeface="+mn-cs"/>
              </a:rPr>
              <a:t>为例进行介绍，如果无线路由器发射功率为</a:t>
            </a:r>
            <a:r>
              <a:rPr lang="en-US" altLang="zh-CN" sz="1200" kern="1200" dirty="0">
                <a:solidFill>
                  <a:schemeClr val="tx1"/>
                </a:solidFill>
                <a:effectLst/>
                <a:latin typeface="+mn-lt"/>
                <a:ea typeface="+mn-ea"/>
                <a:cs typeface="+mn-cs"/>
              </a:rPr>
              <a:t>100mw</a:t>
            </a:r>
            <a:r>
              <a:rPr lang="zh-CN" altLang="zh-CN" sz="1200" kern="1200" dirty="0">
                <a:solidFill>
                  <a:schemeClr val="tx1"/>
                </a:solidFill>
                <a:effectLst/>
                <a:latin typeface="+mn-lt"/>
                <a:ea typeface="+mn-ea"/>
                <a:cs typeface="+mn-cs"/>
              </a:rPr>
              <a:t>，而接收到的仅仅为</a:t>
            </a:r>
            <a:r>
              <a:rPr lang="en-US" altLang="zh-CN" sz="1200" kern="1200" dirty="0">
                <a:solidFill>
                  <a:schemeClr val="tx1"/>
                </a:solidFill>
                <a:effectLst/>
                <a:latin typeface="+mn-lt"/>
                <a:ea typeface="+mn-ea"/>
                <a:cs typeface="+mn-cs"/>
              </a:rPr>
              <a:t>0.01</a:t>
            </a:r>
            <a:r>
              <a:rPr lang="zh-CN" altLang="zh-CN" sz="1200" kern="1200" dirty="0">
                <a:solidFill>
                  <a:schemeClr val="tx1"/>
                </a:solidFill>
                <a:effectLst/>
                <a:latin typeface="+mn-lt"/>
                <a:ea typeface="+mn-ea"/>
                <a:cs typeface="+mn-cs"/>
              </a:rPr>
              <a:t>μ</a:t>
            </a:r>
            <a:r>
              <a:rPr lang="en-US" altLang="zh-CN" sz="1200" kern="1200" dirty="0">
                <a:solidFill>
                  <a:schemeClr val="tx1"/>
                </a:solidFill>
                <a:effectLst/>
                <a:latin typeface="+mn-lt"/>
                <a:ea typeface="+mn-ea"/>
                <a:cs typeface="+mn-cs"/>
              </a:rPr>
              <a:t>W</a:t>
            </a:r>
            <a:r>
              <a:rPr lang="zh-CN" altLang="zh-CN" sz="1200" kern="1200" dirty="0">
                <a:solidFill>
                  <a:schemeClr val="tx1"/>
                </a:solidFill>
                <a:effectLst/>
                <a:latin typeface="+mn-lt"/>
                <a:ea typeface="+mn-ea"/>
                <a:cs typeface="+mn-cs"/>
              </a:rPr>
              <a:t>，两者差别为</a:t>
            </a:r>
            <a:r>
              <a:rPr lang="en-US" altLang="zh-CN" sz="1200" kern="1200" dirty="0">
                <a:solidFill>
                  <a:schemeClr val="tx1"/>
                </a:solidFill>
                <a:effectLst/>
                <a:latin typeface="+mn-lt"/>
                <a:ea typeface="+mn-ea"/>
                <a:cs typeface="+mn-cs"/>
              </a:rPr>
              <a:t>10000000</a:t>
            </a:r>
            <a:r>
              <a:rPr lang="zh-CN" altLang="zh-CN" sz="1200" kern="1200" dirty="0">
                <a:solidFill>
                  <a:schemeClr val="tx1"/>
                </a:solidFill>
                <a:effectLst/>
                <a:latin typeface="+mn-lt"/>
                <a:ea typeface="+mn-ea"/>
                <a:cs typeface="+mn-cs"/>
              </a:rPr>
              <a:t>倍。</a:t>
            </a:r>
          </a:p>
          <a:p>
            <a:r>
              <a:rPr lang="en-US" altLang="zh-CN" sz="1200" kern="1200" dirty="0">
                <a:solidFill>
                  <a:schemeClr val="tx1"/>
                </a:solidFill>
                <a:effectLst/>
                <a:latin typeface="+mn-lt"/>
                <a:ea typeface="+mn-ea"/>
                <a:cs typeface="+mn-cs"/>
              </a:rPr>
              <a:t> </a:t>
            </a:r>
          </a:p>
          <a:p>
            <a:r>
              <a:rPr lang="zh-CN" altLang="zh-CN" sz="1200" kern="1200" dirty="0">
                <a:solidFill>
                  <a:schemeClr val="tx1"/>
                </a:solidFill>
                <a:effectLst/>
                <a:latin typeface="+mn-lt"/>
                <a:ea typeface="+mn-ea"/>
                <a:cs typeface="+mn-cs"/>
              </a:rPr>
              <a:t>实际上这个是正常的传输，就好象太阳发出的能量只有一亿分之一被地球接收到一样。接收功率肯定要远远小于发射功率。所以网络管理员在测量时比需担心，只要你的信号强度大于</a:t>
            </a:r>
            <a:r>
              <a:rPr lang="en-US" altLang="zh-CN" sz="1200" kern="1200" dirty="0">
                <a:solidFill>
                  <a:schemeClr val="tx1"/>
                </a:solidFill>
                <a:effectLst/>
                <a:latin typeface="+mn-lt"/>
                <a:ea typeface="+mn-ea"/>
                <a:cs typeface="+mn-cs"/>
              </a:rPr>
              <a:t>-50dbm</a:t>
            </a:r>
            <a:r>
              <a:rPr lang="zh-CN" altLang="zh-CN" sz="1200" kern="1200" dirty="0">
                <a:solidFill>
                  <a:schemeClr val="tx1"/>
                </a:solidFill>
                <a:effectLst/>
                <a:latin typeface="+mn-lt"/>
                <a:ea typeface="+mn-ea"/>
                <a:cs typeface="+mn-cs"/>
              </a:rPr>
              <a:t>就可以没有任何问题的无线传输数据，再退一步即使到了</a:t>
            </a:r>
            <a:r>
              <a:rPr lang="en-US" altLang="zh-CN" sz="1200" kern="1200" dirty="0">
                <a:solidFill>
                  <a:schemeClr val="tx1"/>
                </a:solidFill>
                <a:effectLst/>
                <a:latin typeface="+mn-lt"/>
                <a:ea typeface="+mn-ea"/>
                <a:cs typeface="+mn-cs"/>
              </a:rPr>
              <a:t>-70dbm</a:t>
            </a:r>
            <a:r>
              <a:rPr lang="zh-CN" altLang="zh-CN" sz="1200" kern="1200" dirty="0">
                <a:solidFill>
                  <a:schemeClr val="tx1"/>
                </a:solidFill>
                <a:effectLst/>
                <a:latin typeface="+mn-lt"/>
                <a:ea typeface="+mn-ea"/>
                <a:cs typeface="+mn-cs"/>
              </a:rPr>
              <a:t>也可以保证无线速度为</a:t>
            </a:r>
            <a:r>
              <a:rPr lang="en-US" altLang="zh-CN" sz="1200" kern="1200" dirty="0">
                <a:solidFill>
                  <a:schemeClr val="tx1"/>
                </a:solidFill>
                <a:effectLst/>
                <a:latin typeface="+mn-lt"/>
                <a:ea typeface="+mn-ea"/>
                <a:cs typeface="+mn-cs"/>
              </a:rPr>
              <a:t>54M</a:t>
            </a:r>
            <a:r>
              <a:rPr lang="zh-CN" altLang="zh-CN" sz="1200" kern="1200" dirty="0">
                <a:solidFill>
                  <a:schemeClr val="tx1"/>
                </a:solidFill>
                <a:effectLst/>
                <a:latin typeface="+mn-lt"/>
                <a:ea typeface="+mn-ea"/>
                <a:cs typeface="+mn-cs"/>
              </a:rPr>
              <a:t>进行传输。</a:t>
            </a: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35</a:t>
            </a:fld>
            <a:endParaRPr lang="zh-CN" altLang="en-US"/>
          </a:p>
        </p:txBody>
      </p:sp>
    </p:spTree>
    <p:extLst>
      <p:ext uri="{BB962C8B-B14F-4D97-AF65-F5344CB8AC3E}">
        <p14:creationId xmlns:p14="http://schemas.microsoft.com/office/powerpoint/2010/main" val="222805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TW" dirty="0"/>
              <a:t> Global Positioning System </a:t>
            </a:r>
            <a:r>
              <a:rPr lang="zh-CN" altLang="en-US" dirty="0"/>
              <a:t>）</a:t>
            </a:r>
            <a:endParaRPr lang="en-US" altLang="zh-CN" dirty="0"/>
          </a:p>
          <a:p>
            <a:endParaRPr lang="en-US" altLang="zh-CN" dirty="0"/>
          </a:p>
          <a:p>
            <a:r>
              <a:rPr lang="en-US" altLang="zh-CN" sz="1200" kern="1200" dirty="0">
                <a:solidFill>
                  <a:schemeClr val="tx1"/>
                </a:solidFill>
                <a:effectLst/>
                <a:latin typeface="+mn-lt"/>
                <a:ea typeface="+mn-ea"/>
                <a:cs typeface="+mn-cs"/>
              </a:rPr>
              <a:t>GPS</a:t>
            </a:r>
            <a:r>
              <a:rPr lang="zh-CN" altLang="zh-CN" sz="1200" kern="1200" dirty="0">
                <a:solidFill>
                  <a:schemeClr val="tx1"/>
                </a:solidFill>
                <a:effectLst/>
                <a:latin typeface="+mn-lt"/>
                <a:ea typeface="+mn-ea"/>
                <a:cs typeface="+mn-cs"/>
              </a:rPr>
              <a:t>是英文</a:t>
            </a:r>
            <a:r>
              <a:rPr lang="en-US" altLang="zh-CN" sz="1200" kern="1200" dirty="0">
                <a:solidFill>
                  <a:schemeClr val="tx1"/>
                </a:solidFill>
                <a:effectLst/>
                <a:latin typeface="+mn-lt"/>
                <a:ea typeface="+mn-ea"/>
                <a:cs typeface="+mn-cs"/>
              </a:rPr>
              <a:t>Navigation Satellite Timing and Ranging / Global Positioning System</a:t>
            </a:r>
            <a:r>
              <a:rPr lang="zh-CN" altLang="zh-CN" sz="1200" kern="1200" dirty="0">
                <a:solidFill>
                  <a:schemeClr val="tx1"/>
                </a:solidFill>
                <a:effectLst/>
                <a:latin typeface="+mn-lt"/>
                <a:ea typeface="+mn-ea"/>
                <a:cs typeface="+mn-cs"/>
              </a:rPr>
              <a:t>的缩写，意为利用卫星导航进行测时和测距，以构成全球卫星定位系统。</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的英文全名是“</a:t>
            </a:r>
            <a:r>
              <a:rPr lang="en-US" altLang="zh-CN" sz="1200" b="0" i="0" kern="1200" dirty="0">
                <a:solidFill>
                  <a:schemeClr val="tx1"/>
                </a:solidFill>
                <a:effectLst/>
                <a:latin typeface="+mn-lt"/>
                <a:ea typeface="+mn-ea"/>
                <a:cs typeface="+mn-cs"/>
              </a:rPr>
              <a:t>Navigation Satellite Timing And Ranging / Global Position System”</a:t>
            </a:r>
            <a:r>
              <a:rPr lang="zh-CN" altLang="en-US" sz="1200" b="0" i="0" kern="1200" dirty="0">
                <a:solidFill>
                  <a:schemeClr val="tx1"/>
                </a:solidFill>
                <a:effectLst/>
                <a:latin typeface="+mn-lt"/>
                <a:ea typeface="+mn-ea"/>
                <a:cs typeface="+mn-cs"/>
              </a:rPr>
              <a:t>，即卫星测时测距导航</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全球定位系统。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卫星是如何准确定位的呢？其实非常的简单，卫星信号中所包含的信息大致包括卫星的星图轨道信息和精确无比的时间信号（原子钟校准），通过速度、时间与距离的公式，再辅助上四点定位的原理就可以确定用户的位置了。</a:t>
            </a:r>
          </a:p>
          <a:p>
            <a:endParaRPr lang="zh-CN" altLang="en-US" dirty="0"/>
          </a:p>
          <a:p>
            <a:r>
              <a:rPr lang="zh-CN" altLang="en-US" dirty="0"/>
              <a:t>每一个</a:t>
            </a:r>
            <a:r>
              <a:rPr lang="en-US" altLang="zh-CN" dirty="0"/>
              <a:t>GPS</a:t>
            </a:r>
            <a:r>
              <a:rPr lang="zh-CN" altLang="en-US" dirty="0"/>
              <a:t>卫星都在广播自己的位置，在发送位置信息的同时，也会附加上该数据包发出时的时间戳。</a:t>
            </a:r>
            <a:r>
              <a:rPr lang="en-US" altLang="zh-CN" dirty="0"/>
              <a:t>GPS</a:t>
            </a:r>
            <a:r>
              <a:rPr lang="zh-CN" altLang="en-US" dirty="0"/>
              <a:t>接收器收到数据包后，用当前时间减去时间戳上的时间，就是数据包在空中传输所用的时间了。知道了数据包在空中的传输时间，那么乘上它的传输速度，就是数据包在空中传输的距离，也就是该卫星到</a:t>
            </a:r>
            <a:r>
              <a:rPr lang="en-US" altLang="zh-CN" dirty="0"/>
              <a:t>GPS</a:t>
            </a:r>
            <a:r>
              <a:rPr lang="zh-CN" altLang="en-US" dirty="0"/>
              <a:t>接收器的距离了。在理论上只需要搜寻到</a:t>
            </a:r>
            <a:r>
              <a:rPr lang="en-US" altLang="zh-CN" dirty="0"/>
              <a:t>4</a:t>
            </a:r>
            <a:r>
              <a:rPr lang="zh-CN" altLang="en-US" dirty="0"/>
              <a:t>颗卫星就可以准确定位。</a:t>
            </a:r>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3</a:t>
            </a:fld>
            <a:endParaRPr lang="zh-CN" altLang="en-US"/>
          </a:p>
        </p:txBody>
      </p:sp>
    </p:spTree>
    <p:extLst>
      <p:ext uri="{BB962C8B-B14F-4D97-AF65-F5344CB8AC3E}">
        <p14:creationId xmlns:p14="http://schemas.microsoft.com/office/powerpoint/2010/main" val="280711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三个圆公共交点就是移动节点</a:t>
            </a:r>
            <a:r>
              <a:rPr lang="en-US" altLang="zh-CN" dirty="0"/>
              <a:t>MS</a:t>
            </a:r>
            <a:r>
              <a:rPr lang="zh-CN" altLang="en-US" dirty="0"/>
              <a:t>的位置</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36</a:t>
            </a:fld>
            <a:endParaRPr lang="zh-CN" altLang="en-US"/>
          </a:p>
        </p:txBody>
      </p:sp>
    </p:spTree>
    <p:extLst>
      <p:ext uri="{BB962C8B-B14F-4D97-AF65-F5344CB8AC3E}">
        <p14:creationId xmlns:p14="http://schemas.microsoft.com/office/powerpoint/2010/main" val="2204577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由于在室内环境下，周围的障碍物等对电磁波信号的吸收，一般使得接收机接收到的信号强度值会小于预计的信号强度值，反映到推导出来的移动节点到信标节点的估计距离上，结果就是所画的三个圆的半径都偏大。</a:t>
            </a:r>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37</a:t>
            </a:fld>
            <a:endParaRPr lang="zh-CN" altLang="en-US"/>
          </a:p>
        </p:txBody>
      </p:sp>
    </p:spTree>
    <p:extLst>
      <p:ext uri="{BB962C8B-B14F-4D97-AF65-F5344CB8AC3E}">
        <p14:creationId xmlns:p14="http://schemas.microsoft.com/office/powerpoint/2010/main" val="824361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1200" kern="1200" dirty="0">
                <a:solidFill>
                  <a:schemeClr val="tx1"/>
                </a:solidFill>
                <a:latin typeface="+mn-lt"/>
                <a:ea typeface="+mn-ea"/>
                <a:cs typeface="+mn-cs"/>
              </a:rPr>
              <a:t>相比基于</a:t>
            </a:r>
            <a:r>
              <a:rPr lang="en-US" altLang="zh-TW" sz="1200" kern="1200" dirty="0">
                <a:solidFill>
                  <a:schemeClr val="tx1"/>
                </a:solidFill>
                <a:latin typeface="+mn-lt"/>
                <a:ea typeface="+mn-ea"/>
                <a:cs typeface="+mn-cs"/>
              </a:rPr>
              <a:t>T</a:t>
            </a:r>
            <a:r>
              <a:rPr lang="zh-TW" altLang="en-US" sz="1200" kern="1200" dirty="0">
                <a:solidFill>
                  <a:schemeClr val="tx1"/>
                </a:solidFill>
                <a:latin typeface="+mn-lt"/>
                <a:ea typeface="+mn-ea"/>
                <a:cs typeface="+mn-cs"/>
              </a:rPr>
              <a:t>〇</a:t>
            </a:r>
            <a:r>
              <a:rPr lang="en-US" altLang="zh-TW" sz="1200" kern="1200" dirty="0">
                <a:solidFill>
                  <a:schemeClr val="tx1"/>
                </a:solidFill>
                <a:latin typeface="+mn-lt"/>
                <a:ea typeface="+mn-ea"/>
                <a:cs typeface="+mn-cs"/>
              </a:rPr>
              <a:t>A</a:t>
            </a:r>
            <a:r>
              <a:rPr lang="zh-TW" altLang="en-US" sz="1200" kern="1200" dirty="0">
                <a:solidFill>
                  <a:schemeClr val="tx1"/>
                </a:solidFill>
                <a:latin typeface="+mn-lt"/>
                <a:ea typeface="+mn-ea"/>
                <a:cs typeface="+mn-cs"/>
              </a:rPr>
              <a:t>、</a:t>
            </a:r>
            <a:r>
              <a:rPr lang="en-US" altLang="zh-TW" sz="1200" kern="1200" dirty="0">
                <a:solidFill>
                  <a:schemeClr val="tx1"/>
                </a:solidFill>
                <a:latin typeface="+mn-lt"/>
                <a:ea typeface="+mn-ea"/>
                <a:cs typeface="+mn-cs"/>
              </a:rPr>
              <a:t>TD</a:t>
            </a:r>
            <a:r>
              <a:rPr lang="zh-TW" altLang="en-US" sz="1200" kern="1200" dirty="0">
                <a:solidFill>
                  <a:schemeClr val="tx1"/>
                </a:solidFill>
                <a:latin typeface="+mn-lt"/>
                <a:ea typeface="+mn-ea"/>
                <a:cs typeface="+mn-cs"/>
              </a:rPr>
              <a:t>〇</a:t>
            </a:r>
            <a:r>
              <a:rPr lang="en-US" altLang="zh-TW" sz="1200" kern="1200" dirty="0">
                <a:solidFill>
                  <a:schemeClr val="tx1"/>
                </a:solidFill>
                <a:latin typeface="+mn-lt"/>
                <a:ea typeface="+mn-ea"/>
                <a:cs typeface="+mn-cs"/>
              </a:rPr>
              <a:t>A</a:t>
            </a:r>
            <a:r>
              <a:rPr lang="zh-CN" altLang="en-US" sz="1200" kern="1200" dirty="0">
                <a:solidFill>
                  <a:schemeClr val="tx1"/>
                </a:solidFill>
                <a:latin typeface="+mn-lt"/>
                <a:ea typeface="+mn-ea"/>
                <a:cs typeface="+mn-cs"/>
              </a:rPr>
              <a:t>等基于时间测量的定位机制，</a:t>
            </a:r>
            <a:r>
              <a:rPr lang="en-US" altLang="zh-TW" sz="1200" kern="1200" dirty="0">
                <a:solidFill>
                  <a:schemeClr val="tx1"/>
                </a:solidFill>
                <a:latin typeface="+mn-lt"/>
                <a:ea typeface="+mn-ea"/>
                <a:cs typeface="+mn-cs"/>
              </a:rPr>
              <a:t>A</a:t>
            </a:r>
            <a:r>
              <a:rPr lang="zh-TW" altLang="en-US" sz="1200" kern="1200" dirty="0">
                <a:solidFill>
                  <a:schemeClr val="tx1"/>
                </a:solidFill>
                <a:latin typeface="+mn-lt"/>
                <a:ea typeface="+mn-ea"/>
                <a:cs typeface="+mn-cs"/>
              </a:rPr>
              <a:t>〇</a:t>
            </a:r>
            <a:r>
              <a:rPr lang="en-US" altLang="zh-TW" sz="1200" kern="1200" dirty="0">
                <a:solidFill>
                  <a:schemeClr val="tx1"/>
                </a:solidFill>
                <a:latin typeface="+mn-lt"/>
                <a:ea typeface="+mn-ea"/>
                <a:cs typeface="+mn-cs"/>
              </a:rPr>
              <a:t>A </a:t>
            </a:r>
            <a:r>
              <a:rPr lang="zh-CN" altLang="en-US" sz="1200" kern="1200" dirty="0">
                <a:solidFill>
                  <a:schemeClr val="tx1"/>
                </a:solidFill>
                <a:latin typeface="+mn-lt"/>
                <a:ea typeface="+mn-ea"/>
                <a:cs typeface="+mn-cs"/>
              </a:rPr>
              <a:t>机制不需要时间同步，且实现同维度的定位任务需要的基站（参考节点）数量最少，例如二维平面定位只需要两个基站，但是接收待定位信号的基站（参考节点）必须具备天线阵列，通常和</a:t>
            </a:r>
            <a:r>
              <a:rPr lang="en-US" altLang="zh-TW" sz="1200" kern="1200" dirty="0">
                <a:solidFill>
                  <a:schemeClr val="tx1"/>
                </a:solidFill>
                <a:latin typeface="+mn-lt"/>
                <a:ea typeface="+mn-ea"/>
                <a:cs typeface="+mn-cs"/>
              </a:rPr>
              <a:t>TOA</a:t>
            </a:r>
            <a:r>
              <a:rPr lang="zh-CN" altLang="en-US" sz="1200" kern="1200" dirty="0">
                <a:solidFill>
                  <a:schemeClr val="tx1"/>
                </a:solidFill>
                <a:latin typeface="+mn-lt"/>
                <a:ea typeface="+mn-ea"/>
                <a:cs typeface="+mn-cs"/>
              </a:rPr>
              <a:t>机制联合使用，以提高定位精度。</a:t>
            </a:r>
          </a:p>
        </p:txBody>
      </p:sp>
      <p:sp>
        <p:nvSpPr>
          <p:cNvPr id="4" name="灯片编号占位符 3"/>
          <p:cNvSpPr>
            <a:spLocks noGrp="1"/>
          </p:cNvSpPr>
          <p:nvPr>
            <p:ph type="sldNum" sz="quarter" idx="10"/>
          </p:nvPr>
        </p:nvSpPr>
        <p:spPr/>
        <p:txBody>
          <a:bodyPr/>
          <a:lstStyle/>
          <a:p>
            <a:fld id="{0F2076A9-7AC7-469C-99F7-1CB70429BA05}" type="slidenum">
              <a:rPr lang="zh-CN" altLang="en-US" smtClean="0"/>
              <a:t>38</a:t>
            </a:fld>
            <a:endParaRPr lang="zh-CN" altLang="en-US"/>
          </a:p>
        </p:txBody>
      </p:sp>
    </p:spTree>
    <p:extLst>
      <p:ext uri="{BB962C8B-B14F-4D97-AF65-F5344CB8AC3E}">
        <p14:creationId xmlns:p14="http://schemas.microsoft.com/office/powerpoint/2010/main" val="433206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40</a:t>
            </a:fld>
            <a:endParaRPr lang="zh-CN" altLang="en-US"/>
          </a:p>
        </p:txBody>
      </p:sp>
    </p:spTree>
    <p:extLst>
      <p:ext uri="{BB962C8B-B14F-4D97-AF65-F5344CB8AC3E}">
        <p14:creationId xmlns:p14="http://schemas.microsoft.com/office/powerpoint/2010/main" val="2223394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solidFill>
                  <a:schemeClr val="tx1">
                    <a:lumMod val="50000"/>
                    <a:lumOff val="50000"/>
                  </a:schemeClr>
                </a:solidFill>
              </a:rPr>
              <a:t>（基站的经纬度）</a:t>
            </a:r>
            <a:endParaRPr lang="en-US" altLang="zh-CN" dirty="0">
              <a:solidFill>
                <a:schemeClr val="tx1">
                  <a:lumMod val="50000"/>
                  <a:lumOff val="50000"/>
                </a:schemeClr>
              </a:solidFill>
            </a:endParaRPr>
          </a:p>
          <a:p>
            <a:r>
              <a:rPr lang="zh-CN" altLang="zh-CN" dirty="0"/>
              <a:t>通过互联网从</a:t>
            </a:r>
            <a:r>
              <a:rPr lang="en-US" altLang="zh-CN" dirty="0"/>
              <a:t>A-GPS</a:t>
            </a:r>
            <a:r>
              <a:rPr lang="zh-CN" altLang="zh-CN" dirty="0"/>
              <a:t>服务器上下载当前位置上空若干天内的卫星数据（长效星历）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这个位置是到</a:t>
            </a:r>
            <a:r>
              <a:rPr lang="en-US" altLang="zh-CN" dirty="0"/>
              <a:t>GPS</a:t>
            </a:r>
            <a:r>
              <a:rPr lang="zh-CN" altLang="zh-CN" dirty="0"/>
              <a:t>芯片中获取</a:t>
            </a:r>
            <a:r>
              <a:rPr lang="en-US" altLang="zh-CN" dirty="0"/>
              <a:t>“</a:t>
            </a:r>
            <a:r>
              <a:rPr lang="zh-CN" altLang="zh-CN" dirty="0"/>
              <a:t>最后一次定位的经纬度</a:t>
            </a:r>
            <a:r>
              <a:rPr lang="en-US" altLang="zh-CN" dirty="0"/>
              <a:t>”</a:t>
            </a:r>
            <a:r>
              <a:rPr lang="zh-CN" altLang="zh-CN" dirty="0"/>
              <a:t>信息得到</a:t>
            </a:r>
            <a:r>
              <a:rPr lang="zh-CN" altLang="en-US" dirty="0"/>
              <a:t>，</a:t>
            </a:r>
            <a:r>
              <a:rPr lang="zh-CN" altLang="zh-CN" dirty="0"/>
              <a:t>存放在手机上加快搜星定位速度</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联发科</a:t>
            </a:r>
            <a:r>
              <a:rPr lang="en-US" altLang="zh-CN" sz="1200" kern="1200" dirty="0">
                <a:solidFill>
                  <a:schemeClr val="tx1"/>
                </a:solidFill>
                <a:effectLst/>
                <a:latin typeface="+mn-lt"/>
                <a:ea typeface="+mn-ea"/>
                <a:cs typeface="+mn-cs"/>
              </a:rPr>
              <a:t>MTK6589</a:t>
            </a:r>
            <a:r>
              <a:rPr lang="zh-CN" altLang="zh-CN" sz="1200" kern="1200" dirty="0">
                <a:solidFill>
                  <a:schemeClr val="tx1"/>
                </a:solidFill>
                <a:effectLst/>
                <a:latin typeface="+mn-lt"/>
                <a:ea typeface="+mn-ea"/>
                <a:cs typeface="+mn-cs"/>
              </a:rPr>
              <a:t>四核智能手机方案中包含的</a:t>
            </a:r>
            <a:r>
              <a:rPr lang="en-US" altLang="zh-CN" sz="1200" kern="1200" dirty="0">
                <a:solidFill>
                  <a:schemeClr val="tx1"/>
                </a:solidFill>
                <a:effectLst/>
                <a:latin typeface="+mn-lt"/>
                <a:ea typeface="+mn-ea"/>
                <a:cs typeface="+mn-cs"/>
              </a:rPr>
              <a:t>EPO</a:t>
            </a:r>
            <a:r>
              <a:rPr lang="zh-CN" altLang="zh-CN" sz="1200" kern="1200" dirty="0">
                <a:solidFill>
                  <a:schemeClr val="tx1"/>
                </a:solidFill>
                <a:effectLst/>
                <a:latin typeface="+mn-lt"/>
                <a:ea typeface="+mn-ea"/>
                <a:cs typeface="+mn-cs"/>
              </a:rPr>
              <a:t>技术，就是这样一种长效星历辅助技术。而</a:t>
            </a:r>
            <a:r>
              <a:rPr lang="en-US" altLang="zh-CN" sz="1200" kern="1200" dirty="0">
                <a:solidFill>
                  <a:schemeClr val="tx1"/>
                </a:solidFill>
                <a:effectLst/>
                <a:latin typeface="+mn-lt"/>
                <a:ea typeface="+mn-ea"/>
                <a:cs typeface="+mn-cs"/>
              </a:rPr>
              <a:t>SIRFIII</a:t>
            </a:r>
            <a:r>
              <a:rPr lang="zh-CN" altLang="zh-CN" sz="1200" kern="1200" dirty="0">
                <a:solidFill>
                  <a:schemeClr val="tx1"/>
                </a:solidFill>
                <a:effectLst/>
                <a:latin typeface="+mn-lt"/>
                <a:ea typeface="+mn-ea"/>
                <a:cs typeface="+mn-cs"/>
              </a:rPr>
              <a:t>芯片增加</a:t>
            </a:r>
            <a:r>
              <a:rPr lang="en-US" altLang="zh-CN" sz="1200" kern="1200" dirty="0" err="1">
                <a:solidFill>
                  <a:schemeClr val="tx1"/>
                </a:solidFill>
                <a:effectLst/>
                <a:latin typeface="+mn-lt"/>
                <a:ea typeface="+mn-ea"/>
                <a:cs typeface="+mn-cs"/>
              </a:rPr>
              <a:t>InstanceFIX</a:t>
            </a:r>
            <a:r>
              <a:rPr lang="zh-CN" altLang="zh-CN" sz="1200" kern="1200" dirty="0">
                <a:solidFill>
                  <a:schemeClr val="tx1"/>
                </a:solidFill>
                <a:effectLst/>
                <a:latin typeface="+mn-lt"/>
                <a:ea typeface="+mn-ea"/>
                <a:cs typeface="+mn-cs"/>
              </a:rPr>
              <a:t>功能也是让你往</a:t>
            </a:r>
            <a:r>
              <a:rPr lang="en-US" altLang="zh-CN" sz="1200" kern="1200" dirty="0">
                <a:solidFill>
                  <a:schemeClr val="tx1"/>
                </a:solidFill>
                <a:effectLst/>
                <a:latin typeface="+mn-lt"/>
                <a:ea typeface="+mn-ea"/>
                <a:cs typeface="+mn-cs"/>
              </a:rPr>
              <a:t>GPS</a:t>
            </a:r>
            <a:r>
              <a:rPr lang="zh-CN" altLang="zh-CN" sz="1200" kern="1200" dirty="0">
                <a:solidFill>
                  <a:schemeClr val="tx1"/>
                </a:solidFill>
                <a:effectLst/>
                <a:latin typeface="+mn-lt"/>
                <a:ea typeface="+mn-ea"/>
                <a:cs typeface="+mn-cs"/>
              </a:rPr>
              <a:t>芯片上上传长效星历。</a:t>
            </a:r>
            <a:r>
              <a:rPr lang="en-US" altLang="zh-CN" sz="1200" kern="1200" dirty="0">
                <a:solidFill>
                  <a:schemeClr val="tx1"/>
                </a:solidFill>
                <a:effectLst/>
                <a:latin typeface="+mn-lt"/>
                <a:ea typeface="+mn-ea"/>
                <a:cs typeface="+mn-cs"/>
              </a:rPr>
              <a:t>GPS</a:t>
            </a:r>
            <a:r>
              <a:rPr lang="zh-CN" altLang="zh-CN" sz="1200" kern="1200" dirty="0">
                <a:solidFill>
                  <a:schemeClr val="tx1"/>
                </a:solidFill>
                <a:effectLst/>
                <a:latin typeface="+mn-lt"/>
                <a:ea typeface="+mn-ea"/>
                <a:cs typeface="+mn-cs"/>
              </a:rPr>
              <a:t>二次定位的时候可以参照这些信息，快速锁定并解码卫星信号，不需要长时间的扫描和锁定工作。</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SiRF</a:t>
            </a:r>
            <a:r>
              <a:rPr lang="zh-CN" altLang="en-US" sz="1200" b="0" i="0" kern="1200" dirty="0">
                <a:solidFill>
                  <a:schemeClr val="tx1"/>
                </a:solidFill>
                <a:effectLst/>
                <a:latin typeface="+mn-lt"/>
                <a:ea typeface="+mn-ea"/>
                <a:cs typeface="+mn-cs"/>
              </a:rPr>
              <a:t>芯片在</a:t>
            </a:r>
            <a:r>
              <a:rPr lang="en-US" altLang="zh-CN" sz="1200" b="0" i="0" kern="1200" dirty="0">
                <a:solidFill>
                  <a:schemeClr val="tx1"/>
                </a:solidFill>
                <a:effectLst/>
                <a:latin typeface="+mn-lt"/>
                <a:ea typeface="+mn-ea"/>
                <a:cs typeface="+mn-cs"/>
              </a:rPr>
              <a:t>2004</a:t>
            </a:r>
            <a:r>
              <a:rPr lang="zh-CN" altLang="en-US" sz="1200" b="0" i="0" kern="1200" dirty="0">
                <a:solidFill>
                  <a:schemeClr val="tx1"/>
                </a:solidFill>
                <a:effectLst/>
                <a:latin typeface="+mn-lt"/>
                <a:ea typeface="+mn-ea"/>
                <a:cs typeface="+mn-cs"/>
              </a:rPr>
              <a:t>年发布的最新的第三代芯片</a:t>
            </a:r>
            <a:r>
              <a:rPr lang="en-US" altLang="zh-CN" sz="1200" b="0" i="0" kern="1200" dirty="0" err="1">
                <a:solidFill>
                  <a:schemeClr val="tx1"/>
                </a:solidFill>
                <a:effectLst/>
                <a:latin typeface="+mn-lt"/>
                <a:ea typeface="+mn-ea"/>
                <a:cs typeface="+mn-cs"/>
              </a:rPr>
              <a:t>SiRFstar</a:t>
            </a:r>
            <a:r>
              <a:rPr lang="en-US" altLang="zh-CN" sz="1200" b="0" i="0" kern="1200" dirty="0">
                <a:solidFill>
                  <a:schemeClr val="tx1"/>
                </a:solidFill>
                <a:effectLst/>
                <a:latin typeface="+mn-lt"/>
                <a:ea typeface="+mn-ea"/>
                <a:cs typeface="+mn-cs"/>
              </a:rPr>
              <a:t> III</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GSW 3.0/3.1</a:t>
            </a:r>
            <a:r>
              <a:rPr lang="zh-CN" altLang="en-US" sz="1200" b="0" i="0" kern="1200" dirty="0">
                <a:solidFill>
                  <a:schemeClr val="tx1"/>
                </a:solidFill>
                <a:effectLst/>
                <a:latin typeface="+mn-lt"/>
                <a:ea typeface="+mn-ea"/>
                <a:cs typeface="+mn-cs"/>
              </a:rPr>
              <a:t>），使得民用</a:t>
            </a:r>
            <a:r>
              <a:rPr lang="en-US" altLang="zh-CN" sz="1200" b="0" i="0" u="none" strike="noStrike" kern="1200" dirty="0">
                <a:solidFill>
                  <a:schemeClr val="tx1"/>
                </a:solidFill>
                <a:effectLst/>
                <a:latin typeface="+mn-lt"/>
                <a:ea typeface="+mn-ea"/>
                <a:cs typeface="+mn-cs"/>
                <a:hlinkClick r:id="rId3"/>
              </a:rPr>
              <a:t>GPS</a:t>
            </a:r>
            <a:r>
              <a:rPr lang="zh-CN" altLang="en-US" sz="1200" b="0" i="0" u="none" strike="noStrike" kern="1200" dirty="0">
                <a:solidFill>
                  <a:schemeClr val="tx1"/>
                </a:solidFill>
                <a:effectLst/>
                <a:latin typeface="+mn-lt"/>
                <a:ea typeface="+mn-ea"/>
                <a:cs typeface="+mn-cs"/>
                <a:hlinkClick r:id="rId3"/>
              </a:rPr>
              <a:t>芯片</a:t>
            </a:r>
            <a:r>
              <a:rPr lang="zh-CN" altLang="en-US" sz="1200" b="0" i="0" kern="1200" dirty="0">
                <a:solidFill>
                  <a:schemeClr val="tx1"/>
                </a:solidFill>
                <a:effectLst/>
                <a:latin typeface="+mn-lt"/>
                <a:ea typeface="+mn-ea"/>
                <a:cs typeface="+mn-cs"/>
              </a:rPr>
              <a:t>在性能方面登上了一个顶峰，灵敏度比以前的产品大为提升。这一芯片通过采用</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万次</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频率的</a:t>
            </a:r>
            <a:r>
              <a:rPr lang="zh-CN" altLang="en-US" sz="1200" b="0" i="0" u="none" strike="noStrike" kern="1200" dirty="0">
                <a:solidFill>
                  <a:schemeClr val="tx1"/>
                </a:solidFill>
                <a:effectLst/>
                <a:latin typeface="+mn-lt"/>
                <a:ea typeface="+mn-ea"/>
                <a:cs typeface="+mn-cs"/>
                <a:hlinkClick r:id="rId4"/>
              </a:rPr>
              <a:t>相关器</a:t>
            </a:r>
            <a:r>
              <a:rPr lang="zh-CN" altLang="en-US" sz="1200" b="0" i="0" kern="1200" dirty="0">
                <a:solidFill>
                  <a:schemeClr val="tx1"/>
                </a:solidFill>
                <a:effectLst/>
                <a:latin typeface="+mn-lt"/>
                <a:ea typeface="+mn-ea"/>
                <a:cs typeface="+mn-cs"/>
              </a:rPr>
              <a:t>提高了灵敏度，</a:t>
            </a:r>
            <a:r>
              <a:rPr lang="zh-CN" altLang="en-US" sz="1200" b="0" i="0" u="none" strike="noStrike" kern="1200" dirty="0">
                <a:solidFill>
                  <a:schemeClr val="tx1"/>
                </a:solidFill>
                <a:effectLst/>
                <a:latin typeface="+mn-lt"/>
                <a:ea typeface="+mn-ea"/>
                <a:cs typeface="+mn-cs"/>
                <a:hlinkClick r:id="rId5"/>
              </a:rPr>
              <a:t>冷开机</a:t>
            </a:r>
            <a:r>
              <a:rPr lang="en-US" altLang="zh-CN"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6"/>
              </a:rPr>
              <a:t>暖开机</a:t>
            </a:r>
            <a:r>
              <a:rPr lang="en-US" altLang="zh-CN"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7"/>
              </a:rPr>
              <a:t>热开机</a:t>
            </a:r>
            <a:r>
              <a:rPr lang="zh-CN" altLang="en-US" sz="1200" b="0" i="0" kern="1200" dirty="0">
                <a:solidFill>
                  <a:schemeClr val="tx1"/>
                </a:solidFill>
                <a:effectLst/>
                <a:latin typeface="+mn-lt"/>
                <a:ea typeface="+mn-ea"/>
                <a:cs typeface="+mn-cs"/>
              </a:rPr>
              <a:t>的时间分别达到</a:t>
            </a:r>
            <a:r>
              <a:rPr lang="en-US" altLang="zh-CN" sz="1200" b="0" i="0" kern="1200" dirty="0">
                <a:solidFill>
                  <a:schemeClr val="tx1"/>
                </a:solidFill>
                <a:effectLst/>
                <a:latin typeface="+mn-lt"/>
                <a:ea typeface="+mn-ea"/>
                <a:cs typeface="+mn-cs"/>
              </a:rPr>
              <a:t>42s/38s/8s</a:t>
            </a:r>
            <a:r>
              <a:rPr lang="zh-CN" altLang="en-US" sz="1200" b="0" i="0" kern="1200" dirty="0">
                <a:solidFill>
                  <a:schemeClr val="tx1"/>
                </a:solidFill>
                <a:effectLst/>
                <a:latin typeface="+mn-lt"/>
                <a:ea typeface="+mn-ea"/>
                <a:cs typeface="+mn-cs"/>
              </a:rPr>
              <a:t>，可以同时追踪</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个卫星信道。现市场上最新的</a:t>
            </a:r>
            <a:r>
              <a:rPr lang="zh-CN" altLang="en-US" sz="1200" b="0" i="0" u="none" strike="noStrike" kern="1200" dirty="0">
                <a:solidFill>
                  <a:schemeClr val="tx1"/>
                </a:solidFill>
                <a:effectLst/>
                <a:latin typeface="+mn-lt"/>
                <a:ea typeface="+mn-ea"/>
                <a:cs typeface="+mn-cs"/>
                <a:hlinkClick r:id="rId8"/>
              </a:rPr>
              <a:t>非独立式</a:t>
            </a:r>
            <a:r>
              <a:rPr lang="en-US" altLang="zh-CN" sz="1200" b="0" i="0" u="none" strike="noStrike" kern="1200" dirty="0">
                <a:solidFill>
                  <a:schemeClr val="tx1"/>
                </a:solidFill>
                <a:effectLst/>
                <a:latin typeface="+mn-lt"/>
                <a:ea typeface="+mn-ea"/>
                <a:cs typeface="+mn-cs"/>
                <a:hlinkClick r:id="rId8"/>
              </a:rPr>
              <a:t>GPS</a:t>
            </a:r>
            <a:r>
              <a:rPr lang="zh-CN" altLang="en-US" sz="1200" b="0" i="0" kern="1200" dirty="0">
                <a:solidFill>
                  <a:schemeClr val="tx1"/>
                </a:solidFill>
                <a:effectLst/>
                <a:latin typeface="+mn-lt"/>
                <a:ea typeface="+mn-ea"/>
                <a:cs typeface="+mn-cs"/>
              </a:rPr>
              <a:t>接收机很多采用这一芯片。而不少相关资料也推荐用户购买这款芯片。</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42</a:t>
            </a:fld>
            <a:endParaRPr lang="zh-CN" altLang="en-US"/>
          </a:p>
        </p:txBody>
      </p:sp>
    </p:spTree>
    <p:extLst>
      <p:ext uri="{BB962C8B-B14F-4D97-AF65-F5344CB8AC3E}">
        <p14:creationId xmlns:p14="http://schemas.microsoft.com/office/powerpoint/2010/main" val="2723326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像谷歌手机地图等各类手机地图软件中的粗略定位等等都是利用基站定位来实现的。这种定位技术不需要手机具有</a:t>
            </a:r>
            <a:r>
              <a:rPr lang="en-US" altLang="zh-CN" sz="1200" kern="1200" dirty="0">
                <a:solidFill>
                  <a:schemeClr val="tx1"/>
                </a:solidFill>
                <a:effectLst/>
                <a:latin typeface="+mn-lt"/>
                <a:ea typeface="+mn-ea"/>
                <a:cs typeface="+mn-cs"/>
              </a:rPr>
              <a:t>GPS</a:t>
            </a:r>
            <a:r>
              <a:rPr lang="zh-CN" altLang="zh-CN" sz="1200" kern="1200" dirty="0">
                <a:solidFill>
                  <a:schemeClr val="tx1"/>
                </a:solidFill>
                <a:effectLst/>
                <a:latin typeface="+mn-lt"/>
                <a:ea typeface="+mn-ea"/>
                <a:cs typeface="+mn-cs"/>
              </a:rPr>
              <a:t>定位能力，但是精度依赖于基站的分布密度及覆盖范围的大小，测量的基站数目越多，测量精度越高。由于基站位置和密度问题，定位精度可以从</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米内到上千米浮动，一般在城市可作为参考，稍微偏僻地区则有很大误差。</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43</a:t>
            </a:fld>
            <a:endParaRPr lang="zh-CN" altLang="en-US"/>
          </a:p>
        </p:txBody>
      </p:sp>
    </p:spTree>
    <p:extLst>
      <p:ext uri="{BB962C8B-B14F-4D97-AF65-F5344CB8AC3E}">
        <p14:creationId xmlns:p14="http://schemas.microsoft.com/office/powerpoint/2010/main" val="2835995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t>如中国的</a:t>
            </a:r>
            <a:r>
              <a:rPr lang="en-US" altLang="zh-CN" sz="1200" kern="1200" dirty="0"/>
              <a:t>MCC</a:t>
            </a:r>
            <a:r>
              <a:rPr lang="zh-CN" altLang="en-US" sz="1200" kern="1200" dirty="0"/>
              <a:t>： </a:t>
            </a:r>
            <a:r>
              <a:rPr lang="en-US" altLang="zh-CN" sz="1200" kern="1200" dirty="0"/>
              <a:t>460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t>MNC</a:t>
            </a:r>
            <a:r>
              <a:rPr lang="zh-CN" altLang="en-US" sz="1200" kern="1200" dirty="0"/>
              <a:t>如中国移动为： </a:t>
            </a:r>
            <a:r>
              <a:rPr lang="en-US" altLang="zh-CN" sz="1200" kern="1200" dirty="0"/>
              <a:t>00</a:t>
            </a:r>
            <a:r>
              <a:rPr lang="zh-CN" altLang="en-US" sz="1200" kern="1200" dirty="0"/>
              <a:t>，中国联通为： </a:t>
            </a:r>
            <a:r>
              <a:rPr lang="en-US" altLang="zh-CN" sz="1200" kern="1200" dirty="0"/>
              <a:t>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TA</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Time Advanced</a:t>
            </a:r>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44</a:t>
            </a:fld>
            <a:endParaRPr lang="zh-CN" altLang="en-US"/>
          </a:p>
        </p:txBody>
      </p:sp>
    </p:spTree>
    <p:extLst>
      <p:ext uri="{BB962C8B-B14F-4D97-AF65-F5344CB8AC3E}">
        <p14:creationId xmlns:p14="http://schemas.microsoft.com/office/powerpoint/2010/main" val="42697622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Arial" panose="020B0604020202020204" pitchFamily="34" charset="0"/>
                <a:ea typeface="微软雅黑" panose="020B0503020204020204" pitchFamily="34" charset="-122"/>
                <a:cs typeface="Arial" panose="020B0604020202020204" pitchFamily="34" charset="0"/>
              </a:rPr>
              <a:t>CGI </a:t>
            </a:r>
            <a:r>
              <a:rPr lang="zh-CN" altLang="en-US" sz="1200" b="1" dirty="0">
                <a:latin typeface="Arial" panose="020B0604020202020204" pitchFamily="34" charset="0"/>
                <a:ea typeface="微软雅黑" panose="020B0503020204020204" pitchFamily="34" charset="-122"/>
                <a:cs typeface="Arial" panose="020B0604020202020204" pitchFamily="34" charset="0"/>
              </a:rPr>
              <a:t>结合</a:t>
            </a:r>
            <a:r>
              <a:rPr lang="en-US" altLang="zh-CN" sz="1200" b="1" dirty="0">
                <a:latin typeface="Arial" panose="020B0604020202020204" pitchFamily="34" charset="0"/>
                <a:ea typeface="微软雅黑" panose="020B0503020204020204" pitchFamily="34" charset="-122"/>
                <a:cs typeface="Arial" panose="020B0604020202020204" pitchFamily="34" charset="0"/>
              </a:rPr>
              <a:t>TA</a:t>
            </a:r>
            <a:r>
              <a:rPr lang="zh-CN" altLang="en-US" sz="1200" b="1" dirty="0">
                <a:latin typeface="Arial" panose="020B0604020202020204" pitchFamily="34" charset="0"/>
                <a:ea typeface="微软雅黑" panose="020B0503020204020204" pitchFamily="34" charset="-122"/>
                <a:cs typeface="Arial" panose="020B0604020202020204" pitchFamily="34" charset="0"/>
              </a:rPr>
              <a:t>（</a:t>
            </a:r>
            <a:r>
              <a:rPr lang="en-US" altLang="zh-CN" sz="1200" b="1" dirty="0">
                <a:latin typeface="Arial" panose="020B0604020202020204" pitchFamily="34" charset="0"/>
                <a:ea typeface="微软雅黑" panose="020B0503020204020204" pitchFamily="34" charset="-122"/>
                <a:cs typeface="Arial" panose="020B0604020202020204" pitchFamily="34" charset="0"/>
              </a:rPr>
              <a:t>Time Advanced</a:t>
            </a:r>
            <a:r>
              <a:rPr lang="zh-CN" altLang="en-US" sz="1200" b="1" dirty="0">
                <a:latin typeface="Arial" panose="020B0604020202020204" pitchFamily="34" charset="0"/>
                <a:ea typeface="微软雅黑" panose="020B0503020204020204" pitchFamily="34" charset="-122"/>
                <a:cs typeface="Arial" panose="020B0604020202020204" pitchFamily="34" charset="0"/>
              </a:rPr>
              <a:t>）提高定位精度 </a:t>
            </a:r>
            <a:endParaRPr lang="en-US" altLang="zh-CN" sz="1200" b="1" dirty="0">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TA</a:t>
            </a:r>
            <a:r>
              <a:rPr lang="zh-CN" altLang="en-US" sz="1200" b="0" i="0" kern="1200" dirty="0">
                <a:solidFill>
                  <a:schemeClr val="tx1"/>
                </a:solidFill>
                <a:effectLst/>
                <a:latin typeface="+mn-lt"/>
                <a:ea typeface="+mn-ea"/>
                <a:cs typeface="+mn-cs"/>
              </a:rPr>
              <a:t>就是</a:t>
            </a:r>
            <a:r>
              <a:rPr lang="en-US" altLang="zh-CN" sz="1200" b="0" i="0" kern="1200" dirty="0">
                <a:solidFill>
                  <a:schemeClr val="tx1"/>
                </a:solidFill>
                <a:effectLst/>
                <a:latin typeface="+mn-lt"/>
                <a:ea typeface="+mn-ea"/>
                <a:cs typeface="+mn-cs"/>
              </a:rPr>
              <a:t>time advanced</a:t>
            </a:r>
            <a:r>
              <a:rPr lang="zh-CN" altLang="en-US" sz="1200" b="0" i="0" kern="1200" dirty="0">
                <a:solidFill>
                  <a:schemeClr val="tx1"/>
                </a:solidFill>
                <a:effectLst/>
                <a:latin typeface="+mn-lt"/>
                <a:ea typeface="+mn-ea"/>
                <a:cs typeface="+mn-cs"/>
              </a:rPr>
              <a:t>，最大时间提前量（</a:t>
            </a:r>
            <a:r>
              <a:rPr lang="en-US" altLang="zh-CN" sz="1200" b="0" i="0" kern="1200" dirty="0">
                <a:solidFill>
                  <a:schemeClr val="tx1"/>
                </a:solidFill>
                <a:effectLst/>
                <a:latin typeface="+mn-lt"/>
                <a:ea typeface="+mn-ea"/>
                <a:cs typeface="+mn-cs"/>
              </a:rPr>
              <a:t>TA</a:t>
            </a:r>
            <a:r>
              <a:rPr lang="zh-CN" altLang="en-US" sz="1200" b="0" i="0" kern="1200" dirty="0">
                <a:solidFill>
                  <a:schemeClr val="tx1"/>
                </a:solidFill>
                <a:effectLst/>
                <a:latin typeface="+mn-lt"/>
                <a:ea typeface="+mn-ea"/>
                <a:cs typeface="+mn-cs"/>
              </a:rPr>
              <a:t>），是指移动台信号到达基站的实际时间和假设该移动台与基站距离为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时移动台信号到达基站的时间的差值。基站对移动台信号到达的时间始终进行监控，根据到达时间的变化在下行的</a:t>
            </a:r>
            <a:r>
              <a:rPr lang="en-US" altLang="zh-CN" sz="1200" b="0" i="0" kern="1200" dirty="0">
                <a:solidFill>
                  <a:schemeClr val="tx1"/>
                </a:solidFill>
                <a:effectLst/>
                <a:latin typeface="+mn-lt"/>
                <a:ea typeface="+mn-ea"/>
                <a:cs typeface="+mn-cs"/>
              </a:rPr>
              <a:t>SACCH</a:t>
            </a:r>
            <a:r>
              <a:rPr lang="zh-CN" altLang="en-US" sz="1200" b="0" i="0" kern="1200" dirty="0">
                <a:solidFill>
                  <a:schemeClr val="tx1"/>
                </a:solidFill>
                <a:effectLst/>
                <a:latin typeface="+mn-lt"/>
                <a:ea typeface="+mn-ea"/>
                <a:cs typeface="+mn-cs"/>
              </a:rPr>
              <a:t>发</a:t>
            </a:r>
            <a:r>
              <a:rPr lang="en-US" altLang="zh-CN" sz="1200" b="0" i="0" kern="1200" dirty="0">
                <a:solidFill>
                  <a:schemeClr val="tx1"/>
                </a:solidFill>
                <a:effectLst/>
                <a:latin typeface="+mn-lt"/>
                <a:ea typeface="+mn-ea"/>
                <a:cs typeface="+mn-cs"/>
              </a:rPr>
              <a:t>TA</a:t>
            </a:r>
            <a:r>
              <a:rPr lang="zh-CN" altLang="en-US" sz="1200" b="0" i="0" kern="1200" dirty="0">
                <a:solidFill>
                  <a:schemeClr val="tx1"/>
                </a:solidFill>
                <a:effectLst/>
                <a:latin typeface="+mn-lt"/>
                <a:ea typeface="+mn-ea"/>
                <a:cs typeface="+mn-cs"/>
              </a:rPr>
              <a:t>命令。</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rial" panose="020B0604020202020204" pitchFamily="34" charset="0"/>
                <a:ea typeface="微软雅黑" panose="020B0503020204020204" pitchFamily="34" charset="-122"/>
                <a:cs typeface="Arial" panose="020B0604020202020204" pitchFamily="34" charset="0"/>
              </a:rPr>
              <a:t>定位精度为</a:t>
            </a:r>
            <a:r>
              <a:rPr lang="en-US" altLang="zh-CN" sz="1200" dirty="0">
                <a:latin typeface="Arial" panose="020B0604020202020204" pitchFamily="34" charset="0"/>
                <a:ea typeface="微软雅黑" panose="020B0503020204020204" pitchFamily="34" charset="-122"/>
                <a:cs typeface="Arial" panose="020B0604020202020204" pitchFamily="34" charset="0"/>
              </a:rPr>
              <a:t>100</a:t>
            </a:r>
            <a:r>
              <a:rPr lang="zh-CN" altLang="en-US" sz="1200" dirty="0">
                <a:latin typeface="Arial" panose="020B0604020202020204" pitchFamily="34" charset="0"/>
                <a:ea typeface="微软雅黑" panose="020B0503020204020204" pitchFamily="34" charset="-122"/>
                <a:cs typeface="Arial" panose="020B0604020202020204" pitchFamily="34" charset="0"/>
              </a:rPr>
              <a:t>米～</a:t>
            </a:r>
            <a:r>
              <a:rPr lang="en-US" altLang="zh-CN" sz="1200" dirty="0">
                <a:latin typeface="Arial" panose="020B0604020202020204" pitchFamily="34" charset="0"/>
                <a:ea typeface="微软雅黑" panose="020B0503020204020204" pitchFamily="34" charset="-122"/>
                <a:cs typeface="Arial" panose="020B0604020202020204" pitchFamily="34" charset="0"/>
              </a:rPr>
              <a:t>20</a:t>
            </a:r>
            <a:r>
              <a:rPr lang="zh-CN" altLang="en-US" sz="1200" dirty="0">
                <a:latin typeface="Arial" panose="020B0604020202020204" pitchFamily="34" charset="0"/>
                <a:ea typeface="微软雅黑" panose="020B0503020204020204" pitchFamily="34" charset="-122"/>
                <a:cs typeface="Arial" panose="020B0604020202020204" pitchFamily="34" charset="0"/>
              </a:rPr>
              <a:t>千米</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45</a:t>
            </a:fld>
            <a:endParaRPr lang="zh-CN" altLang="en-US"/>
          </a:p>
        </p:txBody>
      </p:sp>
    </p:spTree>
    <p:extLst>
      <p:ext uri="{BB962C8B-B14F-4D97-AF65-F5344CB8AC3E}">
        <p14:creationId xmlns:p14="http://schemas.microsoft.com/office/powerpoint/2010/main" val="797150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设备在开启</a:t>
            </a:r>
            <a:r>
              <a:rPr lang="en-US" altLang="zh-CN" sz="1200" b="0" i="0" kern="1200" dirty="0">
                <a:solidFill>
                  <a:schemeClr val="tx1"/>
                </a:solidFill>
                <a:effectLst/>
                <a:latin typeface="+mn-lt"/>
                <a:ea typeface="+mn-ea"/>
                <a:cs typeface="+mn-cs"/>
              </a:rPr>
              <a:t>Wi-Fi</a:t>
            </a:r>
            <a:r>
              <a:rPr lang="zh-CN" altLang="en-US" sz="1200" b="0" i="0" kern="1200" dirty="0">
                <a:solidFill>
                  <a:schemeClr val="tx1"/>
                </a:solidFill>
                <a:effectLst/>
                <a:latin typeface="+mn-lt"/>
                <a:ea typeface="+mn-ea"/>
                <a:cs typeface="+mn-cs"/>
              </a:rPr>
              <a:t>的情况下，无线路由器默认都会进行</a:t>
            </a:r>
            <a:r>
              <a:rPr lang="en-US" altLang="zh-CN" sz="1200" b="0" i="0" kern="1200" dirty="0">
                <a:solidFill>
                  <a:schemeClr val="tx1"/>
                </a:solidFill>
                <a:effectLst/>
                <a:latin typeface="+mn-lt"/>
                <a:ea typeface="+mn-ea"/>
                <a:cs typeface="+mn-cs"/>
              </a:rPr>
              <a:t>SSID</a:t>
            </a:r>
            <a:r>
              <a:rPr lang="zh-CN" altLang="en-US" sz="1200" b="0" i="0" kern="1200" dirty="0">
                <a:solidFill>
                  <a:schemeClr val="tx1"/>
                </a:solidFill>
                <a:effectLst/>
                <a:latin typeface="+mn-lt"/>
                <a:ea typeface="+mn-ea"/>
                <a:cs typeface="+mn-cs"/>
              </a:rPr>
              <a:t>广播（除非用户手动配置关闭该功能），在广播帧包含了该路由器的</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地址；</a:t>
            </a:r>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46</a:t>
            </a:fld>
            <a:endParaRPr lang="zh-CN" altLang="en-US"/>
          </a:p>
        </p:txBody>
      </p:sp>
    </p:spTree>
    <p:extLst>
      <p:ext uri="{BB962C8B-B14F-4D97-AF65-F5344CB8AC3E}">
        <p14:creationId xmlns:p14="http://schemas.microsoft.com/office/powerpoint/2010/main" val="3217613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采集装置可以通过接收周围</a:t>
            </a:r>
            <a:r>
              <a:rPr lang="en-US" altLang="zh-CN" sz="1200" b="0" i="0" kern="1200" dirty="0">
                <a:solidFill>
                  <a:schemeClr val="tx1"/>
                </a:solidFill>
                <a:effectLst/>
                <a:latin typeface="+mn-lt"/>
                <a:ea typeface="+mn-ea"/>
                <a:cs typeface="+mn-cs"/>
              </a:rPr>
              <a:t>AP</a:t>
            </a:r>
            <a:r>
              <a:rPr lang="zh-CN" altLang="en-US" sz="1200" b="0" i="0" kern="1200" dirty="0">
                <a:solidFill>
                  <a:schemeClr val="tx1"/>
                </a:solidFill>
                <a:effectLst/>
                <a:latin typeface="+mn-lt"/>
                <a:ea typeface="+mn-ea"/>
                <a:cs typeface="+mn-cs"/>
              </a:rPr>
              <a:t>发送的广播信息获取周围</a:t>
            </a:r>
            <a:r>
              <a:rPr lang="en-US" altLang="zh-CN" sz="1200" b="0" i="0" kern="1200" dirty="0">
                <a:solidFill>
                  <a:schemeClr val="tx1"/>
                </a:solidFill>
                <a:effectLst/>
                <a:latin typeface="+mn-lt"/>
                <a:ea typeface="+mn-ea"/>
                <a:cs typeface="+mn-cs"/>
              </a:rPr>
              <a:t>AP</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信息和信号强度信息，将这些信息上传到服务器，经过服务器的计算，保存为“</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经纬度”的映射，当采集的信息足够多时候就在服务器上建立了一张巨大的</a:t>
            </a:r>
            <a:r>
              <a:rPr lang="en-US" altLang="zh-CN" sz="1200" b="0" i="0" kern="1200" dirty="0" err="1">
                <a:solidFill>
                  <a:schemeClr val="tx1"/>
                </a:solidFill>
                <a:effectLst/>
                <a:latin typeface="+mn-lt"/>
                <a:ea typeface="+mn-ea"/>
                <a:cs typeface="+mn-cs"/>
              </a:rPr>
              <a:t>WiFi</a:t>
            </a:r>
            <a:r>
              <a:rPr lang="zh-CN" altLang="en-US" sz="1200" b="0" i="0" kern="1200" dirty="0">
                <a:solidFill>
                  <a:schemeClr val="tx1"/>
                </a:solidFill>
                <a:effectLst/>
                <a:latin typeface="+mn-lt"/>
                <a:ea typeface="+mn-ea"/>
                <a:cs typeface="+mn-cs"/>
              </a:rPr>
              <a:t>信息网络；</a:t>
            </a:r>
            <a:endParaRPr lang="en-US" altLang="zh-CN" sz="1200" b="0" i="0" kern="1200" dirty="0">
              <a:solidFill>
                <a:schemeClr val="tx1"/>
              </a:solidFill>
              <a:effectLst/>
              <a:latin typeface="+mn-lt"/>
              <a:ea typeface="+mn-ea"/>
              <a:cs typeface="+mn-cs"/>
            </a:endParaRPr>
          </a:p>
          <a:p>
            <a:pPr latinLnBrk="1"/>
            <a:endParaRPr lang="zh-CN" altLang="en-US"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当一个设备处在这样的网络中时，可以将收集到的这些能够标示</a:t>
            </a:r>
            <a:r>
              <a:rPr lang="en-US" altLang="zh-CN" sz="1200" b="0" i="0" kern="1200" dirty="0">
                <a:solidFill>
                  <a:schemeClr val="tx1"/>
                </a:solidFill>
                <a:effectLst/>
                <a:latin typeface="+mn-lt"/>
                <a:ea typeface="+mn-ea"/>
                <a:cs typeface="+mn-cs"/>
              </a:rPr>
              <a:t>AP</a:t>
            </a:r>
            <a:r>
              <a:rPr lang="zh-CN" altLang="en-US" sz="1200" b="0" i="0" kern="1200" dirty="0">
                <a:solidFill>
                  <a:schemeClr val="tx1"/>
                </a:solidFill>
                <a:effectLst/>
                <a:latin typeface="+mn-lt"/>
                <a:ea typeface="+mn-ea"/>
                <a:cs typeface="+mn-cs"/>
              </a:rPr>
              <a:t>的数据发送到位置服务器，服务器检索出每一个</a:t>
            </a:r>
            <a:r>
              <a:rPr lang="en-US" altLang="zh-CN" sz="1200" b="0" i="0" kern="1200" dirty="0">
                <a:solidFill>
                  <a:schemeClr val="tx1"/>
                </a:solidFill>
                <a:effectLst/>
                <a:latin typeface="+mn-lt"/>
                <a:ea typeface="+mn-ea"/>
                <a:cs typeface="+mn-cs"/>
              </a:rPr>
              <a:t>AP</a:t>
            </a:r>
            <a:r>
              <a:rPr lang="zh-CN" altLang="en-US" sz="1200" b="0" i="0" kern="1200" dirty="0">
                <a:solidFill>
                  <a:schemeClr val="tx1"/>
                </a:solidFill>
                <a:effectLst/>
                <a:latin typeface="+mn-lt"/>
                <a:ea typeface="+mn-ea"/>
                <a:cs typeface="+mn-cs"/>
              </a:rPr>
              <a:t>的地理位置，并结合每个信号的强弱程度，计算出设备的地理位置并返回到用户设备，其计算方式和基站定位位置计算方式相似，也是利用三点定位或多点定位技术；</a:t>
            </a:r>
            <a:endParaRPr lang="en-US" altLang="zh-CN" sz="1200" b="0" i="0" kern="1200" dirty="0">
              <a:solidFill>
                <a:schemeClr val="tx1"/>
              </a:solidFill>
              <a:effectLst/>
              <a:latin typeface="+mn-lt"/>
              <a:ea typeface="+mn-ea"/>
              <a:cs typeface="+mn-cs"/>
            </a:endParaRPr>
          </a:p>
          <a:p>
            <a:pPr latinLnBrk="1"/>
            <a:endParaRPr lang="zh-CN" altLang="en-US"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位置服务商要不断更新、补充自己的数据库，以保证数据的准确性。当某些</a:t>
            </a:r>
            <a:r>
              <a:rPr lang="en-US" altLang="zh-CN" sz="1200" b="0" i="0" kern="1200" dirty="0" err="1">
                <a:solidFill>
                  <a:schemeClr val="tx1"/>
                </a:solidFill>
                <a:effectLst/>
                <a:latin typeface="+mn-lt"/>
                <a:ea typeface="+mn-ea"/>
                <a:cs typeface="+mn-cs"/>
              </a:rPr>
              <a:t>WiFi</a:t>
            </a:r>
            <a:r>
              <a:rPr lang="zh-CN" altLang="en-US" sz="1200" b="0" i="0" kern="1200" dirty="0">
                <a:solidFill>
                  <a:schemeClr val="tx1"/>
                </a:solidFill>
                <a:effectLst/>
                <a:latin typeface="+mn-lt"/>
                <a:ea typeface="+mn-ea"/>
                <a:cs typeface="+mn-cs"/>
              </a:rPr>
              <a:t>信息不在数据库中时，可以根据附近其他的</a:t>
            </a:r>
            <a:r>
              <a:rPr lang="en-US" altLang="zh-CN" sz="1200" b="0" i="0" kern="1200" dirty="0" err="1">
                <a:solidFill>
                  <a:schemeClr val="tx1"/>
                </a:solidFill>
                <a:effectLst/>
                <a:latin typeface="+mn-lt"/>
                <a:ea typeface="+mn-ea"/>
                <a:cs typeface="+mn-cs"/>
              </a:rPr>
              <a:t>WiFi</a:t>
            </a:r>
            <a:r>
              <a:rPr lang="zh-CN" altLang="en-US" sz="1200" b="0" i="0" kern="1200" dirty="0">
                <a:solidFill>
                  <a:schemeClr val="tx1"/>
                </a:solidFill>
                <a:effectLst/>
                <a:latin typeface="+mn-lt"/>
                <a:ea typeface="+mn-ea"/>
                <a:cs typeface="+mn-cs"/>
              </a:rPr>
              <a:t>位置信息推断出未知</a:t>
            </a:r>
            <a:r>
              <a:rPr lang="en-US" altLang="zh-CN" sz="1200" b="0" i="0" kern="1200" dirty="0" err="1">
                <a:solidFill>
                  <a:schemeClr val="tx1"/>
                </a:solidFill>
                <a:effectLst/>
                <a:latin typeface="+mn-lt"/>
                <a:ea typeface="+mn-ea"/>
                <a:cs typeface="+mn-cs"/>
              </a:rPr>
              <a:t>WiFi</a:t>
            </a:r>
            <a:r>
              <a:rPr lang="zh-CN" altLang="en-US" sz="1200" b="0" i="0" kern="1200" dirty="0">
                <a:solidFill>
                  <a:schemeClr val="tx1"/>
                </a:solidFill>
                <a:effectLst/>
                <a:latin typeface="+mn-lt"/>
                <a:ea typeface="+mn-ea"/>
                <a:cs typeface="+mn-cs"/>
              </a:rPr>
              <a:t>的位置信息，并上传服务器。</a:t>
            </a: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不支持</a:t>
            </a:r>
            <a:r>
              <a:rPr lang="en-US" altLang="zh-CN" sz="1200" kern="1200" dirty="0">
                <a:solidFill>
                  <a:schemeClr val="tx1"/>
                </a:solidFill>
                <a:effectLst/>
                <a:latin typeface="+mn-lt"/>
                <a:ea typeface="+mn-ea"/>
                <a:cs typeface="+mn-cs"/>
              </a:rPr>
              <a:t>3G</a:t>
            </a:r>
            <a:r>
              <a:rPr lang="zh-CN" altLang="zh-CN" sz="1200" kern="1200" dirty="0">
                <a:solidFill>
                  <a:schemeClr val="tx1"/>
                </a:solidFill>
                <a:effectLst/>
                <a:latin typeface="+mn-lt"/>
                <a:ea typeface="+mn-ea"/>
                <a:cs typeface="+mn-cs"/>
              </a:rPr>
              <a:t>的平板电脑或者是没插</a:t>
            </a:r>
            <a:r>
              <a:rPr lang="en-US" altLang="zh-CN" sz="1200" kern="1200" dirty="0">
                <a:solidFill>
                  <a:schemeClr val="tx1"/>
                </a:solidFill>
                <a:effectLst/>
                <a:latin typeface="+mn-lt"/>
                <a:ea typeface="+mn-ea"/>
                <a:cs typeface="+mn-cs"/>
              </a:rPr>
              <a:t>SIM</a:t>
            </a:r>
            <a:r>
              <a:rPr lang="zh-CN" altLang="zh-CN" sz="1200" kern="1200" dirty="0">
                <a:solidFill>
                  <a:schemeClr val="tx1"/>
                </a:solidFill>
                <a:effectLst/>
                <a:latin typeface="+mn-lt"/>
                <a:ea typeface="+mn-ea"/>
                <a:cs typeface="+mn-cs"/>
              </a:rPr>
              <a:t>卡，或是进入飞行模式关闭移动信号的智能手机在家里打开</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WiFi</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的情况下竟然可以在谷歌地图上精确定位到自己所在地。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这样的位置服务商现在来说只有</a:t>
            </a:r>
            <a:r>
              <a:rPr lang="en-US" altLang="zh-CN" dirty="0"/>
              <a:t>Skyhook</a:t>
            </a:r>
            <a:r>
              <a:rPr lang="zh-CN" altLang="en-US" dirty="0"/>
              <a:t>和</a:t>
            </a:r>
            <a:r>
              <a:rPr lang="en-US" altLang="zh-CN" dirty="0"/>
              <a:t>Google</a:t>
            </a:r>
            <a:r>
              <a:rPr lang="zh-CN" altLang="en-US" dirty="0"/>
              <a:t>两家</a:t>
            </a:r>
            <a:r>
              <a:rPr lang="en-US" altLang="zh-CN" dirty="0"/>
              <a:t>.</a:t>
            </a:r>
            <a:r>
              <a:rPr lang="zh-CN" altLang="en-US" dirty="0"/>
              <a:t>他们收集位置数据的方式也是相似的 </a:t>
            </a:r>
            <a:br>
              <a:rPr lang="zh-CN" altLang="en-US" dirty="0"/>
            </a:br>
            <a:r>
              <a:rPr lang="en-US" altLang="zh-CN" dirty="0"/>
              <a:t>1.</a:t>
            </a:r>
            <a:r>
              <a:rPr lang="zh-CN" altLang="en-US" dirty="0"/>
              <a:t>主动采集 </a:t>
            </a:r>
            <a:br>
              <a:rPr lang="zh-CN" altLang="en-US" dirty="0"/>
            </a:br>
            <a:r>
              <a:rPr lang="en-US" altLang="zh-CN" dirty="0"/>
              <a:t>Google</a:t>
            </a:r>
            <a:r>
              <a:rPr lang="zh-CN" altLang="en-US" dirty="0"/>
              <a:t>的街景拍摄车还有一个重要的功能就是采集沿途的无线信号</a:t>
            </a:r>
            <a:r>
              <a:rPr lang="en-US" altLang="zh-CN" dirty="0"/>
              <a:t>,</a:t>
            </a:r>
            <a:r>
              <a:rPr lang="zh-CN" altLang="en-US" dirty="0"/>
              <a:t>并打上通过</a:t>
            </a:r>
            <a:r>
              <a:rPr lang="en-US" altLang="zh-CN" dirty="0"/>
              <a:t>GPS</a:t>
            </a:r>
            <a:r>
              <a:rPr lang="zh-CN" altLang="en-US" dirty="0"/>
              <a:t>定位出的坐标回传至服务器</a:t>
            </a:r>
            <a:br>
              <a:rPr lang="zh-CN" altLang="en-US" dirty="0"/>
            </a:br>
            <a:r>
              <a:rPr lang="en-US" altLang="zh-CN" dirty="0"/>
              <a:t>2.</a:t>
            </a:r>
            <a:r>
              <a:rPr lang="zh-CN" altLang="en-US" dirty="0"/>
              <a:t>用户提交</a:t>
            </a:r>
            <a:br>
              <a:rPr lang="zh-CN" altLang="en-US" dirty="0"/>
            </a:br>
            <a:r>
              <a:rPr lang="en-US" altLang="zh-CN" dirty="0"/>
              <a:t>Android</a:t>
            </a:r>
            <a:r>
              <a:rPr lang="zh-CN" altLang="en-US" dirty="0"/>
              <a:t>手机用户在开启“使用无线网络定位”时会提示是否允许</a:t>
            </a:r>
            <a:r>
              <a:rPr lang="en-US" altLang="zh-CN" dirty="0"/>
              <a:t>Google</a:t>
            </a:r>
            <a:r>
              <a:rPr lang="zh-CN" altLang="en-US" dirty="0"/>
              <a:t>的定位服务手机匿名地点数据</a:t>
            </a:r>
          </a:p>
          <a:p>
            <a:br>
              <a:rPr lang="zh-CN" altLang="en-US" dirty="0"/>
            </a:br>
            <a:r>
              <a:rPr lang="zh-CN" altLang="en-US" dirty="0"/>
              <a:t>因为</a:t>
            </a:r>
            <a:r>
              <a:rPr lang="en-US" altLang="zh-CN" dirty="0"/>
              <a:t>11</a:t>
            </a:r>
            <a:r>
              <a:rPr lang="zh-CN" altLang="en-US" dirty="0"/>
              <a:t>年有人发现</a:t>
            </a:r>
            <a:r>
              <a:rPr lang="en-US" altLang="zh-CN" dirty="0"/>
              <a:t>iPhone</a:t>
            </a:r>
            <a:r>
              <a:rPr lang="zh-CN" altLang="en-US" dirty="0"/>
              <a:t>里竟然保存了用户一年多的定位记录，还同步到</a:t>
            </a:r>
            <a:r>
              <a:rPr lang="en-US" altLang="zh-CN" dirty="0"/>
              <a:t>iTunes</a:t>
            </a:r>
            <a:r>
              <a:rPr lang="zh-CN" altLang="en-US" dirty="0"/>
              <a:t>备份，严重危害用户隐私。导致苹果发此文澄清。</a:t>
            </a:r>
            <a:br>
              <a:rPr lang="zh-CN" altLang="en-US" dirty="0"/>
            </a:br>
            <a:br>
              <a:rPr lang="zh-CN" altLang="en-US" dirty="0"/>
            </a:br>
            <a:r>
              <a:rPr lang="zh-CN" altLang="en-US" dirty="0"/>
              <a:t>总之</a:t>
            </a:r>
            <a:r>
              <a:rPr lang="en-US" altLang="zh-CN" dirty="0"/>
              <a:t>Apple</a:t>
            </a:r>
            <a:r>
              <a:rPr lang="zh-CN" altLang="en-US" dirty="0"/>
              <a:t>会依靠用户上传的</a:t>
            </a:r>
            <a:r>
              <a:rPr lang="en-US" altLang="zh-CN" dirty="0"/>
              <a:t>Wi-Fi</a:t>
            </a:r>
            <a:r>
              <a:rPr lang="zh-CN" altLang="en-US" dirty="0"/>
              <a:t>以及基站数据建立一个大的数据库，用户都在默默奉献</a:t>
            </a:r>
            <a:r>
              <a:rPr lang="en-US" altLang="zh-CN" dirty="0"/>
              <a:t>... </a:t>
            </a:r>
            <a:r>
              <a:rPr lang="zh-CN" altLang="en-US" dirty="0"/>
              <a:t>（</a:t>
            </a:r>
            <a:r>
              <a:rPr lang="en-US" altLang="zh-CN" dirty="0"/>
              <a:t>Google</a:t>
            </a:r>
            <a:r>
              <a:rPr lang="zh-CN" altLang="en-US" dirty="0"/>
              <a:t>也是这么干的，不过也派车队，</a:t>
            </a:r>
            <a:r>
              <a:rPr lang="en-US" altLang="zh-CN" dirty="0"/>
              <a:t>Google</a:t>
            </a:r>
            <a:r>
              <a:rPr lang="zh-CN" altLang="en-US" dirty="0"/>
              <a:t>车比较多）</a:t>
            </a:r>
            <a:br>
              <a:rPr lang="zh-CN" altLang="en-US" dirty="0"/>
            </a:br>
            <a:r>
              <a:rPr lang="zh-CN" altLang="en-US" dirty="0"/>
              <a:t>用户的设备上会保存用户自己最近</a:t>
            </a:r>
            <a:r>
              <a:rPr lang="en-US" altLang="zh-CN" dirty="0"/>
              <a:t>7</a:t>
            </a:r>
            <a:r>
              <a:rPr lang="zh-CN" altLang="en-US" dirty="0"/>
              <a:t>天的</a:t>
            </a:r>
            <a:r>
              <a:rPr lang="en-US" altLang="zh-CN" dirty="0"/>
              <a:t>Wi-Fi AP/</a:t>
            </a:r>
            <a:r>
              <a:rPr lang="zh-CN" altLang="en-US" dirty="0"/>
              <a:t>基站数据，以及从</a:t>
            </a:r>
            <a:r>
              <a:rPr lang="en-US" altLang="zh-CN" dirty="0"/>
              <a:t>Apple</a:t>
            </a:r>
            <a:r>
              <a:rPr lang="zh-CN" altLang="en-US" dirty="0"/>
              <a:t>下载的大数据库的一小部分数据，覆盖用户的周边地区。</a:t>
            </a:r>
            <a:endParaRPr lang="en-US" altLang="zh-CN" dirty="0"/>
          </a:p>
          <a:p>
            <a:endParaRPr lang="en-US" altLang="zh-CN" dirty="0"/>
          </a:p>
          <a:p>
            <a:pPr marL="0" lvl="1" indent="-342900">
              <a:buClr>
                <a:schemeClr val="folHlink"/>
              </a:buClr>
              <a:buSzPct val="60000"/>
            </a:pPr>
            <a:r>
              <a:rPr lang="en-US" altLang="zh-CN" b="1" dirty="0"/>
              <a:t>Android</a:t>
            </a:r>
            <a:r>
              <a:rPr lang="zh-CN" altLang="en-US" dirty="0"/>
              <a:t>手机用户在开启“使用无线网络定位”时会提示是否允许</a:t>
            </a:r>
            <a:r>
              <a:rPr lang="en-US" altLang="zh-CN" dirty="0"/>
              <a:t>Google</a:t>
            </a:r>
            <a:r>
              <a:rPr lang="zh-CN" altLang="en-US" dirty="0"/>
              <a:t>的定位服务手机匿名地点数据</a:t>
            </a:r>
            <a:endParaRPr lang="en-US" altLang="zh-CN" dirty="0"/>
          </a:p>
          <a:p>
            <a:pPr marL="0" lvl="1" indent="-342900">
              <a:buClr>
                <a:schemeClr val="folHlink"/>
              </a:buClr>
              <a:buSzPct val="60000"/>
            </a:pPr>
            <a:r>
              <a:rPr lang="en-US" altLang="zh-CN" b="1" dirty="0"/>
              <a:t>Skyhook</a:t>
            </a:r>
            <a:r>
              <a:rPr lang="zh-CN" altLang="en-US" dirty="0"/>
              <a:t>的最大客户</a:t>
            </a:r>
            <a:r>
              <a:rPr lang="en-US" altLang="zh-CN" dirty="0"/>
              <a:t>Apple</a:t>
            </a:r>
            <a:r>
              <a:rPr lang="zh-CN" altLang="en-US" dirty="0"/>
              <a:t>也在</a:t>
            </a:r>
            <a:r>
              <a:rPr lang="en-US" altLang="zh-CN" dirty="0"/>
              <a:t>iPhone</a:t>
            </a:r>
            <a:r>
              <a:rPr lang="zh-CN" altLang="en-US" dirty="0"/>
              <a:t>的</a:t>
            </a:r>
            <a:r>
              <a:rPr lang="en-US" altLang="zh-CN" dirty="0"/>
              <a:t>User Guide</a:t>
            </a:r>
            <a:r>
              <a:rPr lang="zh-CN" altLang="en-US" dirty="0"/>
              <a:t>中说明会以不能识别用户身份的方式收集位置数据</a:t>
            </a:r>
          </a:p>
          <a:p>
            <a:endParaRPr lang="zh-CN" altLang="en-US" dirty="0"/>
          </a:p>
          <a:p>
            <a:br>
              <a:rPr lang="zh-CN" altLang="en-US" dirty="0"/>
            </a:br>
            <a:br>
              <a:rPr lang="zh-CN" altLang="en-US" dirty="0"/>
            </a:br>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47</a:t>
            </a:fld>
            <a:endParaRPr lang="zh-CN" altLang="en-US"/>
          </a:p>
        </p:txBody>
      </p:sp>
    </p:spTree>
    <p:extLst>
      <p:ext uri="{BB962C8B-B14F-4D97-AF65-F5344CB8AC3E}">
        <p14:creationId xmlns:p14="http://schemas.microsoft.com/office/powerpoint/2010/main" val="1149477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第二阶段为全面研制和试验阶段</a:t>
            </a:r>
            <a:endParaRPr lang="en-US" altLang="zh-CN" dirty="0"/>
          </a:p>
          <a:p>
            <a:pPr lvl="1"/>
            <a:r>
              <a:rPr lang="zh-CN" altLang="zh-CN" dirty="0"/>
              <a:t>从</a:t>
            </a:r>
            <a:r>
              <a:rPr lang="en-US" altLang="zh-CN" b="1" dirty="0">
                <a:solidFill>
                  <a:srgbClr val="C00000"/>
                </a:solidFill>
              </a:rPr>
              <a:t>1979</a:t>
            </a:r>
            <a:r>
              <a:rPr lang="zh-CN" altLang="zh-CN" b="1" dirty="0">
                <a:solidFill>
                  <a:srgbClr val="C00000"/>
                </a:solidFill>
              </a:rPr>
              <a:t>年到</a:t>
            </a:r>
            <a:r>
              <a:rPr lang="en-US" altLang="zh-CN" b="1" dirty="0">
                <a:solidFill>
                  <a:srgbClr val="C00000"/>
                </a:solidFill>
              </a:rPr>
              <a:t>1984</a:t>
            </a:r>
            <a:r>
              <a:rPr lang="zh-CN" altLang="zh-CN" b="1" dirty="0">
                <a:solidFill>
                  <a:srgbClr val="C00000"/>
                </a:solidFill>
              </a:rPr>
              <a:t>年</a:t>
            </a:r>
            <a:r>
              <a:rPr lang="zh-CN" altLang="zh-CN" dirty="0"/>
              <a:t>，</a:t>
            </a:r>
            <a:r>
              <a:rPr lang="zh-CN" altLang="en-US" dirty="0"/>
              <a:t>又</a:t>
            </a:r>
            <a:r>
              <a:rPr lang="zh-CN" altLang="zh-CN" dirty="0"/>
              <a:t>陆续发射了</a:t>
            </a:r>
            <a:r>
              <a:rPr lang="en-US" altLang="zh-CN" dirty="0"/>
              <a:t>7</a:t>
            </a:r>
            <a:r>
              <a:rPr lang="zh-CN" altLang="zh-CN" dirty="0"/>
              <a:t>颗试验卫星，研制了各种用途</a:t>
            </a:r>
            <a:r>
              <a:rPr lang="zh-CN" altLang="en-US" dirty="0"/>
              <a:t>接收</a:t>
            </a:r>
            <a:r>
              <a:rPr lang="zh-CN" altLang="zh-CN" dirty="0"/>
              <a:t>机。实验表明，</a:t>
            </a:r>
            <a:r>
              <a:rPr lang="en-US" altLang="zh-CN" dirty="0"/>
              <a:t>GPS</a:t>
            </a:r>
            <a:r>
              <a:rPr lang="zh-CN" altLang="zh-CN" dirty="0"/>
              <a:t>定位精度远远超过设计</a:t>
            </a:r>
            <a:r>
              <a:rPr lang="zh-CN" altLang="en-US" dirty="0"/>
              <a:t>标准</a:t>
            </a:r>
            <a:endParaRPr lang="en-US" altLang="zh-CN" dirty="0"/>
          </a:p>
          <a:p>
            <a:r>
              <a:rPr lang="zh-CN" altLang="zh-CN" dirty="0"/>
              <a:t>第三阶段为实用组网阶段</a:t>
            </a:r>
            <a:endParaRPr lang="en-US" altLang="zh-CN" dirty="0"/>
          </a:p>
          <a:p>
            <a:pPr lvl="1"/>
            <a:r>
              <a:rPr lang="en-US" altLang="zh-CN" b="1" dirty="0">
                <a:solidFill>
                  <a:srgbClr val="C00000"/>
                </a:solidFill>
              </a:rPr>
              <a:t>1989</a:t>
            </a:r>
            <a:r>
              <a:rPr lang="zh-CN" altLang="en-US" b="1" dirty="0">
                <a:solidFill>
                  <a:srgbClr val="C00000"/>
                </a:solidFill>
              </a:rPr>
              <a:t>年</a:t>
            </a:r>
            <a:r>
              <a:rPr lang="en-US" altLang="zh-CN" b="1" dirty="0">
                <a:solidFill>
                  <a:srgbClr val="C00000"/>
                </a:solidFill>
              </a:rPr>
              <a:t>2</a:t>
            </a:r>
            <a:r>
              <a:rPr lang="zh-CN" altLang="en-US" b="1" dirty="0">
                <a:solidFill>
                  <a:srgbClr val="C00000"/>
                </a:solidFill>
              </a:rPr>
              <a:t>月</a:t>
            </a:r>
            <a:r>
              <a:rPr lang="en-US" altLang="zh-CN" b="1" dirty="0">
                <a:solidFill>
                  <a:srgbClr val="C00000"/>
                </a:solidFill>
              </a:rPr>
              <a:t>4</a:t>
            </a:r>
            <a:r>
              <a:rPr lang="zh-CN" altLang="en-US" b="1" dirty="0">
                <a:solidFill>
                  <a:srgbClr val="C00000"/>
                </a:solidFill>
              </a:rPr>
              <a:t>日</a:t>
            </a:r>
            <a:r>
              <a:rPr lang="zh-CN" altLang="en-US" dirty="0"/>
              <a:t>第一颗</a:t>
            </a:r>
            <a:r>
              <a:rPr lang="en-US" altLang="zh-CN" dirty="0"/>
              <a:t>GPS</a:t>
            </a:r>
            <a:r>
              <a:rPr lang="zh-CN" altLang="en-US" dirty="0"/>
              <a:t>工作卫星发射成功</a:t>
            </a:r>
            <a:endParaRPr lang="en-US" altLang="zh-CN" dirty="0"/>
          </a:p>
          <a:p>
            <a:pPr lvl="1"/>
            <a:r>
              <a:rPr lang="en-US" altLang="zh-CN" b="1" dirty="0">
                <a:solidFill>
                  <a:srgbClr val="C00000"/>
                </a:solidFill>
              </a:rPr>
              <a:t>1993</a:t>
            </a:r>
            <a:r>
              <a:rPr lang="zh-CN" altLang="en-US" dirty="0"/>
              <a:t>年底实用的</a:t>
            </a:r>
            <a:r>
              <a:rPr lang="en-US" altLang="zh-CN" dirty="0"/>
              <a:t>GPS</a:t>
            </a:r>
            <a:r>
              <a:rPr lang="zh-CN" altLang="en-US" dirty="0"/>
              <a:t>网即（</a:t>
            </a:r>
            <a:r>
              <a:rPr lang="en-US" altLang="zh-CN" dirty="0"/>
              <a:t>21+3</a:t>
            </a:r>
            <a:r>
              <a:rPr lang="zh-CN" altLang="en-US" dirty="0"/>
              <a:t>）</a:t>
            </a:r>
            <a:r>
              <a:rPr lang="en-US" altLang="zh-CN" dirty="0"/>
              <a:t>GPS</a:t>
            </a:r>
            <a:r>
              <a:rPr lang="zh-CN" altLang="en-US" dirty="0"/>
              <a:t>星座已经建成，今后将根据计划更换失效的卫星</a:t>
            </a:r>
          </a:p>
          <a:p>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4</a:t>
            </a:fld>
            <a:endParaRPr lang="zh-CN" altLang="en-US"/>
          </a:p>
        </p:txBody>
      </p:sp>
    </p:spTree>
    <p:extLst>
      <p:ext uri="{BB962C8B-B14F-4D97-AF65-F5344CB8AC3E}">
        <p14:creationId xmlns:p14="http://schemas.microsoft.com/office/powerpoint/2010/main" val="2601197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主动采集</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谷歌的街景拍摄车还有一个重要的功能就是采集沿途的无线信号并打上通过</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定位出的坐标回传至服务器，</a:t>
            </a:r>
            <a:r>
              <a:rPr lang="en-US" altLang="zh-CN" sz="1200" b="0" i="0" kern="1200" dirty="0">
                <a:solidFill>
                  <a:schemeClr val="tx1"/>
                </a:solidFill>
                <a:effectLst/>
                <a:latin typeface="+mn-lt"/>
                <a:ea typeface="+mn-ea"/>
                <a:cs typeface="+mn-cs"/>
              </a:rPr>
              <a:t>Skyhook</a:t>
            </a:r>
            <a:r>
              <a:rPr lang="zh-CN" altLang="en-US" sz="1200" b="0" i="0" kern="1200" dirty="0">
                <a:solidFill>
                  <a:schemeClr val="tx1"/>
                </a:solidFill>
                <a:effectLst/>
                <a:latin typeface="+mn-lt"/>
                <a:ea typeface="+mn-ea"/>
                <a:cs typeface="+mn-cs"/>
              </a:rPr>
              <a:t>公司也是采用这样的方式。</a:t>
            </a:r>
          </a:p>
          <a:p>
            <a:r>
              <a:rPr lang="zh-CN" altLang="en-US" sz="1200" b="1" i="0" kern="1200" dirty="0">
                <a:solidFill>
                  <a:schemeClr val="tx1"/>
                </a:solidFill>
                <a:effectLst/>
                <a:latin typeface="+mn-lt"/>
                <a:ea typeface="+mn-ea"/>
                <a:cs typeface="+mn-cs"/>
              </a:rPr>
              <a:t>用户提交</a:t>
            </a:r>
            <a:r>
              <a:rPr lang="zh-CN" altLang="en-US" sz="1200" b="0" i="0" kern="1200" dirty="0">
                <a:solidFill>
                  <a:schemeClr val="tx1"/>
                </a:solidFill>
                <a:effectLst/>
                <a:latin typeface="+mn-lt"/>
                <a:ea typeface="+mn-ea"/>
                <a:cs typeface="+mn-cs"/>
              </a:rPr>
              <a:t>：</a:t>
            </a:r>
          </a:p>
          <a:p>
            <a:r>
              <a:rPr lang="en-US"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手机用户在开启“使用无线网络定位”时会提示是否允许使用</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的定位服务，如果允许，用户的位置信息就被谷歌收集到。</a:t>
            </a:r>
            <a:r>
              <a:rPr lang="en-US" altLang="zh-CN" sz="1200" b="0" i="0" kern="1200" dirty="0">
                <a:solidFill>
                  <a:schemeClr val="tx1"/>
                </a:solidFill>
                <a:effectLst/>
                <a:latin typeface="+mn-lt"/>
                <a:ea typeface="+mn-ea"/>
                <a:cs typeface="+mn-cs"/>
              </a:rPr>
              <a:t>iPhone</a:t>
            </a:r>
            <a:r>
              <a:rPr lang="zh-CN" altLang="en-US" sz="1200" b="0" i="0" kern="1200" dirty="0">
                <a:solidFill>
                  <a:schemeClr val="tx1"/>
                </a:solidFill>
                <a:effectLst/>
                <a:latin typeface="+mn-lt"/>
                <a:ea typeface="+mn-ea"/>
                <a:cs typeface="+mn-cs"/>
              </a:rPr>
              <a:t>则会自动收集</a:t>
            </a:r>
            <a:r>
              <a:rPr lang="en-US" altLang="zh-CN" sz="1200" b="0" i="0" kern="1200" dirty="0" err="1">
                <a:solidFill>
                  <a:schemeClr val="tx1"/>
                </a:solidFill>
                <a:effectLst/>
                <a:latin typeface="+mn-lt"/>
                <a:ea typeface="+mn-ea"/>
                <a:cs typeface="+mn-cs"/>
              </a:rPr>
              <a:t>WiFi</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地址、</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位置信息、运营商基站编码等，并发送给苹果公司的服务器。</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由上面的介绍可知，</a:t>
            </a:r>
            <a:r>
              <a:rPr lang="en-US" altLang="zh-CN" sz="1200" b="0" i="0" kern="1200" dirty="0" err="1">
                <a:solidFill>
                  <a:schemeClr val="tx1"/>
                </a:solidFill>
                <a:effectLst/>
                <a:latin typeface="+mn-lt"/>
                <a:ea typeface="+mn-ea"/>
                <a:cs typeface="+mn-cs"/>
              </a:rPr>
              <a:t>WiFi</a:t>
            </a:r>
            <a:r>
              <a:rPr lang="zh-CN" altLang="en-US" sz="1200" b="0" i="0" kern="1200" dirty="0">
                <a:solidFill>
                  <a:schemeClr val="tx1"/>
                </a:solidFill>
                <a:effectLst/>
                <a:latin typeface="+mn-lt"/>
                <a:ea typeface="+mn-ea"/>
                <a:cs typeface="+mn-cs"/>
              </a:rPr>
              <a:t>定位在</a:t>
            </a:r>
            <a:r>
              <a:rPr lang="en-US" altLang="zh-CN" sz="1200" b="0" i="0" kern="1200" dirty="0">
                <a:solidFill>
                  <a:schemeClr val="tx1"/>
                </a:solidFill>
                <a:effectLst/>
                <a:latin typeface="+mn-lt"/>
                <a:ea typeface="+mn-ea"/>
                <a:cs typeface="+mn-cs"/>
              </a:rPr>
              <a:t>AP</a:t>
            </a:r>
            <a:r>
              <a:rPr lang="zh-CN" altLang="en-US" sz="1200" b="0" i="0" kern="1200" dirty="0">
                <a:solidFill>
                  <a:schemeClr val="tx1"/>
                </a:solidFill>
                <a:effectLst/>
                <a:latin typeface="+mn-lt"/>
                <a:ea typeface="+mn-ea"/>
                <a:cs typeface="+mn-cs"/>
              </a:rPr>
              <a:t>密集的地方有很好的效果，比如在</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不能使用的室内，而且具有较快的反映速度，在不连上</a:t>
            </a:r>
            <a:r>
              <a:rPr lang="en-US" altLang="zh-CN" sz="1200" b="0" i="0" kern="1200" dirty="0" err="1">
                <a:solidFill>
                  <a:schemeClr val="tx1"/>
                </a:solidFill>
                <a:effectLst/>
                <a:latin typeface="+mn-lt"/>
                <a:ea typeface="+mn-ea"/>
                <a:cs typeface="+mn-cs"/>
              </a:rPr>
              <a:t>WiFi</a:t>
            </a:r>
            <a:r>
              <a:rPr lang="zh-CN" altLang="en-US" sz="1200" b="0" i="0" kern="1200" dirty="0">
                <a:solidFill>
                  <a:schemeClr val="tx1"/>
                </a:solidFill>
                <a:effectLst/>
                <a:latin typeface="+mn-lt"/>
                <a:ea typeface="+mn-ea"/>
                <a:cs typeface="+mn-cs"/>
              </a:rPr>
              <a:t>的情况下也可以定位，这就是有时候在不开数据服务时百度地图提示打开</a:t>
            </a:r>
            <a:r>
              <a:rPr lang="en-US" altLang="zh-CN" sz="1200" b="0" i="0" kern="1200" dirty="0" err="1">
                <a:solidFill>
                  <a:schemeClr val="tx1"/>
                </a:solidFill>
                <a:effectLst/>
                <a:latin typeface="+mn-lt"/>
                <a:ea typeface="+mn-ea"/>
                <a:cs typeface="+mn-cs"/>
              </a:rPr>
              <a:t>WiFi</a:t>
            </a:r>
            <a:r>
              <a:rPr lang="zh-CN" altLang="en-US" sz="1200" b="0" i="0" kern="1200" dirty="0">
                <a:solidFill>
                  <a:schemeClr val="tx1"/>
                </a:solidFill>
                <a:effectLst/>
                <a:latin typeface="+mn-lt"/>
                <a:ea typeface="+mn-ea"/>
                <a:cs typeface="+mn-cs"/>
              </a:rPr>
              <a:t>功能定位的原因。由于其依赖于</a:t>
            </a:r>
            <a:r>
              <a:rPr lang="en-US" altLang="zh-CN" sz="1200" b="0" i="0" kern="1200" dirty="0" err="1">
                <a:solidFill>
                  <a:schemeClr val="tx1"/>
                </a:solidFill>
                <a:effectLst/>
                <a:latin typeface="+mn-lt"/>
                <a:ea typeface="+mn-ea"/>
                <a:cs typeface="+mn-cs"/>
              </a:rPr>
              <a:t>WiFi</a:t>
            </a:r>
            <a:r>
              <a:rPr lang="zh-CN" altLang="en-US" sz="1200" b="0" i="0" kern="1200" dirty="0">
                <a:solidFill>
                  <a:schemeClr val="tx1"/>
                </a:solidFill>
                <a:effectLst/>
                <a:latin typeface="+mn-lt"/>
                <a:ea typeface="+mn-ea"/>
                <a:cs typeface="+mn-cs"/>
              </a:rPr>
              <a:t>，如果不想让人通过这种方式知道你的位置信息，直接关闭</a:t>
            </a:r>
            <a:r>
              <a:rPr lang="en-US" altLang="zh-CN" sz="1200" b="0" i="0" kern="1200" dirty="0">
                <a:solidFill>
                  <a:schemeClr val="tx1"/>
                </a:solidFill>
                <a:effectLst/>
                <a:latin typeface="+mn-lt"/>
                <a:ea typeface="+mn-ea"/>
                <a:cs typeface="+mn-cs"/>
              </a:rPr>
              <a:t>WLAN</a:t>
            </a:r>
            <a:r>
              <a:rPr lang="zh-CN" altLang="en-US" sz="1200" b="0" i="0" kern="1200" dirty="0">
                <a:solidFill>
                  <a:schemeClr val="tx1"/>
                </a:solidFill>
                <a:effectLst/>
                <a:latin typeface="+mn-lt"/>
                <a:ea typeface="+mn-ea"/>
                <a:cs typeface="+mn-cs"/>
              </a:rPr>
              <a:t>功能即可。</a:t>
            </a: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48</a:t>
            </a:fld>
            <a:endParaRPr lang="zh-CN" altLang="en-US"/>
          </a:p>
        </p:txBody>
      </p:sp>
    </p:spTree>
    <p:extLst>
      <p:ext uri="{BB962C8B-B14F-4D97-AF65-F5344CB8AC3E}">
        <p14:creationId xmlns:p14="http://schemas.microsoft.com/office/powerpoint/2010/main" val="11778231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定位的基本过程就是通过设备的</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地址测量获得其属性信息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在分析属性信息的基础上获得</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设备的地理位置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这个属性信息既可以是主机的名字、</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地址本身</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也可以是</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设备与已知定位位置</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设备的时延以及连接关系等</a:t>
            </a:r>
            <a:r>
              <a:rPr lang="en-US" altLang="zh-CN" sz="1200" b="0" i="0" kern="1200" dirty="0">
                <a:solidFill>
                  <a:schemeClr val="tx1"/>
                </a:solidFill>
                <a:effectLst/>
                <a:latin typeface="+mn-lt"/>
                <a:ea typeface="+mn-ea"/>
                <a:cs typeface="+mn-cs"/>
              </a:rPr>
              <a:t>.</a:t>
            </a:r>
            <a:endParaRPr lang="zh-CN" altLang="en-US" dirty="0"/>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定位的基本原理是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利用</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设备的名字、注册信息或时延信息等来估计其地理位置。定位算法设计的基本原则是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在保证定位精度的前提下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尽量减少测量开销</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同时兼具良好的扩展性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并能保护用户隐私。</a:t>
            </a:r>
            <a:endParaRPr lang="en-US" altLang="zh-CN" sz="1200" b="0" i="0" kern="1200" dirty="0">
              <a:solidFill>
                <a:schemeClr val="tx1"/>
              </a:solidFill>
              <a:effectLst/>
              <a:latin typeface="+mn-lt"/>
              <a:ea typeface="+mn-ea"/>
              <a:cs typeface="+mn-cs"/>
            </a:endParaRPr>
          </a:p>
          <a:p>
            <a:endParaRPr lang="en-US" altLang="zh-CN" sz="1200" b="0" i="0" kern="1200" baseline="300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定位系统或算法中</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一般包括</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个要素</a:t>
            </a:r>
            <a:r>
              <a:rPr lang="en-US" altLang="zh-CN" sz="1200" b="0" i="0" kern="1200" dirty="0">
                <a:solidFill>
                  <a:schemeClr val="tx1"/>
                </a:solidFill>
                <a:effectLst/>
                <a:latin typeface="+mn-lt"/>
                <a:ea typeface="+mn-ea"/>
                <a:cs typeface="+mn-cs"/>
              </a:rPr>
              <a:t>:</a:t>
            </a:r>
            <a:endParaRPr lang="en-US" altLang="zh-CN" sz="1200" b="0" i="0" kern="1200" baseline="300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定位服务器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通过协调测量节点对待定位节点进行定位</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并收集、处理定位信息向最终用户提供定位服务</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测量点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在定位服务器的控制下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通过网络测量或信息查询来获得待定位节点的时延、路由、位置信息等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并提交给定位服务器</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待定位节点是具有</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地址的设备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包括计算机、手机、路由器等</a:t>
            </a:r>
            <a:r>
              <a:rPr lang="en-US" altLang="zh-CN"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基础设施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泛指用于定位的协议和设备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如网络协议、服务接入点、</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定位系统、蜂窝基站等</a:t>
            </a:r>
            <a:r>
              <a:rPr lang="en-US" altLang="zh-CN" sz="1200" b="0" i="0" kern="1200" dirty="0">
                <a:solidFill>
                  <a:schemeClr val="tx1"/>
                </a:solidFill>
                <a:effectLst/>
                <a:latin typeface="+mn-lt"/>
                <a:ea typeface="+mn-ea"/>
                <a:cs typeface="+mn-cs"/>
              </a:rPr>
              <a:t>.</a:t>
            </a:r>
          </a:p>
        </p:txBody>
      </p:sp>
      <p:sp>
        <p:nvSpPr>
          <p:cNvPr id="4" name="灯片编号占位符 3"/>
          <p:cNvSpPr>
            <a:spLocks noGrp="1"/>
          </p:cNvSpPr>
          <p:nvPr>
            <p:ph type="sldNum" sz="quarter" idx="10"/>
          </p:nvPr>
        </p:nvSpPr>
        <p:spPr/>
        <p:txBody>
          <a:bodyPr/>
          <a:lstStyle/>
          <a:p>
            <a:fld id="{B7CA63A9-EACA-4958-8D3F-677D88A7377D}" type="slidenum">
              <a:rPr lang="zh-CN" altLang="en-US" smtClean="0"/>
              <a:t>49</a:t>
            </a:fld>
            <a:endParaRPr lang="zh-CN" altLang="en-US"/>
          </a:p>
        </p:txBody>
      </p:sp>
    </p:spTree>
    <p:extLst>
      <p:ext uri="{BB962C8B-B14F-4D97-AF65-F5344CB8AC3E}">
        <p14:creationId xmlns:p14="http://schemas.microsoft.com/office/powerpoint/2010/main" val="2033601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GIS</a:t>
            </a:r>
            <a:r>
              <a:rPr lang="zh-CN"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的科学定义：是一种决策支持系统，它具有信息系统的各种特点，与其他信息系统的主要区别在于其存储和处理的信息是经过地理编码的，地理位置及与该位置有关的地物属性信息成为信息检索的重要部分。</a:t>
            </a:r>
            <a:endParaRPr lang="en-US" altLang="zh-CN"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0"/>
          </p:nvPr>
        </p:nvSpPr>
        <p:spPr/>
        <p:txBody>
          <a:bodyPr/>
          <a:lstStyle/>
          <a:p>
            <a:fld id="{0F2076A9-7AC7-469C-99F7-1CB70429BA05}" type="slidenum">
              <a:rPr lang="zh-CN" altLang="en-US" smtClean="0"/>
              <a:t>50</a:t>
            </a:fld>
            <a:endParaRPr lang="zh-CN" altLang="en-US"/>
          </a:p>
        </p:txBody>
      </p:sp>
    </p:spTree>
    <p:extLst>
      <p:ext uri="{BB962C8B-B14F-4D97-AF65-F5344CB8AC3E}">
        <p14:creationId xmlns:p14="http://schemas.microsoft.com/office/powerpoint/2010/main" val="29532792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用羊皮或者纸质的地图了，他的用途主要便是给人们的行军、航海等做向导。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世纪时，现代</a:t>
            </a:r>
            <a:r>
              <a:rPr lang="en-US" altLang="zh-CN" sz="1200" b="0" i="0" kern="1200" dirty="0">
                <a:solidFill>
                  <a:schemeClr val="tx1"/>
                </a:solidFill>
                <a:effectLst/>
                <a:latin typeface="+mn-lt"/>
                <a:ea typeface="+mn-ea"/>
                <a:cs typeface="+mn-cs"/>
              </a:rPr>
              <a:t>GIS</a:t>
            </a:r>
            <a:r>
              <a:rPr lang="zh-CN" altLang="en-US" sz="1200" b="0" i="0" kern="1200" dirty="0">
                <a:solidFill>
                  <a:schemeClr val="tx1"/>
                </a:solidFill>
                <a:effectLst/>
                <a:latin typeface="+mn-lt"/>
                <a:ea typeface="+mn-ea"/>
                <a:cs typeface="+mn-cs"/>
              </a:rPr>
              <a:t>学科开始慢慢萌芽。这里有一个很有名的例子。</a:t>
            </a:r>
            <a:r>
              <a:rPr lang="en-US" altLang="zh-CN" sz="1200" b="0" i="0" kern="1200" dirty="0">
                <a:solidFill>
                  <a:schemeClr val="tx1"/>
                </a:solidFill>
                <a:effectLst/>
                <a:latin typeface="+mn-lt"/>
                <a:ea typeface="+mn-ea"/>
                <a:cs typeface="+mn-cs"/>
              </a:rPr>
              <a:t>1854</a:t>
            </a:r>
            <a:r>
              <a:rPr lang="zh-CN" altLang="en-US" sz="1200" b="0" i="0" kern="1200" dirty="0">
                <a:solidFill>
                  <a:schemeClr val="tx1"/>
                </a:solidFill>
                <a:effectLst/>
                <a:latin typeface="+mn-lt"/>
                <a:ea typeface="+mn-ea"/>
                <a:cs typeface="+mn-cs"/>
              </a:rPr>
              <a:t>年伦敦发生霍乱，</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天就死了</a:t>
            </a:r>
            <a:r>
              <a:rPr lang="en-US" altLang="zh-CN" sz="1200" b="0" i="0" kern="1200" dirty="0">
                <a:solidFill>
                  <a:schemeClr val="tx1"/>
                </a:solidFill>
                <a:effectLst/>
                <a:latin typeface="+mn-lt"/>
                <a:ea typeface="+mn-ea"/>
                <a:cs typeface="+mn-cs"/>
              </a:rPr>
              <a:t>500</a:t>
            </a:r>
            <a:r>
              <a:rPr lang="zh-CN" altLang="en-US" sz="1200" b="0" i="0" kern="1200" dirty="0">
                <a:solidFill>
                  <a:schemeClr val="tx1"/>
                </a:solidFill>
                <a:effectLst/>
                <a:latin typeface="+mn-lt"/>
                <a:ea typeface="+mn-ea"/>
                <a:cs typeface="+mn-cs"/>
              </a:rPr>
              <a:t>人。居民大多怀疑瘟疫是由于地下的墓穴引起的，引起了极大的社会恐慌。当时有个有名的医生叫</a:t>
            </a:r>
            <a:r>
              <a:rPr lang="en-US" altLang="zh-CN" sz="1200" b="0" i="0" kern="1200" dirty="0">
                <a:solidFill>
                  <a:schemeClr val="tx1"/>
                </a:solidFill>
                <a:effectLst/>
                <a:latin typeface="+mn-lt"/>
                <a:ea typeface="+mn-ea"/>
                <a:cs typeface="+mn-cs"/>
              </a:rPr>
              <a:t>Snow</a:t>
            </a:r>
            <a:r>
              <a:rPr lang="zh-CN" altLang="en-US" sz="1200" b="0" i="0" kern="1200" dirty="0">
                <a:solidFill>
                  <a:schemeClr val="tx1"/>
                </a:solidFill>
                <a:effectLst/>
                <a:latin typeface="+mn-lt"/>
                <a:ea typeface="+mn-ea"/>
                <a:cs typeface="+mn-cs"/>
              </a:rPr>
              <a:t>博士，他不信这个原因，为了查出真正的霍乱源头，他首先绘出了伦敦地图，然后将所有霍乱病人的所在地标出来，然后他发现了一个有趣的现象，在伦敦的一个居民饮水井附近出现的霍乱病人最多，并且最开始出现的霍乱病人也是在那里发现的。最后</a:t>
            </a:r>
            <a:r>
              <a:rPr lang="en-US" altLang="zh-CN" sz="1200" b="0" i="0" kern="1200" dirty="0">
                <a:solidFill>
                  <a:schemeClr val="tx1"/>
                </a:solidFill>
                <a:effectLst/>
                <a:latin typeface="+mn-lt"/>
                <a:ea typeface="+mn-ea"/>
                <a:cs typeface="+mn-cs"/>
              </a:rPr>
              <a:t>Snow</a:t>
            </a:r>
            <a:r>
              <a:rPr lang="zh-CN" altLang="en-US" sz="1200" b="0" i="0" kern="1200" dirty="0">
                <a:solidFill>
                  <a:schemeClr val="tx1"/>
                </a:solidFill>
                <a:effectLst/>
                <a:latin typeface="+mn-lt"/>
                <a:ea typeface="+mn-ea"/>
                <a:cs typeface="+mn-cs"/>
              </a:rPr>
              <a:t>博士对那口井进行检查，确定了霍乱发生的源头。</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世纪电脑的出现，人造卫星的升天等技术的突破，</a:t>
            </a:r>
            <a:r>
              <a:rPr lang="en-US" altLang="zh-CN" sz="1200" b="0" i="0" kern="1200" dirty="0">
                <a:solidFill>
                  <a:schemeClr val="tx1"/>
                </a:solidFill>
                <a:effectLst/>
                <a:latin typeface="+mn-lt"/>
                <a:ea typeface="+mn-ea"/>
                <a:cs typeface="+mn-cs"/>
              </a:rPr>
              <a:t>GIS</a:t>
            </a:r>
            <a:r>
              <a:rPr lang="zh-CN" altLang="en-US" sz="1200" b="0" i="0" kern="1200" dirty="0">
                <a:solidFill>
                  <a:schemeClr val="tx1"/>
                </a:solidFill>
                <a:effectLst/>
                <a:latin typeface="+mn-lt"/>
                <a:ea typeface="+mn-ea"/>
                <a:cs typeface="+mn-cs"/>
              </a:rPr>
              <a:t>这个学科也相应的开始走向成熟以及开始普及。</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世纪</a:t>
            </a:r>
            <a:r>
              <a:rPr lang="en-US" altLang="zh-CN" sz="1200" b="0" i="0" kern="1200" dirty="0">
                <a:solidFill>
                  <a:schemeClr val="tx1"/>
                </a:solidFill>
                <a:effectLst/>
                <a:latin typeface="+mn-lt"/>
                <a:ea typeface="+mn-ea"/>
                <a:cs typeface="+mn-cs"/>
              </a:rPr>
              <a:t>60</a:t>
            </a:r>
            <a:r>
              <a:rPr lang="zh-CN" altLang="en-US" sz="1200" b="0" i="0" kern="1200" dirty="0">
                <a:solidFill>
                  <a:schemeClr val="tx1"/>
                </a:solidFill>
                <a:effectLst/>
                <a:latin typeface="+mn-lt"/>
                <a:ea typeface="+mn-ea"/>
                <a:cs typeface="+mn-cs"/>
              </a:rPr>
              <a:t>年代，加拿大科学家首先提出了</a:t>
            </a:r>
            <a:r>
              <a:rPr lang="en-US" altLang="zh-CN" sz="1200" b="0" i="0" kern="1200" dirty="0">
                <a:solidFill>
                  <a:schemeClr val="tx1"/>
                </a:solidFill>
                <a:effectLst/>
                <a:latin typeface="+mn-lt"/>
                <a:ea typeface="+mn-ea"/>
                <a:cs typeface="+mn-cs"/>
              </a:rPr>
              <a:t>GIS</a:t>
            </a:r>
            <a:r>
              <a:rPr lang="zh-CN" altLang="en-US" sz="1200" b="0" i="0" kern="1200" dirty="0">
                <a:solidFill>
                  <a:schemeClr val="tx1"/>
                </a:solidFill>
                <a:effectLst/>
                <a:latin typeface="+mn-lt"/>
                <a:ea typeface="+mn-ea"/>
                <a:cs typeface="+mn-cs"/>
              </a:rPr>
              <a:t>这个学科。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到了</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世纪末，一大批优秀的</a:t>
            </a:r>
            <a:r>
              <a:rPr lang="en-US" altLang="zh-CN" sz="1200" b="0" i="0" kern="1200" dirty="0">
                <a:solidFill>
                  <a:schemeClr val="tx1"/>
                </a:solidFill>
                <a:effectLst/>
                <a:latin typeface="+mn-lt"/>
                <a:ea typeface="+mn-ea"/>
                <a:cs typeface="+mn-cs"/>
              </a:rPr>
              <a:t>GIS</a:t>
            </a:r>
            <a:r>
              <a:rPr lang="zh-CN" altLang="en-US" sz="1200" b="0" i="0" kern="1200" dirty="0">
                <a:solidFill>
                  <a:schemeClr val="tx1"/>
                </a:solidFill>
                <a:effectLst/>
                <a:latin typeface="+mn-lt"/>
                <a:ea typeface="+mn-ea"/>
                <a:cs typeface="+mn-cs"/>
              </a:rPr>
              <a:t>软件已经出现，比如</a:t>
            </a:r>
            <a:r>
              <a:rPr lang="en-US" altLang="zh-CN" sz="1200" b="0" i="0" kern="1200" dirty="0" err="1">
                <a:solidFill>
                  <a:schemeClr val="tx1"/>
                </a:solidFill>
                <a:effectLst/>
                <a:latin typeface="+mn-lt"/>
                <a:ea typeface="+mn-ea"/>
                <a:cs typeface="+mn-cs"/>
              </a:rPr>
              <a:t>Esri</a:t>
            </a:r>
            <a:r>
              <a:rPr lang="zh-CN" altLang="en-US" sz="1200" b="0" i="0" kern="1200" dirty="0">
                <a:solidFill>
                  <a:schemeClr val="tx1"/>
                </a:solidFill>
                <a:effectLst/>
                <a:latin typeface="+mn-lt"/>
                <a:ea typeface="+mn-ea"/>
                <a:cs typeface="+mn-cs"/>
              </a:rPr>
              <a:t>公司的</a:t>
            </a:r>
            <a:r>
              <a:rPr lang="en-US" altLang="zh-CN" sz="1200" b="0" i="0" kern="1200" dirty="0">
                <a:solidFill>
                  <a:schemeClr val="tx1"/>
                </a:solidFill>
                <a:effectLst/>
                <a:latin typeface="+mn-lt"/>
                <a:ea typeface="+mn-ea"/>
                <a:cs typeface="+mn-cs"/>
              </a:rPr>
              <a:t>ArcGIS</a:t>
            </a:r>
            <a:r>
              <a:rPr lang="zh-CN" altLang="en-US" sz="1200" b="0" i="0" kern="1200" dirty="0">
                <a:solidFill>
                  <a:schemeClr val="tx1"/>
                </a:solidFill>
                <a:effectLst/>
                <a:latin typeface="+mn-lt"/>
                <a:ea typeface="+mn-ea"/>
                <a:cs typeface="+mn-cs"/>
              </a:rPr>
              <a:t>系列，</a:t>
            </a:r>
            <a:r>
              <a:rPr lang="en-US" altLang="zh-CN" sz="1200" b="0" i="0" kern="1200" dirty="0">
                <a:solidFill>
                  <a:schemeClr val="tx1"/>
                </a:solidFill>
                <a:effectLst/>
                <a:latin typeface="+mn-lt"/>
                <a:ea typeface="+mn-ea"/>
                <a:cs typeface="+mn-cs"/>
              </a:rPr>
              <a:t>MapInfo</a:t>
            </a:r>
            <a:r>
              <a:rPr lang="zh-CN" altLang="en-US" sz="1200" b="0" i="0" kern="1200" dirty="0">
                <a:solidFill>
                  <a:schemeClr val="tx1"/>
                </a:solidFill>
                <a:effectLst/>
                <a:latin typeface="+mn-lt"/>
                <a:ea typeface="+mn-ea"/>
                <a:cs typeface="+mn-cs"/>
              </a:rPr>
              <a:t>公司的</a:t>
            </a:r>
            <a:r>
              <a:rPr lang="en-US" altLang="zh-CN" sz="1200" b="0" i="0" kern="1200" dirty="0">
                <a:solidFill>
                  <a:schemeClr val="tx1"/>
                </a:solidFill>
                <a:effectLst/>
                <a:latin typeface="+mn-lt"/>
                <a:ea typeface="+mn-ea"/>
                <a:cs typeface="+mn-cs"/>
              </a:rPr>
              <a:t>MapInfo</a:t>
            </a:r>
            <a:r>
              <a:rPr lang="zh-CN" altLang="en-US" sz="1200" b="0" i="0" kern="1200" dirty="0">
                <a:solidFill>
                  <a:schemeClr val="tx1"/>
                </a:solidFill>
                <a:effectLst/>
                <a:latin typeface="+mn-lt"/>
                <a:ea typeface="+mn-ea"/>
                <a:cs typeface="+mn-cs"/>
              </a:rPr>
              <a:t>。国内的</a:t>
            </a:r>
            <a:r>
              <a:rPr lang="en-US" altLang="zh-CN" sz="1200" b="0" i="0" kern="1200" dirty="0">
                <a:solidFill>
                  <a:schemeClr val="tx1"/>
                </a:solidFill>
                <a:effectLst/>
                <a:latin typeface="+mn-lt"/>
                <a:ea typeface="+mn-ea"/>
                <a:cs typeface="+mn-cs"/>
              </a:rPr>
              <a:t>GIS</a:t>
            </a:r>
            <a:r>
              <a:rPr lang="zh-CN" altLang="en-US" sz="1200" b="0" i="0" kern="1200" dirty="0">
                <a:solidFill>
                  <a:schemeClr val="tx1"/>
                </a:solidFill>
                <a:effectLst/>
                <a:latin typeface="+mn-lt"/>
                <a:ea typeface="+mn-ea"/>
                <a:cs typeface="+mn-cs"/>
              </a:rPr>
              <a:t>从上世纪</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年代才开始起步，不过到上世纪末时，也出现了自己的</a:t>
            </a:r>
            <a:r>
              <a:rPr lang="en-US" altLang="zh-CN" sz="1200" b="0" i="0" kern="1200" dirty="0">
                <a:solidFill>
                  <a:schemeClr val="tx1"/>
                </a:solidFill>
                <a:effectLst/>
                <a:latin typeface="+mn-lt"/>
                <a:ea typeface="+mn-ea"/>
                <a:cs typeface="+mn-cs"/>
              </a:rPr>
              <a:t>GIS</a:t>
            </a:r>
            <a:r>
              <a:rPr lang="zh-CN" altLang="en-US" sz="1200" b="0" i="0" kern="1200" dirty="0">
                <a:solidFill>
                  <a:schemeClr val="tx1"/>
                </a:solidFill>
                <a:effectLst/>
                <a:latin typeface="+mn-lt"/>
                <a:ea typeface="+mn-ea"/>
                <a:cs typeface="+mn-cs"/>
              </a:rPr>
              <a:t>公司，比较有名的有</a:t>
            </a:r>
            <a:r>
              <a:rPr lang="en-US" altLang="zh-CN" sz="1200" b="0" i="0" kern="1200" dirty="0" err="1">
                <a:solidFill>
                  <a:schemeClr val="tx1"/>
                </a:solidFill>
                <a:effectLst/>
                <a:latin typeface="+mn-lt"/>
                <a:ea typeface="+mn-ea"/>
                <a:cs typeface="+mn-cs"/>
              </a:rPr>
              <a:t>GeoStar</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MapGIS</a:t>
            </a:r>
            <a:r>
              <a:rPr lang="zh-CN" altLang="en-US" sz="1200" b="0" i="0" kern="1200" dirty="0">
                <a:solidFill>
                  <a:schemeClr val="tx1"/>
                </a:solidFill>
                <a:effectLst/>
                <a:latin typeface="+mn-lt"/>
                <a:ea typeface="+mn-ea"/>
                <a:cs typeface="+mn-cs"/>
              </a:rPr>
              <a:t>等。</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51</a:t>
            </a:fld>
            <a:endParaRPr lang="zh-CN" altLang="en-US"/>
          </a:p>
        </p:txBody>
      </p:sp>
    </p:spTree>
    <p:extLst>
      <p:ext uri="{BB962C8B-B14F-4D97-AF65-F5344CB8AC3E}">
        <p14:creationId xmlns:p14="http://schemas.microsoft.com/office/powerpoint/2010/main" val="5909530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计算机技术和多种学科相交叉的新型学科了。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它涉及到测量学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地理信息的采集和地图的制作等</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计算机科学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电子地图的制作和展现以及各种</a:t>
            </a:r>
            <a:r>
              <a:rPr lang="en-US" altLang="zh-CN" sz="1200" b="0" i="0" kern="1200" dirty="0">
                <a:solidFill>
                  <a:schemeClr val="tx1"/>
                </a:solidFill>
                <a:effectLst/>
                <a:latin typeface="+mn-lt"/>
                <a:ea typeface="+mn-ea"/>
                <a:cs typeface="+mn-cs"/>
              </a:rPr>
              <a:t>GIS</a:t>
            </a:r>
            <a:r>
              <a:rPr lang="zh-CN" altLang="en-US" sz="1200" b="0" i="0" kern="1200" dirty="0">
                <a:solidFill>
                  <a:schemeClr val="tx1"/>
                </a:solidFill>
                <a:effectLst/>
                <a:latin typeface="+mn-lt"/>
                <a:ea typeface="+mn-ea"/>
                <a:cs typeface="+mn-cs"/>
              </a:rPr>
              <a:t>功能的实现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物理学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对传感器的研究以及光谱和影像的研究</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气象学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大气层等对卫星影像的影响等</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生物学、医学、犯罪学等</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研究地理等各时间空间因素对这些学科的影响。</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52</a:t>
            </a:fld>
            <a:endParaRPr lang="zh-CN" altLang="en-US"/>
          </a:p>
        </p:txBody>
      </p:sp>
    </p:spTree>
    <p:extLst>
      <p:ext uri="{BB962C8B-B14F-4D97-AF65-F5344CB8AC3E}">
        <p14:creationId xmlns:p14="http://schemas.microsoft.com/office/powerpoint/2010/main" val="27045941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0"/>
          </p:nvPr>
        </p:nvSpPr>
        <p:spPr/>
        <p:txBody>
          <a:bodyPr/>
          <a:lstStyle/>
          <a:p>
            <a:fld id="{0F2076A9-7AC7-469C-99F7-1CB70429BA05}" type="slidenum">
              <a:rPr lang="zh-CN" altLang="en-US" smtClean="0"/>
              <a:t>53</a:t>
            </a:fld>
            <a:endParaRPr lang="zh-CN" altLang="en-US"/>
          </a:p>
        </p:txBody>
      </p:sp>
    </p:spTree>
    <p:extLst>
      <p:ext uri="{BB962C8B-B14F-4D97-AF65-F5344CB8AC3E}">
        <p14:creationId xmlns:p14="http://schemas.microsoft.com/office/powerpoint/2010/main" val="2108144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GIS</a:t>
            </a:r>
            <a:r>
              <a:rPr lang="zh-CN"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将现实世界抽象为相互联结不同特征的层面（</a:t>
            </a:r>
            <a:r>
              <a:rPr lang="en-US" altLang="zh-TW"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LAYER )</a:t>
            </a:r>
            <a:r>
              <a:rPr lang="zh-CN"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组合， 这一简单实用的概念提供了解决各种复杂难题 </a:t>
            </a:r>
            <a:r>
              <a:rPr lang="en-US" altLang="zh-TW"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a:t>
            </a:r>
            <a:r>
              <a:rPr lang="zh-CN"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诸如车辆追踪、大气循环模式）的捷径。</a:t>
            </a:r>
            <a:endParaRPr lang="en-US" altLang="zh-CN"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空间数据包括绝对位置信息，如经纬度坐标， 及相对位置信息，包括地址、编码、统计调查等。</a:t>
            </a:r>
            <a:r>
              <a:rPr lang="en-US" altLang="zh-TW"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GIS</a:t>
            </a:r>
            <a:r>
              <a:rPr lang="zh-CN"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的地理坐标 可有效帮助用户在地球表面任意空间定位</a:t>
            </a:r>
            <a:endParaRPr lang="en-US" altLang="zh-CN"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矢量数据以点、线、面方式编码并以（</a:t>
            </a:r>
            <a:r>
              <a:rPr lang="en-US" altLang="zh-TW"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X</a:t>
            </a:r>
            <a:r>
              <a:rPr lang="zh-TW"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a:t>
            </a:r>
            <a:r>
              <a:rPr lang="en-US" altLang="zh-TW"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Y ) </a:t>
            </a:r>
            <a:r>
              <a:rPr lang="zh-CN"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坐标存储管理，是表现离散空间特征的最佳方式；栅格数据（扫描图象或照片）是通过一系列网格单元表达连续地理特征。</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54</a:t>
            </a:fld>
            <a:endParaRPr lang="zh-CN" altLang="en-US"/>
          </a:p>
        </p:txBody>
      </p:sp>
    </p:spTree>
    <p:extLst>
      <p:ext uri="{BB962C8B-B14F-4D97-AF65-F5344CB8AC3E}">
        <p14:creationId xmlns:p14="http://schemas.microsoft.com/office/powerpoint/2010/main" val="750148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用</a:t>
            </a:r>
            <a:r>
              <a:rPr lang="en-US" altLang="zh-TW"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Web</a:t>
            </a:r>
            <a:r>
              <a:rPr lang="zh-CN"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技术来扩展和完善地理信息系统的一项新的技术</a:t>
            </a:r>
            <a:r>
              <a:rPr lang="zh-TW"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a:t>
            </a:r>
            <a:endParaRPr lang="en-US" altLang="zh-TW"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r>
              <a:rPr lang="zh-CN"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交互操作对空间数据进行查询分析</a:t>
            </a:r>
            <a:endParaRPr lang="en-US" altLang="zh-CN"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0"/>
          </p:nvPr>
        </p:nvSpPr>
        <p:spPr/>
        <p:txBody>
          <a:bodyPr/>
          <a:lstStyle/>
          <a:p>
            <a:fld id="{0F2076A9-7AC7-469C-99F7-1CB70429BA05}" type="slidenum">
              <a:rPr lang="zh-CN" altLang="en-US" smtClean="0"/>
              <a:t>55</a:t>
            </a:fld>
            <a:endParaRPr lang="zh-CN" altLang="en-US"/>
          </a:p>
        </p:txBody>
      </p:sp>
    </p:spTree>
    <p:extLst>
      <p:ext uri="{BB962C8B-B14F-4D97-AF65-F5344CB8AC3E}">
        <p14:creationId xmlns:p14="http://schemas.microsoft.com/office/powerpoint/2010/main" val="39868262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GIS</a:t>
            </a:r>
            <a:r>
              <a:rPr lang="zh-TW"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a:t>
            </a:r>
            <a:r>
              <a:rPr lang="en-US" altLang="zh-TW"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GPS</a:t>
            </a:r>
            <a:r>
              <a:rPr lang="zh-TW"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和无线互</a:t>
            </a:r>
            <a:r>
              <a:rPr lang="zh-CN"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联网一体化的技术称为“移动</a:t>
            </a:r>
            <a:r>
              <a:rPr lang="en-US" altLang="zh-TW"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GIS” (Mobile GIS, MGIS) </a:t>
            </a:r>
            <a:r>
              <a:rPr lang="zh-TW"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rPr>
              <a:t>〇</a:t>
            </a:r>
            <a:endParaRPr lang="en-US" altLang="zh-TW"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endParaRPr lang="zh-CN" altLang="en-US" sz="2800" kern="12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灯片编号占位符 3"/>
          <p:cNvSpPr>
            <a:spLocks noGrp="1"/>
          </p:cNvSpPr>
          <p:nvPr>
            <p:ph type="sldNum" sz="quarter" idx="10"/>
          </p:nvPr>
        </p:nvSpPr>
        <p:spPr/>
        <p:txBody>
          <a:bodyPr/>
          <a:lstStyle/>
          <a:p>
            <a:fld id="{0F2076A9-7AC7-469C-99F7-1CB70429BA05}" type="slidenum">
              <a:rPr lang="zh-CN" altLang="en-US" smtClean="0"/>
              <a:t>56</a:t>
            </a:fld>
            <a:endParaRPr lang="zh-CN" altLang="en-US"/>
          </a:p>
        </p:txBody>
      </p:sp>
    </p:spTree>
    <p:extLst>
      <p:ext uri="{BB962C8B-B14F-4D97-AF65-F5344CB8AC3E}">
        <p14:creationId xmlns:p14="http://schemas.microsoft.com/office/powerpoint/2010/main" val="9394887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200" b="0" i="0" kern="1200" dirty="0">
                <a:solidFill>
                  <a:schemeClr val="tx1"/>
                </a:solidFill>
                <a:effectLst/>
                <a:latin typeface="+mn-lt"/>
                <a:ea typeface="+mn-ea"/>
                <a:cs typeface="+mn-cs"/>
              </a:rPr>
              <a:t>信号占用的频谱资源、用于感知定位信号的嵌入在移动设备中的额外硬件、安装在固定位置的用来发送定位信号的锚节点。</a:t>
            </a: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6B2CB1B9-080A-4514-8CA3-5C1BBF6814A1}" type="slidenum">
              <a:rPr lang="zh-CN" altLang="en-US" smtClean="0">
                <a:latin typeface="Calibri" panose="020F0502020204030204" pitchFamily="34" charset="0"/>
                <a:ea typeface="宋体" panose="02010600030101010101" pitchFamily="2" charset="-122"/>
              </a:rPr>
              <a:pPr fontAlgn="base">
                <a:spcBef>
                  <a:spcPct val="0"/>
                </a:spcBef>
                <a:spcAft>
                  <a:spcPct val="0"/>
                </a:spcAft>
              </a:pPr>
              <a:t>59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617926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GPS</a:t>
            </a:r>
            <a:r>
              <a:rPr lang="zh-CN" altLang="zh-CN" sz="1200" kern="1200" dirty="0">
                <a:solidFill>
                  <a:schemeClr val="tx1"/>
                </a:solidFill>
                <a:effectLst/>
                <a:latin typeface="+mn-lt"/>
                <a:ea typeface="+mn-ea"/>
                <a:cs typeface="+mn-cs"/>
              </a:rPr>
              <a:t>的英文全名是</a:t>
            </a:r>
            <a:r>
              <a:rPr lang="en-US" altLang="zh-CN" sz="1200" kern="1200" dirty="0">
                <a:solidFill>
                  <a:schemeClr val="tx1"/>
                </a:solidFill>
                <a:effectLst/>
                <a:latin typeface="+mn-lt"/>
                <a:ea typeface="+mn-ea"/>
                <a:cs typeface="+mn-cs"/>
              </a:rPr>
              <a:t>“Navigation Satellite Timing And Ranging / Global Position System”</a:t>
            </a:r>
            <a:r>
              <a:rPr lang="zh-CN" altLang="zh-CN" sz="1200" kern="1200" dirty="0">
                <a:solidFill>
                  <a:schemeClr val="tx1"/>
                </a:solidFill>
                <a:effectLst/>
                <a:latin typeface="+mn-lt"/>
                <a:ea typeface="+mn-ea"/>
                <a:cs typeface="+mn-cs"/>
              </a:rPr>
              <a:t>，即卫星测时测距导航</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全球定位系统。</a:t>
            </a: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美国国防部主要为满足军事部门对海上、陆地和空中设施进行高精度导航和定位的需要而建立的</a:t>
            </a:r>
            <a:r>
              <a:rPr lang="zh-CN" altLang="en-US" sz="1200" kern="1200" dirty="0">
                <a:solidFill>
                  <a:schemeClr val="tx1"/>
                </a:solidFill>
                <a:effectLst/>
                <a:latin typeface="+mn-lt"/>
                <a:ea typeface="+mn-ea"/>
                <a:cs typeface="+mn-cs"/>
              </a:rPr>
              <a:t>，</a:t>
            </a:r>
            <a:r>
              <a:rPr lang="zh-CN" altLang="zh-CN" dirty="0"/>
              <a:t>成为继阿波罗登月计划和航天飞 机计划之后的第三项庞大空间计划。</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sz="1200" b="0" i="0" kern="1200" dirty="0">
                <a:solidFill>
                  <a:schemeClr val="tx1"/>
                </a:solidFill>
                <a:effectLst/>
                <a:latin typeface="+mn-lt"/>
                <a:ea typeface="+mn-ea"/>
                <a:cs typeface="+mn-cs"/>
              </a:rPr>
              <a:t>“铱”星系统是由美国摩托罗拉公司卫星通信部设计、筹建的通过低地球轨道运行的卫星组成的通信系统，与现有通信网结合，可实现全球数字化个人通信。于“铱”星系统包括</a:t>
            </a:r>
            <a:r>
              <a:rPr lang="en-US" altLang="zh-CN" sz="1200" b="0" i="0" kern="1200" dirty="0">
                <a:solidFill>
                  <a:schemeClr val="tx1"/>
                </a:solidFill>
                <a:effectLst/>
                <a:latin typeface="+mn-lt"/>
                <a:ea typeface="+mn-ea"/>
                <a:cs typeface="+mn-cs"/>
              </a:rPr>
              <a:t>66</a:t>
            </a:r>
            <a:r>
              <a:rPr lang="zh-CN" altLang="en-US" sz="1200" b="0" i="0" kern="1200" dirty="0">
                <a:solidFill>
                  <a:schemeClr val="tx1"/>
                </a:solidFill>
                <a:effectLst/>
                <a:latin typeface="+mn-lt"/>
                <a:ea typeface="+mn-ea"/>
                <a:cs typeface="+mn-cs"/>
              </a:rPr>
              <a:t>颗卫星，有部分是由中国长城工业公司的长征</a:t>
            </a:r>
            <a:r>
              <a:rPr lang="en-US" altLang="zh-CN" sz="1200" b="0" i="0" kern="1200" dirty="0">
                <a:solidFill>
                  <a:schemeClr val="tx1"/>
                </a:solidFill>
                <a:effectLst/>
                <a:latin typeface="+mn-lt"/>
                <a:ea typeface="+mn-ea"/>
                <a:cs typeface="+mn-cs"/>
              </a:rPr>
              <a:t>2C/SD</a:t>
            </a:r>
            <a:r>
              <a:rPr lang="zh-CN" altLang="en-US" sz="1200" b="0" i="0" kern="1200" dirty="0">
                <a:solidFill>
                  <a:schemeClr val="tx1"/>
                </a:solidFill>
                <a:effectLst/>
                <a:latin typeface="+mn-lt"/>
                <a:ea typeface="+mn-ea"/>
                <a:cs typeface="+mn-cs"/>
              </a:rPr>
              <a:t>火箭承担发射任务的。</a:t>
            </a:r>
          </a:p>
          <a:p>
            <a:r>
              <a:rPr lang="zh-CN" altLang="en-US" sz="1200" b="0" i="0" kern="1200" dirty="0">
                <a:solidFill>
                  <a:schemeClr val="tx1"/>
                </a:solidFill>
                <a:effectLst/>
                <a:latin typeface="+mn-lt"/>
                <a:ea typeface="+mn-ea"/>
                <a:cs typeface="+mn-cs"/>
              </a:rPr>
              <a:t>这个系统最初设计中是模拟化学元素铱的原子结构，铱的原子核外有</a:t>
            </a:r>
            <a:r>
              <a:rPr lang="en-US" altLang="zh-CN" sz="1200" b="0" i="0" kern="1200" dirty="0">
                <a:solidFill>
                  <a:schemeClr val="tx1"/>
                </a:solidFill>
                <a:effectLst/>
                <a:latin typeface="+mn-lt"/>
                <a:ea typeface="+mn-ea"/>
                <a:cs typeface="+mn-cs"/>
              </a:rPr>
              <a:t>77</a:t>
            </a:r>
            <a:r>
              <a:rPr lang="zh-CN" altLang="en-US" sz="1200" b="0" i="0" kern="1200" dirty="0">
                <a:solidFill>
                  <a:schemeClr val="tx1"/>
                </a:solidFill>
                <a:effectLst/>
                <a:latin typeface="+mn-lt"/>
                <a:ea typeface="+mn-ea"/>
                <a:cs typeface="+mn-cs"/>
              </a:rPr>
              <a:t>个电子绕核旋转，所以设计的“铱”星系统也由</a:t>
            </a:r>
            <a:r>
              <a:rPr lang="en-US" altLang="zh-CN" sz="1200" b="0" i="0" kern="1200" dirty="0">
                <a:solidFill>
                  <a:schemeClr val="tx1"/>
                </a:solidFill>
                <a:effectLst/>
                <a:latin typeface="+mn-lt"/>
                <a:ea typeface="+mn-ea"/>
                <a:cs typeface="+mn-cs"/>
              </a:rPr>
              <a:t>77</a:t>
            </a:r>
            <a:r>
              <a:rPr lang="zh-CN" altLang="en-US" sz="1200" b="0" i="0" kern="1200" dirty="0">
                <a:solidFill>
                  <a:schemeClr val="tx1"/>
                </a:solidFill>
                <a:effectLst/>
                <a:latin typeface="+mn-lt"/>
                <a:ea typeface="+mn-ea"/>
                <a:cs typeface="+mn-cs"/>
              </a:rPr>
              <a:t>颗卫星在太空中的</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条太阳同步轨道上绕地球运行，可以覆盖地球表面的任一点，构成“天衣无缝”的通信覆盖区，后来，这一系统改为</a:t>
            </a:r>
            <a:r>
              <a:rPr lang="en-US" altLang="zh-CN" sz="1200" b="0" i="0" kern="1200" dirty="0">
                <a:solidFill>
                  <a:schemeClr val="tx1"/>
                </a:solidFill>
                <a:effectLst/>
                <a:latin typeface="+mn-lt"/>
                <a:ea typeface="+mn-ea"/>
                <a:cs typeface="+mn-cs"/>
              </a:rPr>
              <a:t>66</a:t>
            </a:r>
            <a:r>
              <a:rPr lang="zh-CN" altLang="en-US" sz="1200" b="0" i="0" kern="1200" dirty="0">
                <a:solidFill>
                  <a:schemeClr val="tx1"/>
                </a:solidFill>
                <a:effectLst/>
                <a:latin typeface="+mn-lt"/>
                <a:ea typeface="+mn-ea"/>
                <a:cs typeface="+mn-cs"/>
              </a:rPr>
              <a:t>颗卫星围绕</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个极度地圆轨道运行，但仍用原来注册的名称。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“铱”星公司在项目论证上存在的严重问题就逐渐暴露出来了。“铱”星公司所吸收的卫星电话用户的数量远远低于原来的预期，甚至达不到当初预计数字的一个零头。</a:t>
            </a:r>
          </a:p>
          <a:p>
            <a:r>
              <a:rPr lang="zh-CN" altLang="en-US" sz="1200" b="0" i="0" kern="1200" dirty="0">
                <a:solidFill>
                  <a:schemeClr val="tx1"/>
                </a:solidFill>
                <a:effectLst/>
                <a:latin typeface="+mn-lt"/>
                <a:ea typeface="+mn-ea"/>
                <a:cs typeface="+mn-cs"/>
              </a:rPr>
              <a:t>同时，由于“铱”星公司的有息负债额高达</a:t>
            </a:r>
            <a:r>
              <a:rPr lang="en-US" altLang="zh-CN" sz="1200" b="0" i="0" kern="1200" dirty="0">
                <a:solidFill>
                  <a:schemeClr val="tx1"/>
                </a:solidFill>
                <a:effectLst/>
                <a:latin typeface="+mn-lt"/>
                <a:ea typeface="+mn-ea"/>
                <a:cs typeface="+mn-cs"/>
              </a:rPr>
              <a:t>44</a:t>
            </a:r>
            <a:r>
              <a:rPr lang="zh-CN" altLang="en-US" sz="1200" b="0" i="0" kern="1200" dirty="0">
                <a:solidFill>
                  <a:schemeClr val="tx1"/>
                </a:solidFill>
                <a:effectLst/>
                <a:latin typeface="+mn-lt"/>
                <a:ea typeface="+mn-ea"/>
                <a:cs typeface="+mn-cs"/>
              </a:rPr>
              <a:t>亿美元，占投资总额的</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，严重的入不敷出导致资金迅速枯竭，财务上陷入困境，该公司不得不在</a:t>
            </a:r>
            <a:r>
              <a:rPr lang="en-US" altLang="zh-CN" sz="1200" b="0" i="0" kern="1200" dirty="0">
                <a:solidFill>
                  <a:schemeClr val="tx1"/>
                </a:solidFill>
                <a:effectLst/>
                <a:latin typeface="+mn-lt"/>
                <a:ea typeface="+mn-ea"/>
                <a:cs typeface="+mn-cs"/>
              </a:rPr>
              <a:t>1999</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月向法院申请破产保护，在</a:t>
            </a:r>
            <a:r>
              <a:rPr lang="en-US" altLang="zh-CN" sz="1200" b="0" i="0" kern="1200" dirty="0">
                <a:solidFill>
                  <a:schemeClr val="tx1"/>
                </a:solidFill>
                <a:effectLst/>
                <a:latin typeface="+mn-lt"/>
                <a:ea typeface="+mn-ea"/>
                <a:cs typeface="+mn-cs"/>
              </a:rPr>
              <a:t>2000</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17</a:t>
            </a:r>
            <a:r>
              <a:rPr lang="zh-CN" altLang="en-US" sz="1200" b="0" i="0" kern="1200" dirty="0">
                <a:solidFill>
                  <a:schemeClr val="tx1"/>
                </a:solidFill>
                <a:effectLst/>
                <a:latin typeface="+mn-lt"/>
                <a:ea typeface="+mn-ea"/>
                <a:cs typeface="+mn-cs"/>
              </a:rPr>
              <a:t>日，“铱”星公司被宣布破产，耗资</a:t>
            </a:r>
            <a:r>
              <a:rPr lang="en-US" altLang="zh-CN" sz="1200" b="0" i="0" kern="1200" dirty="0">
                <a:solidFill>
                  <a:schemeClr val="tx1"/>
                </a:solidFill>
                <a:effectLst/>
                <a:latin typeface="+mn-lt"/>
                <a:ea typeface="+mn-ea"/>
                <a:cs typeface="+mn-cs"/>
              </a:rPr>
              <a:t>57</a:t>
            </a:r>
            <a:r>
              <a:rPr lang="zh-CN" altLang="en-US" sz="1200" b="0" i="0" kern="1200" dirty="0">
                <a:solidFill>
                  <a:schemeClr val="tx1"/>
                </a:solidFill>
                <a:effectLst/>
                <a:latin typeface="+mn-lt"/>
                <a:ea typeface="+mn-ea"/>
                <a:cs typeface="+mn-cs"/>
              </a:rPr>
              <a:t>亿美元的“铱”系统最终走向失败。据最新消息，“铱”卫星公司</a:t>
            </a:r>
            <a:r>
              <a:rPr lang="en-US" altLang="zh-CN" sz="1200" b="0" i="0" kern="1200" dirty="0">
                <a:solidFill>
                  <a:schemeClr val="tx1"/>
                </a:solidFill>
                <a:effectLst/>
                <a:latin typeface="+mn-lt"/>
                <a:ea typeface="+mn-ea"/>
                <a:cs typeface="+mn-cs"/>
              </a:rPr>
              <a:t>(Iridium Satellite LLC</a:t>
            </a:r>
            <a:r>
              <a:rPr lang="zh-CN" altLang="en-US" sz="1200" b="0" i="0" kern="1200" dirty="0">
                <a:solidFill>
                  <a:schemeClr val="tx1"/>
                </a:solidFill>
                <a:effectLst/>
                <a:latin typeface="+mn-lt"/>
                <a:ea typeface="+mn-ea"/>
                <a:cs typeface="+mn-cs"/>
              </a:rPr>
              <a:t>，不是“铱”星公司</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只花了</a:t>
            </a:r>
            <a:r>
              <a:rPr lang="en-US" altLang="zh-CN" sz="1200" b="0" i="0" kern="1200" dirty="0">
                <a:solidFill>
                  <a:schemeClr val="tx1"/>
                </a:solidFill>
                <a:effectLst/>
                <a:latin typeface="+mn-lt"/>
                <a:ea typeface="+mn-ea"/>
                <a:cs typeface="+mn-cs"/>
              </a:rPr>
              <a:t>2500</a:t>
            </a:r>
            <a:r>
              <a:rPr lang="zh-CN" altLang="en-US" sz="1200" b="0" i="0" kern="1200" dirty="0">
                <a:solidFill>
                  <a:schemeClr val="tx1"/>
                </a:solidFill>
                <a:effectLst/>
                <a:latin typeface="+mn-lt"/>
                <a:ea typeface="+mn-ea"/>
                <a:cs typeface="+mn-cs"/>
              </a:rPr>
              <a:t>万美元就完成了对“铱”星公司</a:t>
            </a:r>
            <a:r>
              <a:rPr lang="en-US" altLang="zh-CN" sz="1200" b="0" i="0" kern="1200" dirty="0">
                <a:solidFill>
                  <a:schemeClr val="tx1"/>
                </a:solidFill>
                <a:effectLst/>
                <a:latin typeface="+mn-lt"/>
                <a:ea typeface="+mn-ea"/>
                <a:cs typeface="+mn-cs"/>
              </a:rPr>
              <a:t>(Iridium LLC)</a:t>
            </a:r>
            <a:r>
              <a:rPr lang="zh-CN" altLang="en-US" sz="1200" b="0" i="0" kern="1200" dirty="0">
                <a:solidFill>
                  <a:schemeClr val="tx1"/>
                </a:solidFill>
                <a:effectLst/>
                <a:latin typeface="+mn-lt"/>
                <a:ea typeface="+mn-ea"/>
                <a:cs typeface="+mn-cs"/>
              </a:rPr>
              <a:t>及其子公司所属资产的收购，并刚从美国国防部获得了一份为期两年，价值</a:t>
            </a:r>
            <a:r>
              <a:rPr lang="en-US" altLang="zh-CN" sz="1200" b="0" i="0" kern="1200" dirty="0">
                <a:solidFill>
                  <a:schemeClr val="tx1"/>
                </a:solidFill>
                <a:effectLst/>
                <a:latin typeface="+mn-lt"/>
                <a:ea typeface="+mn-ea"/>
                <a:cs typeface="+mn-cs"/>
              </a:rPr>
              <a:t>7200</a:t>
            </a:r>
            <a:r>
              <a:rPr lang="zh-CN" altLang="en-US" sz="1200" b="0" i="0" kern="1200" dirty="0">
                <a:solidFill>
                  <a:schemeClr val="tx1"/>
                </a:solidFill>
                <a:effectLst/>
                <a:latin typeface="+mn-lt"/>
                <a:ea typeface="+mn-ea"/>
                <a:cs typeface="+mn-cs"/>
              </a:rPr>
              <a:t>万美元的合同，给大约</a:t>
            </a:r>
            <a:r>
              <a:rPr lang="en-US" altLang="zh-CN" sz="1200" b="0" i="0" kern="1200" dirty="0">
                <a:solidFill>
                  <a:schemeClr val="tx1"/>
                </a:solidFill>
                <a:effectLst/>
                <a:latin typeface="+mn-lt"/>
                <a:ea typeface="+mn-ea"/>
                <a:cs typeface="+mn-cs"/>
              </a:rPr>
              <a:t>20000</a:t>
            </a:r>
            <a:r>
              <a:rPr lang="zh-CN" altLang="en-US" sz="1200" b="0" i="0" kern="1200" dirty="0">
                <a:solidFill>
                  <a:schemeClr val="tx1"/>
                </a:solidFill>
                <a:effectLst/>
                <a:latin typeface="+mn-lt"/>
                <a:ea typeface="+mn-ea"/>
                <a:cs typeface="+mn-cs"/>
              </a:rPr>
              <a:t>名官员提供不限时间的无线通信服务。目前几十颗“铱”星委托波音公司管理和维护。</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目前卫星通信系统仍在发展，除已投入使用的全球星系统外，还有</a:t>
            </a:r>
            <a:r>
              <a:rPr lang="en-US" altLang="zh-CN" sz="1200" b="0" i="0" kern="1200" dirty="0">
                <a:solidFill>
                  <a:schemeClr val="tx1"/>
                </a:solidFill>
                <a:effectLst/>
                <a:latin typeface="+mn-lt"/>
                <a:ea typeface="+mn-ea"/>
                <a:cs typeface="+mn-cs"/>
              </a:rPr>
              <a:t>ICO</a:t>
            </a:r>
            <a:r>
              <a:rPr lang="zh-CN" altLang="en-US" sz="1200" b="0" i="0" kern="1200" dirty="0">
                <a:solidFill>
                  <a:schemeClr val="tx1"/>
                </a:solidFill>
                <a:effectLst/>
                <a:latin typeface="+mn-lt"/>
                <a:ea typeface="+mn-ea"/>
                <a:cs typeface="+mn-cs"/>
              </a:rPr>
              <a:t>系统、奥德赛系统、日本的</a:t>
            </a:r>
            <a:r>
              <a:rPr lang="en-US" altLang="zh-CN" sz="1200" b="0" i="0" kern="1200" dirty="0">
                <a:solidFill>
                  <a:schemeClr val="tx1"/>
                </a:solidFill>
                <a:effectLst/>
                <a:latin typeface="+mn-lt"/>
                <a:ea typeface="+mn-ea"/>
                <a:cs typeface="+mn-cs"/>
              </a:rPr>
              <a:t>NTT</a:t>
            </a:r>
            <a:r>
              <a:rPr lang="zh-CN" altLang="en-US" sz="1200" b="0" i="0" kern="1200" dirty="0">
                <a:solidFill>
                  <a:schemeClr val="tx1"/>
                </a:solidFill>
                <a:effectLst/>
                <a:latin typeface="+mn-lt"/>
                <a:ea typeface="+mn-ea"/>
                <a:cs typeface="+mn-cs"/>
              </a:rPr>
              <a:t>系统、欧洲的</a:t>
            </a:r>
            <a:r>
              <a:rPr lang="en-US" altLang="zh-CN" sz="1200" b="0" i="0" kern="1200" dirty="0">
                <a:solidFill>
                  <a:schemeClr val="tx1"/>
                </a:solidFill>
                <a:effectLst/>
                <a:latin typeface="+mn-lt"/>
                <a:ea typeface="+mn-ea"/>
                <a:cs typeface="+mn-cs"/>
              </a:rPr>
              <a:t>RACE</a:t>
            </a:r>
            <a:r>
              <a:rPr lang="zh-CN" altLang="en-US" sz="1200" b="0" i="0" kern="1200" dirty="0">
                <a:solidFill>
                  <a:schemeClr val="tx1"/>
                </a:solidFill>
                <a:effectLst/>
                <a:latin typeface="+mn-lt"/>
                <a:ea typeface="+mn-ea"/>
                <a:cs typeface="+mn-cs"/>
              </a:rPr>
              <a:t>系统，都有着广阔的发展前景。</a:t>
            </a:r>
          </a:p>
          <a:p>
            <a:endParaRPr lang="zh-CN" alt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5</a:t>
            </a:fld>
            <a:endParaRPr lang="zh-CN" altLang="en-US"/>
          </a:p>
        </p:txBody>
      </p:sp>
    </p:spTree>
    <p:extLst>
      <p:ext uri="{BB962C8B-B14F-4D97-AF65-F5344CB8AC3E}">
        <p14:creationId xmlns:p14="http://schemas.microsoft.com/office/powerpoint/2010/main" val="3833871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目前很多技术还处于研究试验阶段，如基于磁场压力感应进行定位的技术。</a:t>
            </a:r>
          </a:p>
          <a:p>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60</a:t>
            </a:fld>
            <a:endParaRPr lang="zh-CN" altLang="en-US"/>
          </a:p>
        </p:txBody>
      </p:sp>
    </p:spTree>
    <p:extLst>
      <p:ext uri="{BB962C8B-B14F-4D97-AF65-F5344CB8AC3E}">
        <p14:creationId xmlns:p14="http://schemas.microsoft.com/office/powerpoint/2010/main" val="1412536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典型的红外线室内定位系统</a:t>
            </a:r>
            <a:r>
              <a:rPr lang="en-US" altLang="zh-CN" sz="1200" b="0" i="0" kern="1200" dirty="0">
                <a:solidFill>
                  <a:schemeClr val="tx1"/>
                </a:solidFill>
                <a:effectLst/>
                <a:latin typeface="+mn-lt"/>
                <a:ea typeface="+mn-ea"/>
                <a:cs typeface="+mn-cs"/>
              </a:rPr>
              <a:t>Active badges</a:t>
            </a:r>
            <a:r>
              <a:rPr lang="zh-CN" altLang="en-US" sz="1200" b="0" i="0" kern="1200" dirty="0">
                <a:solidFill>
                  <a:schemeClr val="tx1"/>
                </a:solidFill>
                <a:effectLst/>
                <a:latin typeface="+mn-lt"/>
                <a:ea typeface="+mn-ea"/>
                <a:cs typeface="+mn-cs"/>
              </a:rPr>
              <a:t>使</a:t>
            </a:r>
            <a:r>
              <a:rPr lang="zh-CN" altLang="en-US" sz="1200" b="1" i="0" kern="1200" dirty="0">
                <a:solidFill>
                  <a:schemeClr val="tx1"/>
                </a:solidFill>
                <a:effectLst/>
                <a:latin typeface="+mn-lt"/>
                <a:ea typeface="+mn-ea"/>
                <a:cs typeface="+mn-cs"/>
              </a:rPr>
              <a:t>待测物体附上一个电子标识</a:t>
            </a:r>
            <a:r>
              <a:rPr lang="zh-CN" altLang="en-US" sz="1200" b="0" i="0" kern="1200" dirty="0">
                <a:solidFill>
                  <a:schemeClr val="tx1"/>
                </a:solidFill>
                <a:effectLst/>
                <a:latin typeface="+mn-lt"/>
                <a:ea typeface="+mn-ea"/>
                <a:cs typeface="+mn-cs"/>
              </a:rPr>
              <a:t>，该标识通过红外发射机向室内固定放置的红外接收机周期发送该待测物唯一</a:t>
            </a:r>
            <a:r>
              <a:rPr lang="en-US" altLang="zh-CN" sz="1200" b="0" i="0" kern="1200" dirty="0">
                <a:solidFill>
                  <a:schemeClr val="tx1"/>
                </a:solidFill>
                <a:effectLst/>
                <a:latin typeface="+mn-lt"/>
                <a:ea typeface="+mn-ea"/>
                <a:cs typeface="+mn-cs"/>
              </a:rPr>
              <a:t>ID</a:t>
            </a:r>
            <a:r>
              <a:rPr lang="zh-CN" altLang="en-US" sz="1200" b="0" i="0" kern="1200" dirty="0">
                <a:solidFill>
                  <a:schemeClr val="tx1"/>
                </a:solidFill>
                <a:effectLst/>
                <a:latin typeface="+mn-lt"/>
                <a:ea typeface="+mn-ea"/>
                <a:cs typeface="+mn-cs"/>
              </a:rPr>
              <a:t>，接收机再通过有线网络将数据传输给数据库。这个定位技术功耗较大且常常会受到室内墙体或物体的阻隔，实用性较低。</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直线视距和传输距离较短这两大主要缺点使其室内定位的效果很差。当标识放在口袋里或者有墙壁及其他遮挡时就不能正常工作，需要在每个房间、走廊安装接收天线，造价较高。因此，红外线只适合短距离传播。</a:t>
            </a:r>
          </a:p>
        </p:txBody>
      </p:sp>
      <p:sp>
        <p:nvSpPr>
          <p:cNvPr id="4" name="灯片编号占位符 3"/>
          <p:cNvSpPr>
            <a:spLocks noGrp="1"/>
          </p:cNvSpPr>
          <p:nvPr>
            <p:ph type="sldNum" sz="quarter" idx="10"/>
          </p:nvPr>
        </p:nvSpPr>
        <p:spPr/>
        <p:txBody>
          <a:bodyPr/>
          <a:lstStyle/>
          <a:p>
            <a:fld id="{B7CA63A9-EACA-4958-8D3F-677D88A7377D}" type="slidenum">
              <a:rPr lang="zh-CN" altLang="en-US" smtClean="0"/>
              <a:t>61</a:t>
            </a:fld>
            <a:endParaRPr lang="zh-CN" altLang="en-US"/>
          </a:p>
        </p:txBody>
      </p:sp>
    </p:spTree>
    <p:extLst>
      <p:ext uri="{BB962C8B-B14F-4D97-AF65-F5344CB8AC3E}">
        <p14:creationId xmlns:p14="http://schemas.microsoft.com/office/powerpoint/2010/main" val="18673813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主测距器放置在被测物体上，在微机指令信号的作用下向位置固定的应答器发射同频率的无线电信号，应答器在收到无线电信号后同时向主测距器发射超声波信号，得到主测距器与各个应答器之间的距离。当同时有</a:t>
            </a:r>
            <a:r>
              <a:rPr lang="en-US" altLang="zh-CN" dirty="0"/>
              <a:t>3</a:t>
            </a:r>
            <a:r>
              <a:rPr lang="zh-CN" altLang="en-US" dirty="0"/>
              <a:t>个或</a:t>
            </a:r>
            <a:r>
              <a:rPr lang="en-US" altLang="zh-CN" dirty="0"/>
              <a:t>3</a:t>
            </a:r>
            <a:r>
              <a:rPr lang="zh-CN" altLang="en-US" dirty="0"/>
              <a:t>个以上不在同一直线上的应答器做出回应时，可以根据相关计算确定出被测物体所在的二维坐标系下的位置。</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将</a:t>
            </a:r>
            <a:r>
              <a:rPr lang="zh-CN" altLang="en-US" b="1" dirty="0"/>
              <a:t>超声波发生器</a:t>
            </a:r>
            <a:r>
              <a:rPr lang="zh-CN" altLang="en-US" dirty="0"/>
              <a:t>置于</a:t>
            </a:r>
            <a:r>
              <a:rPr lang="zh-CN" altLang="en-US" b="1" dirty="0"/>
              <a:t>被定位的目标</a:t>
            </a:r>
            <a:r>
              <a:rPr lang="zh-CN" altLang="en-US" dirty="0"/>
              <a:t>上面，向周围按照一定的时间间隔发送超声波脉冲，在周围</a:t>
            </a:r>
            <a:r>
              <a:rPr lang="en-US" altLang="zh-CN" dirty="0"/>
              <a:t>3</a:t>
            </a:r>
            <a:r>
              <a:rPr lang="zh-CN" altLang="en-US" dirty="0"/>
              <a:t>个固定位置上分别接收超声波发射装置发出来的脉冲信号，由于超声波在空间传送速度比较慢，所以通过比较三个接收装置收到信号的时间先后，可以反演出超声波发生器的具体位置，也就是被定位目标的位置，当目标移动时候，可以通过不间断测量，描出目标的运动轨迹。</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超声波自动定位仪的技术指标包括定位精度、响应速度、定位范围。定位精度在</a:t>
            </a:r>
            <a:r>
              <a:rPr lang="en-US" altLang="zh-CN" dirty="0"/>
              <a:t>5cm</a:t>
            </a:r>
            <a:r>
              <a:rPr lang="zh-CN" altLang="en-US" dirty="0"/>
              <a:t>之内，响应速度为</a:t>
            </a:r>
            <a:r>
              <a:rPr lang="en-US" altLang="zh-CN" dirty="0"/>
              <a:t>0.1</a:t>
            </a:r>
            <a:r>
              <a:rPr lang="zh-CN" altLang="en-US" dirty="0"/>
              <a:t>秒，定位范围为场地内，半径</a:t>
            </a:r>
            <a:r>
              <a:rPr lang="en-US" altLang="zh-CN" dirty="0"/>
              <a:t>30</a:t>
            </a:r>
            <a:r>
              <a:rPr lang="zh-CN" altLang="en-US" dirty="0"/>
              <a:t>米的区间。</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a:t>如汽车驾驶考场，将发射装置置于汽车上，跟随汽车运动，接收系统可在电脑上描出汽车行驶的轨迹，从而可以通过电脑自动判断汽车驾驶员是否合格，减少了监考人员的工作量。</a:t>
            </a:r>
          </a:p>
          <a:p>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62</a:t>
            </a:fld>
            <a:endParaRPr lang="zh-CN" altLang="en-US"/>
          </a:p>
        </p:txBody>
      </p:sp>
    </p:spTree>
    <p:extLst>
      <p:ext uri="{BB962C8B-B14F-4D97-AF65-F5344CB8AC3E}">
        <p14:creationId xmlns:p14="http://schemas.microsoft.com/office/powerpoint/2010/main" val="11573870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蓝牙技术主要应用于视距的影响。其不足在于蓝牙器件和设备的价格比较昂贵，而且对于复杂的空间环境，蓝牙系统的稳定性小范围定位，例如单层大厅或仓库。</a:t>
            </a:r>
            <a:endParaRPr lang="en-US" altLang="zh-CN" dirty="0"/>
          </a:p>
          <a:p>
            <a:endParaRPr lang="en-US" altLang="zh-CN" dirty="0"/>
          </a:p>
          <a:p>
            <a:r>
              <a:rPr lang="zh-CN" altLang="en-US" sz="1200" dirty="0"/>
              <a:t>（报文内含发射功率），测量出接收功率，带入到功率衰减与距离关系的函数中。</a:t>
            </a:r>
            <a:endParaRPr lang="en-US" altLang="zh-CN" sz="1200" dirty="0"/>
          </a:p>
          <a:p>
            <a:endParaRPr lang="en-US" altLang="zh-CN" dirty="0"/>
          </a:p>
          <a:p>
            <a:r>
              <a:rPr lang="zh-CN" altLang="en-US" dirty="0"/>
              <a:t>特点</a:t>
            </a:r>
            <a:endParaRPr lang="en-US" altLang="zh-CN" dirty="0"/>
          </a:p>
          <a:p>
            <a:pPr lvl="1"/>
            <a:r>
              <a:rPr lang="zh-CN" altLang="en-US" dirty="0"/>
              <a:t>设备体积小、易于集成在 </a:t>
            </a:r>
            <a:r>
              <a:rPr lang="en-US" altLang="zh-CN" dirty="0"/>
              <a:t>PDA</a:t>
            </a:r>
            <a:r>
              <a:rPr lang="zh-CN" altLang="en-US" dirty="0"/>
              <a:t>、</a:t>
            </a:r>
            <a:r>
              <a:rPr lang="en-US" altLang="zh-CN" dirty="0"/>
              <a:t>PC</a:t>
            </a:r>
            <a:r>
              <a:rPr lang="zh-CN" altLang="en-US" dirty="0"/>
              <a:t>以及手机中，容易推广普及</a:t>
            </a:r>
            <a:endParaRPr lang="en-US" altLang="zh-CN" dirty="0"/>
          </a:p>
          <a:p>
            <a:pPr lvl="1"/>
            <a:r>
              <a:rPr lang="zh-CN" altLang="en-US" dirty="0"/>
              <a:t>蓝牙系统的稳定性稍差，受噪声信号干扰大</a:t>
            </a:r>
          </a:p>
          <a:p>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63</a:t>
            </a:fld>
            <a:endParaRPr lang="zh-CN" altLang="en-US"/>
          </a:p>
        </p:txBody>
      </p:sp>
    </p:spTree>
    <p:extLst>
      <p:ext uri="{BB962C8B-B14F-4D97-AF65-F5344CB8AC3E}">
        <p14:creationId xmlns:p14="http://schemas.microsoft.com/office/powerpoint/2010/main" val="30857909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iBeacon</a:t>
            </a:r>
            <a:r>
              <a:rPr lang="zh-CN" altLang="en-US" sz="1200" b="0" i="0" kern="1200" dirty="0">
                <a:solidFill>
                  <a:schemeClr val="tx1"/>
                </a:solidFill>
                <a:effectLst/>
                <a:latin typeface="+mn-lt"/>
                <a:ea typeface="+mn-ea"/>
                <a:cs typeface="+mn-cs"/>
              </a:rPr>
              <a:t>的基站可以做的非常小，一颗小小的纽扣电池都可以让</a:t>
            </a:r>
            <a:r>
              <a:rPr lang="en-US" altLang="zh-CN" sz="1200" b="0" i="0" kern="1200" dirty="0">
                <a:solidFill>
                  <a:schemeClr val="tx1"/>
                </a:solidFill>
                <a:effectLst/>
                <a:latin typeface="+mn-lt"/>
                <a:ea typeface="+mn-ea"/>
                <a:cs typeface="+mn-cs"/>
              </a:rPr>
              <a:t>iBeacon</a:t>
            </a:r>
            <a:r>
              <a:rPr lang="zh-CN" altLang="en-US" sz="1200" b="0" i="0" kern="1200" dirty="0">
                <a:solidFill>
                  <a:schemeClr val="tx1"/>
                </a:solidFill>
                <a:effectLst/>
                <a:latin typeface="+mn-lt"/>
                <a:ea typeface="+mn-ea"/>
                <a:cs typeface="+mn-cs"/>
              </a:rPr>
              <a:t>基站工作</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年左右的时间。无需布线和小巧的体积使得</a:t>
            </a:r>
            <a:r>
              <a:rPr lang="en-US" altLang="zh-CN" sz="1200" b="0" i="0" kern="1200" dirty="0">
                <a:solidFill>
                  <a:schemeClr val="tx1"/>
                </a:solidFill>
                <a:effectLst/>
                <a:latin typeface="+mn-lt"/>
                <a:ea typeface="+mn-ea"/>
                <a:cs typeface="+mn-cs"/>
              </a:rPr>
              <a:t>iBeacon</a:t>
            </a:r>
            <a:r>
              <a:rPr lang="zh-CN" altLang="en-US" sz="1200" b="0" i="0" kern="1200" dirty="0">
                <a:solidFill>
                  <a:schemeClr val="tx1"/>
                </a:solidFill>
                <a:effectLst/>
                <a:latin typeface="+mn-lt"/>
                <a:ea typeface="+mn-ea"/>
                <a:cs typeface="+mn-cs"/>
              </a:rPr>
              <a:t>基站部署变得非常方便。</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不需要配对。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rial" panose="020B0604020202020204" pitchFamily="34" charset="0"/>
                <a:ea typeface="微软雅黑" panose="020B0503020204020204" pitchFamily="34" charset="-122"/>
                <a:cs typeface="Arial" panose="020B0604020202020204" pitchFamily="34" charset="0"/>
              </a:rPr>
              <a:t>蓝牙</a:t>
            </a:r>
            <a:r>
              <a:rPr lang="en-US" altLang="zh-CN" sz="1200" dirty="0">
                <a:latin typeface="Arial" panose="020B0604020202020204" pitchFamily="34" charset="0"/>
                <a:ea typeface="微软雅黑" panose="020B0503020204020204" pitchFamily="34" charset="-122"/>
                <a:cs typeface="Arial" panose="020B0604020202020204" pitchFamily="34" charset="0"/>
              </a:rPr>
              <a:t>4.0</a:t>
            </a:r>
            <a:r>
              <a:rPr lang="zh-CN" altLang="en-US" sz="1200" dirty="0">
                <a:latin typeface="Arial" panose="020B0604020202020204" pitchFamily="34" charset="0"/>
                <a:ea typeface="微软雅黑" panose="020B0503020204020204" pitchFamily="34" charset="-122"/>
                <a:cs typeface="Arial" panose="020B0604020202020204" pitchFamily="34" charset="0"/>
              </a:rPr>
              <a:t>的</a:t>
            </a:r>
            <a:r>
              <a:rPr lang="en-US" altLang="zh-CN" sz="1200" dirty="0">
                <a:latin typeface="Arial" panose="020B0604020202020204" pitchFamily="34" charset="0"/>
                <a:ea typeface="微软雅黑" panose="020B0503020204020204" pitchFamily="34" charset="-122"/>
                <a:cs typeface="Arial" panose="020B0604020202020204" pitchFamily="34" charset="0"/>
              </a:rPr>
              <a:t>IOS</a:t>
            </a:r>
            <a:r>
              <a:rPr lang="zh-CN" altLang="en-US" sz="1200" dirty="0">
                <a:latin typeface="Arial" panose="020B0604020202020204" pitchFamily="34" charset="0"/>
                <a:ea typeface="微软雅黑" panose="020B0503020204020204" pitchFamily="34" charset="-122"/>
                <a:cs typeface="Arial" panose="020B0604020202020204" pitchFamily="34" charset="0"/>
              </a:rPr>
              <a:t>设备（</a:t>
            </a:r>
            <a:r>
              <a:rPr lang="en-US" altLang="zh-CN" sz="1200" dirty="0">
                <a:latin typeface="Arial" panose="020B0604020202020204" pitchFamily="34" charset="0"/>
                <a:ea typeface="微软雅黑" panose="020B0503020204020204" pitchFamily="34" charset="-122"/>
                <a:cs typeface="Arial" panose="020B0604020202020204" pitchFamily="34" charset="0"/>
              </a:rPr>
              <a:t>iPhone4s</a:t>
            </a:r>
            <a:r>
              <a:rPr lang="zh-CN" altLang="en-US" sz="1200" dirty="0">
                <a:latin typeface="Arial" panose="020B0604020202020204" pitchFamily="34" charset="0"/>
                <a:ea typeface="微软雅黑" panose="020B0503020204020204" pitchFamily="34" charset="-122"/>
                <a:cs typeface="Arial" panose="020B0604020202020204" pitchFamily="34" charset="0"/>
              </a:rPr>
              <a:t>及以上），安卓</a:t>
            </a:r>
            <a:r>
              <a:rPr lang="en-US" altLang="zh-CN" sz="1200" dirty="0">
                <a:latin typeface="Arial" panose="020B0604020202020204" pitchFamily="34" charset="0"/>
                <a:ea typeface="微软雅黑" panose="020B0503020204020204" pitchFamily="34" charset="-122"/>
                <a:cs typeface="Arial" panose="020B0604020202020204" pitchFamily="34" charset="0"/>
              </a:rPr>
              <a:t>4.3</a:t>
            </a:r>
            <a:r>
              <a:rPr lang="zh-CN" altLang="en-US" sz="1200" dirty="0">
                <a:latin typeface="Arial" panose="020B0604020202020204" pitchFamily="34" charset="0"/>
                <a:ea typeface="微软雅黑" panose="020B0503020204020204" pitchFamily="34" charset="-122"/>
                <a:cs typeface="Arial" panose="020B0604020202020204" pitchFamily="34" charset="0"/>
              </a:rPr>
              <a:t>及以上的系统</a:t>
            </a:r>
            <a:endParaRPr lang="en-US" altLang="zh-CN" sz="1200" dirty="0">
              <a:latin typeface="Arial" panose="020B0604020202020204" pitchFamily="34" charset="0"/>
              <a:ea typeface="微软雅黑" panose="020B0503020204020204" pitchFamily="34" charset="-122"/>
              <a:cs typeface="Arial" panose="020B0604020202020204" pitchFamily="34" charset="0"/>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iBeacon</a:t>
            </a:r>
            <a:r>
              <a:rPr lang="zh-CN" altLang="en-US" sz="1200" b="0" i="0" kern="1200" dirty="0">
                <a:solidFill>
                  <a:schemeClr val="tx1"/>
                </a:solidFill>
                <a:effectLst/>
                <a:latin typeface="+mn-lt"/>
                <a:ea typeface="+mn-ea"/>
                <a:cs typeface="+mn-cs"/>
              </a:rPr>
              <a:t>技术之所以没有真正的大规模普及，可能是有两方面原因。其一，</a:t>
            </a:r>
            <a:r>
              <a:rPr lang="en-US" altLang="zh-CN" sz="1200" b="0" i="0" kern="1200" dirty="0">
                <a:solidFill>
                  <a:schemeClr val="tx1"/>
                </a:solidFill>
                <a:effectLst/>
                <a:latin typeface="+mn-lt"/>
                <a:ea typeface="+mn-ea"/>
                <a:cs typeface="+mn-cs"/>
              </a:rPr>
              <a:t>iBeacon</a:t>
            </a:r>
            <a:r>
              <a:rPr lang="zh-CN" altLang="en-US" sz="1200" b="0" i="0" kern="1200" dirty="0">
                <a:solidFill>
                  <a:schemeClr val="tx1"/>
                </a:solidFill>
                <a:effectLst/>
                <a:latin typeface="+mn-lt"/>
                <a:ea typeface="+mn-ea"/>
                <a:cs typeface="+mn-cs"/>
              </a:rPr>
              <a:t>需要手机的蓝牙和</a:t>
            </a:r>
            <a:r>
              <a:rPr lang="en-US" altLang="zh-CN" sz="1200" b="0" i="0" kern="1200" dirty="0">
                <a:solidFill>
                  <a:schemeClr val="tx1"/>
                </a:solidFill>
                <a:effectLst/>
                <a:latin typeface="+mn-lt"/>
                <a:ea typeface="+mn-ea"/>
                <a:cs typeface="+mn-cs"/>
              </a:rPr>
              <a:t>APP</a:t>
            </a:r>
            <a:r>
              <a:rPr lang="zh-CN" altLang="en-US" sz="1200" b="0" i="0" kern="1200" dirty="0">
                <a:solidFill>
                  <a:schemeClr val="tx1"/>
                </a:solidFill>
                <a:effectLst/>
                <a:latin typeface="+mn-lt"/>
                <a:ea typeface="+mn-ea"/>
                <a:cs typeface="+mn-cs"/>
              </a:rPr>
              <a:t>的双重支持才可以发挥作用，使用环境要求比较高。其二是</a:t>
            </a:r>
            <a:r>
              <a:rPr lang="en-US" altLang="zh-CN" sz="1200" b="0" i="0" kern="1200" dirty="0">
                <a:solidFill>
                  <a:schemeClr val="tx1"/>
                </a:solidFill>
                <a:effectLst/>
                <a:latin typeface="+mn-lt"/>
                <a:ea typeface="+mn-ea"/>
                <a:cs typeface="+mn-cs"/>
              </a:rPr>
              <a:t>iBeacon</a:t>
            </a:r>
            <a:r>
              <a:rPr lang="zh-CN" altLang="en-US" sz="1200" b="0" i="0" kern="1200" dirty="0">
                <a:solidFill>
                  <a:schemeClr val="tx1"/>
                </a:solidFill>
                <a:effectLst/>
                <a:latin typeface="+mn-lt"/>
                <a:ea typeface="+mn-ea"/>
                <a:cs typeface="+mn-cs"/>
              </a:rPr>
              <a:t>的初始使用场景是被人们打上“原罪”概念的广告场景。包括苹果在在介绍</a:t>
            </a:r>
            <a:r>
              <a:rPr lang="en-US" altLang="zh-CN" sz="1200" b="0" i="0" kern="1200" dirty="0">
                <a:solidFill>
                  <a:schemeClr val="tx1"/>
                </a:solidFill>
                <a:effectLst/>
                <a:latin typeface="+mn-lt"/>
                <a:ea typeface="+mn-ea"/>
                <a:cs typeface="+mn-cs"/>
              </a:rPr>
              <a:t>iBeacon</a:t>
            </a:r>
            <a:r>
              <a:rPr lang="zh-CN" altLang="en-US" sz="1200" b="0" i="0" kern="1200" dirty="0">
                <a:solidFill>
                  <a:schemeClr val="tx1"/>
                </a:solidFill>
                <a:effectLst/>
                <a:latin typeface="+mn-lt"/>
                <a:ea typeface="+mn-ea"/>
                <a:cs typeface="+mn-cs"/>
              </a:rPr>
              <a:t>技术时也着重介绍了</a:t>
            </a:r>
            <a:r>
              <a:rPr lang="en-US" altLang="zh-CN" sz="1200" b="0" i="0" kern="1200" dirty="0">
                <a:solidFill>
                  <a:schemeClr val="tx1"/>
                </a:solidFill>
                <a:effectLst/>
                <a:latin typeface="+mn-lt"/>
                <a:ea typeface="+mn-ea"/>
                <a:cs typeface="+mn-cs"/>
              </a:rPr>
              <a:t>iBeacon</a:t>
            </a:r>
            <a:r>
              <a:rPr lang="zh-CN" altLang="en-US" sz="1200" b="0" i="0" kern="1200" dirty="0">
                <a:solidFill>
                  <a:schemeClr val="tx1"/>
                </a:solidFill>
                <a:effectLst/>
                <a:latin typeface="+mn-lt"/>
                <a:ea typeface="+mn-ea"/>
                <a:cs typeface="+mn-cs"/>
              </a:rPr>
              <a:t>定向推送信息的能力。但要知道，在当今世界，人们最不缺的就是广告。</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商家通过配置自己的</a:t>
            </a:r>
            <a:r>
              <a:rPr lang="en-US" altLang="zh-CN" sz="1200" b="0" i="0" kern="1200" dirty="0">
                <a:solidFill>
                  <a:schemeClr val="tx1"/>
                </a:solidFill>
                <a:effectLst/>
                <a:latin typeface="+mn-lt"/>
                <a:ea typeface="+mn-ea"/>
                <a:cs typeface="+mn-cs"/>
              </a:rPr>
              <a:t>iBeacon</a:t>
            </a:r>
            <a:r>
              <a:rPr lang="zh-CN" altLang="en-US" sz="1200" b="0" i="0" kern="1200" dirty="0">
                <a:solidFill>
                  <a:schemeClr val="tx1"/>
                </a:solidFill>
                <a:effectLst/>
                <a:latin typeface="+mn-lt"/>
                <a:ea typeface="+mn-ea"/>
                <a:cs typeface="+mn-cs"/>
              </a:rPr>
              <a:t>基站设备，就可以将自己的服务通过</a:t>
            </a:r>
            <a:r>
              <a:rPr lang="en-US" altLang="zh-CN" sz="1200" b="0" i="0" kern="1200" dirty="0">
                <a:solidFill>
                  <a:schemeClr val="tx1"/>
                </a:solidFill>
                <a:effectLst/>
                <a:latin typeface="+mn-lt"/>
                <a:ea typeface="+mn-ea"/>
                <a:cs typeface="+mn-cs"/>
              </a:rPr>
              <a:t>H5</a:t>
            </a:r>
            <a:r>
              <a:rPr lang="zh-CN" altLang="en-US" sz="1200" b="0" i="0" kern="1200" dirty="0">
                <a:solidFill>
                  <a:schemeClr val="tx1"/>
                </a:solidFill>
                <a:effectLst/>
                <a:latin typeface="+mn-lt"/>
                <a:ea typeface="+mn-ea"/>
                <a:cs typeface="+mn-cs"/>
              </a:rPr>
              <a:t>等形式放到“摇一摇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周边”里去。</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基于用户当前所在位置的优惠或信息推送。精度能达到</a:t>
            </a:r>
            <a:r>
              <a:rPr lang="en-US" altLang="zh-CN" sz="1200" b="0" i="0" kern="1200" dirty="0">
                <a:solidFill>
                  <a:schemeClr val="tx1"/>
                </a:solidFill>
                <a:effectLst/>
                <a:latin typeface="+mn-lt"/>
                <a:ea typeface="+mn-ea"/>
                <a:cs typeface="+mn-cs"/>
              </a:rPr>
              <a:t>0.5m</a:t>
            </a:r>
            <a:r>
              <a:rPr lang="zh-CN" altLang="en-US" sz="1200" b="0" i="0" kern="1200" dirty="0">
                <a:solidFill>
                  <a:schemeClr val="tx1"/>
                </a:solidFill>
                <a:effectLst/>
                <a:latin typeface="+mn-lt"/>
                <a:ea typeface="+mn-ea"/>
                <a:cs typeface="+mn-cs"/>
              </a:rPr>
              <a:t>； 室内定位和引导。比</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更精准，且可以应用在室内等</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无法发挥作用的场馆； 智能互动。提升和用户的互动体验； 精准</a:t>
            </a:r>
            <a:r>
              <a:rPr lang="zh-CN" altLang="en-US" sz="1200" b="0" i="0" u="none" strike="noStrike" kern="1200" dirty="0">
                <a:solidFill>
                  <a:schemeClr val="tx1"/>
                </a:solidFill>
                <a:effectLst/>
                <a:latin typeface="+mn-lt"/>
                <a:ea typeface="+mn-ea"/>
                <a:cs typeface="+mn-cs"/>
                <a:hlinkClick r:id="rId3"/>
              </a:rPr>
              <a:t>营销</a:t>
            </a:r>
            <a:r>
              <a:rPr lang="zh-CN" altLang="en-US" sz="1200" b="0" i="0" kern="1200" dirty="0">
                <a:solidFill>
                  <a:schemeClr val="tx1"/>
                </a:solidFill>
                <a:effectLst/>
                <a:latin typeface="+mn-lt"/>
                <a:ea typeface="+mn-ea"/>
                <a:cs typeface="+mn-cs"/>
              </a:rPr>
              <a:t>大数据分析。</a:t>
            </a:r>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64</a:t>
            </a:fld>
            <a:endParaRPr lang="zh-CN" altLang="en-US"/>
          </a:p>
        </p:txBody>
      </p:sp>
    </p:spTree>
    <p:extLst>
      <p:ext uri="{BB962C8B-B14F-4D97-AF65-F5344CB8AC3E}">
        <p14:creationId xmlns:p14="http://schemas.microsoft.com/office/powerpoint/2010/main" val="39367212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目前，射频识别研究的热点和难点在于理论传播模型的建立、用户的安全隐私和国际标准化等问题。优点是标识的体积比较小，造价比较低，但是作用距离近，不具有通信能力，而且不便于整合到其他系统之中。</a:t>
            </a:r>
          </a:p>
          <a:p>
            <a:endParaRPr lang="en-US" altLang="zh-CN" dirty="0"/>
          </a:p>
          <a:p>
            <a:r>
              <a:rPr lang="zh-CN" altLang="en-US" dirty="0"/>
              <a:t>智能超市配有购物车，购物车前方配有一个触摸屏式微型电脑，电脑中装有整个超市的电子地图。 当顾客需要挑选某种商品时，只需在触摸屏上点击该类商品，屏幕上就会出现该商品所在位置及到达该区域的最佳路径，大大地方便了顾客。</a:t>
            </a:r>
            <a:endParaRPr lang="en-US" altLang="zh-CN" dirty="0"/>
          </a:p>
          <a:p>
            <a:endParaRPr lang="en-US" altLang="zh-CN" dirty="0"/>
          </a:p>
          <a:p>
            <a:r>
              <a:rPr lang="zh-CN" altLang="en-US" dirty="0"/>
              <a:t>随着智能超市的出现，您在付款时，只需要将所有商品放于智能购物车中，当您推着购物车经过结帐区时，结帐区电脑扫描设备会自动识别购物车中的所有商品，并计算总价，由您刷卡自行支付。</a:t>
            </a:r>
            <a:endParaRPr lang="en-US" altLang="zh-CN" dirty="0"/>
          </a:p>
          <a:p>
            <a:endParaRPr lang="en-US" altLang="zh-CN" dirty="0"/>
          </a:p>
          <a:p>
            <a:r>
              <a:rPr lang="zh-TW" altLang="en-US" sz="1200" kern="1200" dirty="0">
                <a:solidFill>
                  <a:schemeClr val="tx1"/>
                </a:solidFill>
                <a:latin typeface="+mn-lt"/>
                <a:ea typeface="+mn-ea"/>
                <a:cs typeface="+mn-cs"/>
              </a:rPr>
              <a:t>基于</a:t>
            </a:r>
            <a:r>
              <a:rPr lang="en-US" altLang="zh-TW" sz="1200" kern="1200" dirty="0">
                <a:solidFill>
                  <a:schemeClr val="tx1"/>
                </a:solidFill>
                <a:latin typeface="+mn-lt"/>
                <a:ea typeface="+mn-ea"/>
                <a:cs typeface="+mn-cs"/>
              </a:rPr>
              <a:t>RFID</a:t>
            </a:r>
            <a:r>
              <a:rPr lang="zh-CN" altLang="en-US" sz="1200" kern="1200" dirty="0">
                <a:solidFill>
                  <a:schemeClr val="tx1"/>
                </a:solidFill>
                <a:latin typeface="+mn-lt"/>
                <a:ea typeface="+mn-ea"/>
                <a:cs typeface="+mn-cs"/>
              </a:rPr>
              <a:t>的室内定位技术的代表性定位系统</a:t>
            </a:r>
            <a:r>
              <a:rPr lang="en-US" altLang="zh-TW" sz="1200" kern="1200" dirty="0">
                <a:solidFill>
                  <a:schemeClr val="tx1"/>
                </a:solidFill>
                <a:latin typeface="+mn-lt"/>
                <a:ea typeface="+mn-ea"/>
                <a:cs typeface="+mn-cs"/>
              </a:rPr>
              <a:t>: </a:t>
            </a:r>
            <a:r>
              <a:rPr lang="en-US" altLang="zh-TW" sz="1200" kern="1200" dirty="0" err="1">
                <a:solidFill>
                  <a:schemeClr val="tx1"/>
                </a:solidFill>
                <a:latin typeface="+mn-lt"/>
                <a:ea typeface="+mn-ea"/>
                <a:cs typeface="+mn-cs"/>
              </a:rPr>
              <a:t>SpotON</a:t>
            </a:r>
            <a:r>
              <a:rPr lang="zh-TW" altLang="en-US" sz="1200" kern="1200" dirty="0">
                <a:solidFill>
                  <a:schemeClr val="tx1"/>
                </a:solidFill>
                <a:latin typeface="+mn-lt"/>
                <a:ea typeface="+mn-ea"/>
                <a:cs typeface="+mn-cs"/>
              </a:rPr>
              <a:t>定位系统与</a:t>
            </a:r>
            <a:r>
              <a:rPr lang="en-US" altLang="zh-TW" sz="1200" kern="1200" dirty="0">
                <a:solidFill>
                  <a:schemeClr val="tx1"/>
                </a:solidFill>
                <a:latin typeface="+mn-lt"/>
                <a:ea typeface="+mn-ea"/>
                <a:cs typeface="+mn-cs"/>
              </a:rPr>
              <a:t>LANDMARC</a:t>
            </a:r>
            <a:r>
              <a:rPr lang="zh-TW" altLang="en-US" sz="1200" kern="1200" dirty="0">
                <a:solidFill>
                  <a:schemeClr val="tx1"/>
                </a:solidFill>
                <a:latin typeface="+mn-lt"/>
                <a:ea typeface="+mn-ea"/>
                <a:cs typeface="+mn-cs"/>
              </a:rPr>
              <a:t>定位系统。</a:t>
            </a:r>
            <a:r>
              <a:rPr lang="en-US" altLang="zh-CN" sz="1200" kern="1200" dirty="0" err="1">
                <a:solidFill>
                  <a:schemeClr val="tx1"/>
                </a:solidFill>
                <a:latin typeface="+mn-lt"/>
                <a:ea typeface="+mn-ea"/>
                <a:cs typeface="+mn-cs"/>
              </a:rPr>
              <a:t>SpotON</a:t>
            </a:r>
            <a:r>
              <a:rPr lang="zh-CN" altLang="en-US" sz="1200" kern="1200" dirty="0">
                <a:solidFill>
                  <a:schemeClr val="tx1"/>
                </a:solidFill>
                <a:latin typeface="+mn-lt"/>
                <a:ea typeface="+mn-ea"/>
                <a:cs typeface="+mn-cs"/>
              </a:rPr>
              <a:t>系统通过分析接收信号强度，使用聚类算法实现三维定位。</a:t>
            </a:r>
            <a:r>
              <a:rPr lang="en-US" altLang="zh-TW" sz="1200" kern="1200" dirty="0">
                <a:solidFill>
                  <a:schemeClr val="tx1"/>
                </a:solidFill>
                <a:latin typeface="+mn-lt"/>
                <a:ea typeface="+mn-ea"/>
                <a:cs typeface="+mn-cs"/>
              </a:rPr>
              <a:t>LANDMARC</a:t>
            </a:r>
            <a:r>
              <a:rPr lang="zh-CN" altLang="en-US" sz="1200" kern="1200" dirty="0">
                <a:solidFill>
                  <a:schemeClr val="tx1"/>
                </a:solidFill>
                <a:latin typeface="+mn-lt"/>
                <a:ea typeface="+mn-ea"/>
                <a:cs typeface="+mn-cs"/>
              </a:rPr>
              <a:t>系统是基于主动</a:t>
            </a:r>
            <a:r>
              <a:rPr lang="en-US" altLang="zh-TW" sz="1200" kern="1200" dirty="0">
                <a:solidFill>
                  <a:schemeClr val="tx1"/>
                </a:solidFill>
                <a:latin typeface="+mn-lt"/>
                <a:ea typeface="+mn-ea"/>
                <a:cs typeface="+mn-cs"/>
              </a:rPr>
              <a:t>RFID</a:t>
            </a:r>
            <a:r>
              <a:rPr lang="zh-CN" altLang="en-US" sz="1200" kern="1200" dirty="0">
                <a:solidFill>
                  <a:schemeClr val="tx1"/>
                </a:solidFill>
                <a:latin typeface="+mn-lt"/>
                <a:ea typeface="+mn-ea"/>
                <a:cs typeface="+mn-cs"/>
              </a:rPr>
              <a:t>信号强度的动态定位识别系统！</a:t>
            </a:r>
          </a:p>
          <a:p>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66</a:t>
            </a:fld>
            <a:endParaRPr lang="zh-CN" altLang="en-US"/>
          </a:p>
        </p:txBody>
      </p:sp>
    </p:spTree>
    <p:extLst>
      <p:ext uri="{BB962C8B-B14F-4D97-AF65-F5344CB8AC3E}">
        <p14:creationId xmlns:p14="http://schemas.microsoft.com/office/powerpoint/2010/main" val="31596983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通过发送和接收具有纳秒或纳秒级以下的极窄脉冲来传输数据，从而具有</a:t>
            </a:r>
            <a:r>
              <a:rPr lang="en-US" altLang="zh-CN" dirty="0"/>
              <a:t>GHz</a:t>
            </a:r>
            <a:r>
              <a:rPr lang="zh-CN" altLang="en-US" dirty="0"/>
              <a:t>量级的带宽</a:t>
            </a:r>
            <a:endParaRPr lang="en-US" altLang="zh-CN" dirty="0"/>
          </a:p>
          <a:p>
            <a:pPr lvl="1"/>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传输速率高（最高可达</a:t>
            </a:r>
            <a:r>
              <a:rPr lang="en-US" altLang="zh-CN" sz="1200" b="0" i="0" kern="1200" dirty="0">
                <a:solidFill>
                  <a:schemeClr val="tx1"/>
                </a:solidFill>
                <a:effectLst/>
                <a:latin typeface="+mn-lt"/>
                <a:ea typeface="+mn-ea"/>
                <a:cs typeface="+mn-cs"/>
              </a:rPr>
              <a:t>1000Mbps</a:t>
            </a:r>
            <a:r>
              <a:rPr lang="zh-CN" altLang="en-US" sz="1200" b="0" i="0" kern="1200" dirty="0">
                <a:solidFill>
                  <a:schemeClr val="tx1"/>
                </a:solidFill>
                <a:effectLst/>
                <a:latin typeface="+mn-lt"/>
                <a:ea typeface="+mn-ea"/>
                <a:cs typeface="+mn-cs"/>
              </a:rPr>
              <a:t>以上），发射功率较低，穿透能力较强并且是基于极窄脉冲的无线技术，无载波。</a:t>
            </a:r>
            <a:r>
              <a:rPr lang="zh-CN" altLang="en-US" dirty="0"/>
              <a:t>应用于室内静止或者移动物体以及人的定位跟踪与导航，且能提供十分精确的定位精度。（</a:t>
            </a:r>
            <a:r>
              <a:rPr lang="zh-CN" altLang="en-US" sz="1200" b="0" i="0" kern="1200" dirty="0">
                <a:solidFill>
                  <a:schemeClr val="tx1"/>
                </a:solidFill>
                <a:effectLst/>
                <a:latin typeface="+mn-lt"/>
                <a:ea typeface="+mn-ea"/>
                <a:cs typeface="+mn-cs"/>
              </a:rPr>
              <a:t>极强的抗干扰能力、</a:t>
            </a:r>
            <a:r>
              <a:rPr lang="zh-CN" altLang="en-US" dirty="0"/>
              <a:t>抗多径效果好、安全性高、系统复杂度低、能提供精确定位精度等优点）（</a:t>
            </a:r>
            <a:r>
              <a:rPr lang="zh-CN" altLang="en-US" sz="1200" b="0" i="0" kern="1200" dirty="0">
                <a:solidFill>
                  <a:schemeClr val="tx1"/>
                </a:solidFill>
                <a:effectLst/>
                <a:latin typeface="+mn-lt"/>
                <a:ea typeface="+mn-ea"/>
                <a:cs typeface="+mn-cs"/>
              </a:rPr>
              <a:t>能提供厘米级的定位精度</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常采用</a:t>
            </a:r>
            <a:r>
              <a:rPr lang="en-US" altLang="zh-CN" sz="1200" b="0" i="0" kern="1200" dirty="0">
                <a:solidFill>
                  <a:schemeClr val="tx1"/>
                </a:solidFill>
                <a:effectLst/>
                <a:latin typeface="+mn-lt"/>
                <a:ea typeface="+mn-ea"/>
                <a:cs typeface="+mn-cs"/>
              </a:rPr>
              <a:t>TDOA</a:t>
            </a:r>
            <a:r>
              <a:rPr lang="zh-CN" altLang="en-US" sz="1200" b="0" i="0" kern="1200" dirty="0">
                <a:solidFill>
                  <a:schemeClr val="tx1"/>
                </a:solidFill>
                <a:effectLst/>
                <a:latin typeface="+mn-lt"/>
                <a:ea typeface="+mn-ea"/>
                <a:cs typeface="+mn-cs"/>
              </a:rPr>
              <a:t>测距定位算法，就是通过信号到达的时间差，通过双曲线交叉来定位的超宽带系统，包括产生、发射、接收、处理极窄脉冲信号的无线电系统。</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定位过程中由</a:t>
            </a:r>
            <a:r>
              <a:rPr lang="en-US" altLang="zh-CN" sz="1200" b="0" i="0" kern="1200" dirty="0">
                <a:solidFill>
                  <a:schemeClr val="tx1"/>
                </a:solidFill>
                <a:effectLst/>
                <a:latin typeface="+mn-lt"/>
                <a:ea typeface="+mn-ea"/>
                <a:cs typeface="+mn-cs"/>
              </a:rPr>
              <a:t>UWB</a:t>
            </a:r>
            <a:r>
              <a:rPr lang="zh-CN" altLang="en-US" sz="1200" b="0" i="0" kern="1200" dirty="0">
                <a:solidFill>
                  <a:schemeClr val="tx1"/>
                </a:solidFill>
                <a:effectLst/>
                <a:latin typeface="+mn-lt"/>
                <a:ea typeface="+mn-ea"/>
                <a:cs typeface="+mn-cs"/>
              </a:rPr>
              <a:t>接收器接收标签发射的</a:t>
            </a:r>
            <a:r>
              <a:rPr lang="en-US" altLang="zh-CN" sz="1200" b="0" i="0" kern="1200" dirty="0">
                <a:solidFill>
                  <a:schemeClr val="tx1"/>
                </a:solidFill>
                <a:effectLst/>
                <a:latin typeface="+mn-lt"/>
                <a:ea typeface="+mn-ea"/>
                <a:cs typeface="+mn-cs"/>
              </a:rPr>
              <a:t>UWB</a:t>
            </a:r>
            <a:r>
              <a:rPr lang="zh-CN" altLang="en-US" sz="1200" b="0" i="0" kern="1200" dirty="0">
                <a:solidFill>
                  <a:schemeClr val="tx1"/>
                </a:solidFill>
                <a:effectLst/>
                <a:latin typeface="+mn-lt"/>
                <a:ea typeface="+mn-ea"/>
                <a:cs typeface="+mn-cs"/>
              </a:rPr>
              <a:t>信号，通过过滤电磁波传输过程中夹杂的各种噪声干扰，得到含有效信息的信号，再通过中央处理单元进行测距定位计算分析。</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）每个</a:t>
            </a:r>
            <a:r>
              <a:rPr lang="zh-CN" altLang="en-US" sz="1200" b="1" i="0" kern="1200" dirty="0">
                <a:solidFill>
                  <a:schemeClr val="tx1"/>
                </a:solidFill>
                <a:effectLst/>
                <a:latin typeface="+mn-lt"/>
                <a:ea typeface="+mn-ea"/>
                <a:cs typeface="+mn-cs"/>
              </a:rPr>
              <a:t>定位标签</a:t>
            </a:r>
            <a:r>
              <a:rPr lang="zh-CN" altLang="en-US" sz="1200" b="0" i="0" kern="1200" dirty="0">
                <a:solidFill>
                  <a:schemeClr val="tx1"/>
                </a:solidFill>
                <a:effectLst/>
                <a:latin typeface="+mn-lt"/>
                <a:ea typeface="+mn-ea"/>
                <a:cs typeface="+mn-cs"/>
              </a:rPr>
              <a:t>以</a:t>
            </a:r>
            <a:r>
              <a:rPr lang="en-US" altLang="zh-CN" sz="1200" b="0" i="0" kern="1200" dirty="0">
                <a:solidFill>
                  <a:schemeClr val="tx1"/>
                </a:solidFill>
                <a:effectLst/>
                <a:latin typeface="+mn-lt"/>
                <a:ea typeface="+mn-ea"/>
                <a:cs typeface="+mn-cs"/>
              </a:rPr>
              <a:t>UWB</a:t>
            </a:r>
            <a:r>
              <a:rPr lang="zh-CN" altLang="en-US" sz="1200" b="0" i="0" kern="1200" dirty="0">
                <a:solidFill>
                  <a:schemeClr val="tx1"/>
                </a:solidFill>
                <a:effectLst/>
                <a:latin typeface="+mn-lt"/>
                <a:ea typeface="+mn-ea"/>
                <a:cs typeface="+mn-cs"/>
              </a:rPr>
              <a:t>脉冲重复不间断发送数据帧；</a:t>
            </a: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定位标签</a:t>
            </a:r>
            <a:r>
              <a:rPr lang="zh-CN" altLang="en-US" sz="1200" b="0" i="0" kern="1200" dirty="0">
                <a:solidFill>
                  <a:schemeClr val="tx1"/>
                </a:solidFill>
                <a:effectLst/>
                <a:latin typeface="+mn-lt"/>
                <a:ea typeface="+mn-ea"/>
                <a:cs typeface="+mn-cs"/>
              </a:rPr>
              <a:t>发送的</a:t>
            </a:r>
            <a:r>
              <a:rPr lang="en-US" altLang="zh-CN" sz="1200" b="0" i="0" kern="1200" dirty="0">
                <a:solidFill>
                  <a:schemeClr val="tx1"/>
                </a:solidFill>
                <a:effectLst/>
                <a:latin typeface="+mn-lt"/>
                <a:ea typeface="+mn-ea"/>
                <a:cs typeface="+mn-cs"/>
              </a:rPr>
              <a:t>UWB</a:t>
            </a:r>
            <a:r>
              <a:rPr lang="zh-CN" altLang="en-US" sz="1200" b="0" i="0" kern="1200" dirty="0">
                <a:solidFill>
                  <a:schemeClr val="tx1"/>
                </a:solidFill>
                <a:effectLst/>
                <a:latin typeface="+mn-lt"/>
                <a:ea typeface="+mn-ea"/>
                <a:cs typeface="+mn-cs"/>
              </a:rPr>
              <a:t>脉冲串被</a:t>
            </a:r>
            <a:r>
              <a:rPr lang="zh-CN" altLang="en-US" sz="1200" b="1" i="0" kern="1200" dirty="0">
                <a:solidFill>
                  <a:schemeClr val="tx1"/>
                </a:solidFill>
                <a:effectLst/>
                <a:latin typeface="+mn-lt"/>
                <a:ea typeface="+mn-ea"/>
                <a:cs typeface="+mn-cs"/>
              </a:rPr>
              <a:t>定位基站</a:t>
            </a:r>
            <a:r>
              <a:rPr lang="zh-CN" altLang="en-US" sz="1200" b="0" i="0" kern="1200" dirty="0">
                <a:solidFill>
                  <a:schemeClr val="tx1"/>
                </a:solidFill>
                <a:effectLst/>
                <a:latin typeface="+mn-lt"/>
                <a:ea typeface="+mn-ea"/>
                <a:cs typeface="+mn-cs"/>
              </a:rPr>
              <a:t>接收；</a:t>
            </a: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）每个</a:t>
            </a:r>
            <a:r>
              <a:rPr lang="zh-CN" altLang="en-US" sz="1200" b="1" i="0" kern="1200" dirty="0">
                <a:solidFill>
                  <a:schemeClr val="tx1"/>
                </a:solidFill>
                <a:effectLst/>
                <a:latin typeface="+mn-lt"/>
                <a:ea typeface="+mn-ea"/>
                <a:cs typeface="+mn-cs"/>
              </a:rPr>
              <a:t>定位基站</a:t>
            </a:r>
            <a:r>
              <a:rPr lang="zh-CN" altLang="en-US" sz="1200" b="0" i="0" kern="1200" dirty="0">
                <a:solidFill>
                  <a:schemeClr val="tx1"/>
                </a:solidFill>
                <a:effectLst/>
                <a:latin typeface="+mn-lt"/>
                <a:ea typeface="+mn-ea"/>
                <a:cs typeface="+mn-cs"/>
              </a:rPr>
              <a:t>利用高敏度的短脉冲侦测器测量每个</a:t>
            </a:r>
            <a:r>
              <a:rPr lang="zh-CN" altLang="en-US" sz="1200" b="1" i="0" kern="1200" dirty="0">
                <a:solidFill>
                  <a:schemeClr val="tx1"/>
                </a:solidFill>
                <a:effectLst/>
                <a:latin typeface="+mn-lt"/>
                <a:ea typeface="+mn-ea"/>
                <a:cs typeface="+mn-cs"/>
              </a:rPr>
              <a:t>定位标签</a:t>
            </a:r>
            <a:r>
              <a:rPr lang="zh-CN" altLang="en-US" sz="1200" b="0" i="0" kern="1200" dirty="0">
                <a:solidFill>
                  <a:schemeClr val="tx1"/>
                </a:solidFill>
                <a:effectLst/>
                <a:latin typeface="+mn-lt"/>
                <a:ea typeface="+mn-ea"/>
                <a:cs typeface="+mn-cs"/>
              </a:rPr>
              <a:t>的数据帧到达接收器天线的时间；</a:t>
            </a: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定位引擎</a:t>
            </a:r>
            <a:r>
              <a:rPr lang="zh-CN" altLang="en-US" sz="1200" b="0" i="0" kern="1200" dirty="0">
                <a:solidFill>
                  <a:schemeClr val="tx1"/>
                </a:solidFill>
                <a:effectLst/>
                <a:latin typeface="+mn-lt"/>
                <a:ea typeface="+mn-ea"/>
                <a:cs typeface="+mn-cs"/>
              </a:rPr>
              <a:t>参考标签发送过来的校准数据，确定标签达到不同</a:t>
            </a:r>
            <a:r>
              <a:rPr lang="zh-CN" altLang="en-US" sz="1200" b="1" i="0" kern="1200" dirty="0">
                <a:solidFill>
                  <a:schemeClr val="tx1"/>
                </a:solidFill>
                <a:effectLst/>
                <a:latin typeface="+mn-lt"/>
                <a:ea typeface="+mn-ea"/>
                <a:cs typeface="+mn-cs"/>
              </a:rPr>
              <a:t>定位基站</a:t>
            </a:r>
            <a:r>
              <a:rPr lang="zh-CN" altLang="en-US" sz="1200" b="0" i="0" kern="1200" dirty="0">
                <a:solidFill>
                  <a:schemeClr val="tx1"/>
                </a:solidFill>
                <a:effectLst/>
                <a:latin typeface="+mn-lt"/>
                <a:ea typeface="+mn-ea"/>
                <a:cs typeface="+mn-cs"/>
              </a:rPr>
              <a:t>之间的时间差，并利用三点定位技术及优化算法来计算标签位置。</a:t>
            </a:r>
          </a:p>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）利用单基站定位一般采用</a:t>
            </a:r>
            <a:r>
              <a:rPr lang="en-US" altLang="zh-CN" sz="1200" b="0" i="0" kern="1200" dirty="0">
                <a:solidFill>
                  <a:schemeClr val="tx1"/>
                </a:solidFill>
                <a:effectLst/>
                <a:latin typeface="+mn-lt"/>
                <a:ea typeface="+mn-ea"/>
                <a:cs typeface="+mn-cs"/>
              </a:rPr>
              <a:t>AOA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(Angle of Arrival</a:t>
            </a:r>
            <a:r>
              <a:rPr lang="zh-CN" altLang="en-US" sz="1200" b="0" i="0" kern="1200" dirty="0">
                <a:solidFill>
                  <a:schemeClr val="tx1"/>
                </a:solidFill>
                <a:effectLst/>
                <a:latin typeface="+mn-lt"/>
                <a:ea typeface="+mn-ea"/>
                <a:cs typeface="+mn-cs"/>
              </a:rPr>
              <a:t>）算法，采用多基站定位多采用</a:t>
            </a:r>
            <a:r>
              <a:rPr lang="en-US" altLang="zh-CN" sz="1200" b="0" i="0" kern="1200" dirty="0">
                <a:solidFill>
                  <a:schemeClr val="tx1"/>
                </a:solidFill>
                <a:effectLst/>
                <a:latin typeface="+mn-lt"/>
                <a:ea typeface="+mn-ea"/>
                <a:cs typeface="+mn-cs"/>
              </a:rPr>
              <a:t>TDOA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Time difference of Arrival</a:t>
            </a:r>
            <a:r>
              <a:rPr lang="zh-CN" altLang="en-US" sz="1200" b="0" i="0" kern="1200" dirty="0">
                <a:solidFill>
                  <a:schemeClr val="tx1"/>
                </a:solidFill>
                <a:effectLst/>
                <a:latin typeface="+mn-lt"/>
                <a:ea typeface="+mn-ea"/>
                <a:cs typeface="+mn-cs"/>
              </a:rPr>
              <a:t>）算法。</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工业</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汽车：实时追踪资产和库存，改进流程，提高搜索效率，减少资源浪费；</a:t>
            </a:r>
          </a:p>
          <a:p>
            <a:r>
              <a:rPr lang="zh-CN" altLang="en-US" sz="1200" b="0" i="0" u="none" strike="noStrike" kern="1200" dirty="0">
                <a:solidFill>
                  <a:schemeClr val="tx1"/>
                </a:solidFill>
                <a:effectLst/>
                <a:latin typeface="+mn-lt"/>
                <a:ea typeface="+mn-ea"/>
                <a:cs typeface="+mn-cs"/>
              </a:rPr>
              <a:t>物流仓储：跟踪条码阅读器和叉车，减少保险检查的环节，使仓储管理变得灵活；</a:t>
            </a:r>
          </a:p>
          <a:p>
            <a:r>
              <a:rPr lang="zh-CN" altLang="en-US" sz="1200" b="0" i="0" u="none" strike="noStrike" kern="1200" dirty="0">
                <a:solidFill>
                  <a:schemeClr val="tx1"/>
                </a:solidFill>
                <a:effectLst/>
                <a:latin typeface="+mn-lt"/>
                <a:ea typeface="+mn-ea"/>
                <a:cs typeface="+mn-cs"/>
              </a:rPr>
              <a:t>军事：人员定位和设备追踪，例如城市作战训练、弹药仓库管理、高级研发；</a:t>
            </a:r>
          </a:p>
          <a:p>
            <a:r>
              <a:rPr lang="zh-CN" altLang="en-US" sz="1200" b="0" i="0" u="none" strike="noStrike" kern="1200" dirty="0">
                <a:solidFill>
                  <a:schemeClr val="tx1"/>
                </a:solidFill>
                <a:effectLst/>
                <a:latin typeface="+mn-lt"/>
                <a:ea typeface="+mn-ea"/>
                <a:cs typeface="+mn-cs"/>
              </a:rPr>
              <a:t>医疗保健：实时跟踪病人，进行照顾和管理，利于病情分析和治疗改进，方便于人力资源管理；</a:t>
            </a:r>
          </a:p>
          <a:p>
            <a:r>
              <a:rPr lang="zh-CN" altLang="en-US" sz="1200" b="0" i="0" u="none" strike="noStrike" kern="1200" dirty="0">
                <a:solidFill>
                  <a:schemeClr val="tx1"/>
                </a:solidFill>
                <a:effectLst/>
                <a:latin typeface="+mn-lt"/>
                <a:ea typeface="+mn-ea"/>
                <a:cs typeface="+mn-cs"/>
              </a:rPr>
              <a:t>危险环境：定位个人和资源，安全位置紧急搜索，人员监控，优化管理过程，做到安全有效；</a:t>
            </a:r>
          </a:p>
          <a:p>
            <a:r>
              <a:rPr lang="zh-CN" altLang="en-US" sz="1200" b="0" i="0" u="none" strike="noStrike" kern="1200" dirty="0">
                <a:solidFill>
                  <a:schemeClr val="tx1"/>
                </a:solidFill>
                <a:effectLst/>
                <a:latin typeface="+mn-lt"/>
                <a:ea typeface="+mn-ea"/>
                <a:cs typeface="+mn-cs"/>
              </a:rPr>
              <a:t>重点安保区域：人员的进出管理、实时位置查询、禁区监管、隔离距离控制、人员调度，能对人员的位、行进路线、距离、速度进行监控和统计；</a:t>
            </a:r>
          </a:p>
          <a:p>
            <a:r>
              <a:rPr lang="zh-CN" altLang="en-US" sz="1200" b="0" i="0" u="none" strike="noStrike" kern="1200" dirty="0">
                <a:solidFill>
                  <a:schemeClr val="tx1"/>
                </a:solidFill>
                <a:effectLst/>
                <a:latin typeface="+mn-lt"/>
                <a:ea typeface="+mn-ea"/>
                <a:cs typeface="+mn-cs"/>
              </a:rPr>
              <a:t>体育：实时跟踪与计算运动员的方向和速度等，详细的性能分析，记录队伍的比赛实况，视频集成</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67</a:t>
            </a:fld>
            <a:endParaRPr lang="zh-CN" altLang="en-US"/>
          </a:p>
        </p:txBody>
      </p:sp>
    </p:spTree>
    <p:extLst>
      <p:ext uri="{BB962C8B-B14F-4D97-AF65-F5344CB8AC3E}">
        <p14:creationId xmlns:p14="http://schemas.microsoft.com/office/powerpoint/2010/main" val="15443036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一个</a:t>
            </a:r>
            <a:r>
              <a:rPr lang="en-US" altLang="zh-CN" sz="1200" b="0" i="0" kern="1200" dirty="0" err="1">
                <a:solidFill>
                  <a:schemeClr val="tx1"/>
                </a:solidFill>
                <a:effectLst/>
                <a:latin typeface="+mn-lt"/>
                <a:ea typeface="+mn-ea"/>
                <a:cs typeface="+mn-cs"/>
              </a:rPr>
              <a:t>WiFi</a:t>
            </a:r>
            <a:r>
              <a:rPr lang="zh-CN" altLang="en-US" sz="1200" b="0" i="0" kern="1200" dirty="0">
                <a:solidFill>
                  <a:schemeClr val="tx1"/>
                </a:solidFill>
                <a:effectLst/>
                <a:latin typeface="+mn-lt"/>
                <a:ea typeface="+mn-ea"/>
                <a:cs typeface="+mn-cs"/>
              </a:rPr>
              <a:t>系统由一些固定的接入点（</a:t>
            </a:r>
            <a:r>
              <a:rPr lang="en-US" altLang="zh-CN" sz="1200" b="0" i="0" kern="1200" dirty="0">
                <a:solidFill>
                  <a:schemeClr val="tx1"/>
                </a:solidFill>
                <a:effectLst/>
                <a:latin typeface="+mn-lt"/>
                <a:ea typeface="+mn-ea"/>
                <a:cs typeface="+mn-cs"/>
              </a:rPr>
              <a:t>AP</a:t>
            </a:r>
            <a:r>
              <a:rPr lang="zh-CN" altLang="en-US" sz="1200" b="0" i="0" kern="1200" dirty="0">
                <a:solidFill>
                  <a:schemeClr val="tx1"/>
                </a:solidFill>
                <a:effectLst/>
                <a:latin typeface="+mn-lt"/>
                <a:ea typeface="+mn-ea"/>
                <a:cs typeface="+mn-cs"/>
              </a:rPr>
              <a:t>）组成，它们部署在在室内一些便于安装的位置，系统或网络管理员通常知道这些</a:t>
            </a:r>
            <a:r>
              <a:rPr lang="en-US" altLang="zh-CN" sz="1200" b="0" i="0" kern="1200" dirty="0">
                <a:solidFill>
                  <a:schemeClr val="tx1"/>
                </a:solidFill>
                <a:effectLst/>
                <a:latin typeface="+mn-lt"/>
                <a:ea typeface="+mn-ea"/>
                <a:cs typeface="+mn-cs"/>
              </a:rPr>
              <a:t>AP</a:t>
            </a:r>
            <a:r>
              <a:rPr lang="zh-CN" altLang="en-US" sz="1200" b="0" i="0" kern="1200" dirty="0">
                <a:solidFill>
                  <a:schemeClr val="tx1"/>
                </a:solidFill>
                <a:effectLst/>
                <a:latin typeface="+mn-lt"/>
                <a:ea typeface="+mn-ea"/>
                <a:cs typeface="+mn-cs"/>
              </a:rPr>
              <a:t>的位置。能连接</a:t>
            </a:r>
            <a:r>
              <a:rPr lang="en-US" altLang="zh-CN" sz="1200" b="0" i="0" kern="1200" dirty="0" err="1">
                <a:solidFill>
                  <a:schemeClr val="tx1"/>
                </a:solidFill>
                <a:effectLst/>
                <a:latin typeface="+mn-lt"/>
                <a:ea typeface="+mn-ea"/>
                <a:cs typeface="+mn-cs"/>
              </a:rPr>
              <a:t>WiFi</a:t>
            </a:r>
            <a:r>
              <a:rPr lang="zh-CN" altLang="en-US" sz="1200" b="0" i="0" kern="1200" dirty="0">
                <a:solidFill>
                  <a:schemeClr val="tx1"/>
                </a:solidFill>
                <a:effectLst/>
                <a:latin typeface="+mn-lt"/>
                <a:ea typeface="+mn-ea"/>
                <a:cs typeface="+mn-cs"/>
              </a:rPr>
              <a:t>的移动设备（比如笔记本电脑、移动电话）相互之间可以直接或间接地（通过</a:t>
            </a:r>
            <a:r>
              <a:rPr lang="en-US" altLang="zh-CN" sz="1200" b="0" i="0" kern="1200" dirty="0">
                <a:solidFill>
                  <a:schemeClr val="tx1"/>
                </a:solidFill>
                <a:effectLst/>
                <a:latin typeface="+mn-lt"/>
                <a:ea typeface="+mn-ea"/>
                <a:cs typeface="+mn-cs"/>
              </a:rPr>
              <a:t>AP</a:t>
            </a:r>
            <a:r>
              <a:rPr lang="zh-CN" altLang="en-US" sz="1200" b="0" i="0" kern="1200" dirty="0">
                <a:solidFill>
                  <a:schemeClr val="tx1"/>
                </a:solidFill>
                <a:effectLst/>
                <a:latin typeface="+mn-lt"/>
                <a:ea typeface="+mn-ea"/>
                <a:cs typeface="+mn-cs"/>
              </a:rPr>
              <a:t>）通信，因此可以考虑在通信功能外同时实现定位功能。</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易于安装，需要很少基站，能采用相同的底层无线网络结构，系统总精度高。它比蜂窝网络三角测量定位方法更精确。但是，如果定位的测算仅仅依赖于哪个</a:t>
            </a:r>
            <a:r>
              <a:rPr lang="en-US" altLang="zh-CN" dirty="0"/>
              <a:t>Wi-Fi</a:t>
            </a:r>
            <a:r>
              <a:rPr lang="zh-CN" altLang="en-US" dirty="0"/>
              <a:t>的接入点最近，而不是依赖于合成的信号强度图，那么在楼层定位上很容易出错。但无论是用于室内还是室外定位，从而影响其精度，定位器的能耗也较高。</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芬兰</a:t>
            </a:r>
            <a:r>
              <a:rPr lang="en-US" altLang="zh-CN" dirty="0" err="1"/>
              <a:t>Ekahau</a:t>
            </a:r>
            <a:r>
              <a:rPr lang="zh-CN" altLang="en-US" dirty="0"/>
              <a:t>公司开发了能够利用</a:t>
            </a:r>
            <a:r>
              <a:rPr lang="en-US" altLang="zh-CN" dirty="0"/>
              <a:t>Wi-Fi</a:t>
            </a:r>
            <a:r>
              <a:rPr lang="zh-CN" altLang="en-US" dirty="0"/>
              <a:t>进行室内定位的软件</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指纹法是事先把各个位置上的信号特征（各</a:t>
            </a:r>
            <a:r>
              <a:rPr lang="en-US" altLang="zh-CN" sz="1200" b="0" i="0" kern="1200" dirty="0">
                <a:solidFill>
                  <a:schemeClr val="tx1"/>
                </a:solidFill>
                <a:effectLst/>
                <a:latin typeface="+mn-lt"/>
                <a:ea typeface="+mn-ea"/>
                <a:cs typeface="+mn-cs"/>
              </a:rPr>
              <a:t>Wi-Fi</a:t>
            </a:r>
            <a:r>
              <a:rPr lang="zh-CN" altLang="en-US" sz="1200" b="0" i="0" kern="1200" dirty="0">
                <a:solidFill>
                  <a:schemeClr val="tx1"/>
                </a:solidFill>
                <a:effectLst/>
                <a:latin typeface="+mn-lt"/>
                <a:ea typeface="+mn-ea"/>
                <a:cs typeface="+mn-cs"/>
              </a:rPr>
              <a:t>的信号强度）测量一遍，存入指纹数据库。定位的时候，将当前的信号特征与指纹库中的进行匹配，从而确定位置。</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室内环境下，特别是大型建筑物，无线电在传输的过程中，经过传播在室内环境下，特别是大型建筑物，无线电波在传输的过程中，经过传播损耗、反射、折射、绕射以及多径传播，每次接触到阻碍物表面就会有一部分能量被吸收。</a:t>
            </a:r>
          </a:p>
          <a:p>
            <a:pPr latinLnBrk="1"/>
            <a:r>
              <a:rPr lang="zh-CN" altLang="en-US" sz="1200" b="0" i="0" kern="1200" dirty="0">
                <a:solidFill>
                  <a:schemeClr val="tx1"/>
                </a:solidFill>
                <a:effectLst/>
                <a:latin typeface="+mn-lt"/>
                <a:ea typeface="+mn-ea"/>
                <a:cs typeface="+mn-cs"/>
              </a:rPr>
              <a:t>室内环境虽然复杂，但基本格局保持不变，设施也不会有大的移动，因此只要信源不作变化，在特定位置上形成的无线信号特征（信号数目，强度等）就会呈现较高的特殊性。如果把这一特征和位置的坐标进行关联，则该信号特征可以表征该点位置，这是指纹定位技术成立的必要条件。</a:t>
            </a:r>
          </a:p>
          <a:p>
            <a:pPr latinLnBrk="1"/>
            <a:r>
              <a:rPr lang="zh-CN" altLang="en-US" sz="1200" b="0" i="0" kern="1200" dirty="0">
                <a:solidFill>
                  <a:schemeClr val="tx1"/>
                </a:solidFill>
                <a:effectLst/>
                <a:latin typeface="+mn-lt"/>
                <a:ea typeface="+mn-ea"/>
                <a:cs typeface="+mn-cs"/>
              </a:rPr>
              <a:t>       如果把这一特征和位置的坐标进行关联，则该信号特征可以表征该点位置，这是指纹定位技术成立的必要条件。</a:t>
            </a:r>
          </a:p>
          <a:p>
            <a:pPr latinLnBrk="1"/>
            <a:r>
              <a:rPr lang="zh-CN" altLang="en-US" sz="1200" b="0" i="0" kern="1200" dirty="0">
                <a:solidFill>
                  <a:schemeClr val="tx1"/>
                </a:solidFill>
                <a:effectLst/>
                <a:latin typeface="+mn-lt"/>
                <a:ea typeface="+mn-ea"/>
                <a:cs typeface="+mn-cs"/>
              </a:rPr>
              <a:t>       指纹定位实现：</a:t>
            </a:r>
          </a:p>
          <a:p>
            <a:pPr latinLnBrk="1"/>
            <a:r>
              <a:rPr lang="zh-CN" altLang="en-US" sz="1200" b="0" i="0" kern="1200" dirty="0">
                <a:solidFill>
                  <a:schemeClr val="tx1"/>
                </a:solidFill>
                <a:effectLst/>
                <a:latin typeface="+mn-lt"/>
                <a:ea typeface="+mn-ea"/>
                <a:cs typeface="+mn-cs"/>
              </a:rPr>
              <a:t>       离线训练阶段：主要是通过采集来自参考节点的无线信号，通过训练提取出特征参数（信号强度等），然后连同该点位置信息一起作为一条指纹存入位置指纹数据库。</a:t>
            </a:r>
          </a:p>
          <a:p>
            <a:pPr latinLnBrk="1"/>
            <a:r>
              <a:rPr lang="zh-CN" altLang="en-US" sz="1200" b="0" i="0" kern="1200" dirty="0">
                <a:solidFill>
                  <a:schemeClr val="tx1"/>
                </a:solidFill>
                <a:effectLst/>
                <a:latin typeface="+mn-lt"/>
                <a:ea typeface="+mn-ea"/>
                <a:cs typeface="+mn-cs"/>
              </a:rPr>
              <a:t>       在线定位阶段：利用移动接收端（智能手机）测定的周边的无线特征参数，采用匹配算法与位置指纹库中的各种数据进行匹配计算，求出最相似的数据，从而获得估计的用户的位置信息。</a:t>
            </a:r>
          </a:p>
        </p:txBody>
      </p:sp>
      <p:sp>
        <p:nvSpPr>
          <p:cNvPr id="4" name="灯片编号占位符 3"/>
          <p:cNvSpPr>
            <a:spLocks noGrp="1"/>
          </p:cNvSpPr>
          <p:nvPr>
            <p:ph type="sldNum" sz="quarter" idx="10"/>
          </p:nvPr>
        </p:nvSpPr>
        <p:spPr/>
        <p:txBody>
          <a:bodyPr/>
          <a:lstStyle/>
          <a:p>
            <a:fld id="{B7CA63A9-EACA-4958-8D3F-677D88A7377D}" type="slidenum">
              <a:rPr lang="zh-CN" altLang="en-US" smtClean="0"/>
              <a:t>68</a:t>
            </a:fld>
            <a:endParaRPr lang="zh-CN" altLang="en-US"/>
          </a:p>
        </p:txBody>
      </p:sp>
    </p:spTree>
    <p:extLst>
      <p:ext uri="{BB962C8B-B14F-4D97-AF65-F5344CB8AC3E}">
        <p14:creationId xmlns:p14="http://schemas.microsoft.com/office/powerpoint/2010/main" val="29887167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69</a:t>
            </a:fld>
            <a:endParaRPr lang="zh-CN" altLang="en-US"/>
          </a:p>
        </p:txBody>
      </p:sp>
    </p:spTree>
    <p:extLst>
      <p:ext uri="{BB962C8B-B14F-4D97-AF65-F5344CB8AC3E}">
        <p14:creationId xmlns:p14="http://schemas.microsoft.com/office/powerpoint/2010/main" val="7125685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俄罗斯击毙车臣非法武装头目杜达耶夫等人的战例，都是利用这些恐怖组织头目使用手机或卫星电话时，利用无线定位技术锁定了恐怖分子藏身处，用导弹实现了斩首行动。</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海湾战争时为了缓解军用</a:t>
            </a:r>
            <a:r>
              <a:rPr lang="en-US" altLang="zh-CN" sz="1200" kern="1200" dirty="0">
                <a:solidFill>
                  <a:schemeClr val="tx1"/>
                </a:solidFill>
                <a:effectLst/>
                <a:latin typeface="+mn-lt"/>
                <a:ea typeface="+mn-ea"/>
                <a:cs typeface="+mn-cs"/>
              </a:rPr>
              <a:t>GPS</a:t>
            </a:r>
            <a:r>
              <a:rPr lang="zh-CN" altLang="zh-CN" sz="1200" kern="1200" dirty="0">
                <a:solidFill>
                  <a:schemeClr val="tx1"/>
                </a:solidFill>
                <a:effectLst/>
                <a:latin typeface="+mn-lt"/>
                <a:ea typeface="+mn-ea"/>
                <a:cs typeface="+mn-cs"/>
              </a:rPr>
              <a:t>接收装置短缺的问题，美军提前购买了数千套民用手持和固定式</a:t>
            </a:r>
            <a:r>
              <a:rPr lang="en-US" altLang="zh-CN" sz="1200" kern="1200" dirty="0">
                <a:solidFill>
                  <a:schemeClr val="tx1"/>
                </a:solidFill>
                <a:effectLst/>
                <a:latin typeface="+mn-lt"/>
                <a:ea typeface="+mn-ea"/>
                <a:cs typeface="+mn-cs"/>
              </a:rPr>
              <a:t>GPS</a:t>
            </a:r>
            <a:r>
              <a:rPr lang="zh-CN" altLang="zh-CN" sz="1200" kern="1200" dirty="0">
                <a:solidFill>
                  <a:schemeClr val="tx1"/>
                </a:solidFill>
                <a:effectLst/>
                <a:latin typeface="+mn-lt"/>
                <a:ea typeface="+mn-ea"/>
                <a:cs typeface="+mn-cs"/>
              </a:rPr>
              <a:t>接收装置装备各参战部队，占到了所有的</a:t>
            </a:r>
            <a:r>
              <a:rPr lang="en-US" altLang="zh-CN" sz="1200" kern="1200" dirty="0">
                <a:solidFill>
                  <a:schemeClr val="tx1"/>
                </a:solidFill>
                <a:effectLst/>
                <a:latin typeface="+mn-lt"/>
                <a:ea typeface="+mn-ea"/>
                <a:cs typeface="+mn-cs"/>
              </a:rPr>
              <a:t>5300</a:t>
            </a:r>
            <a:r>
              <a:rPr lang="zh-CN" altLang="zh-CN" sz="1200" kern="1200" dirty="0">
                <a:solidFill>
                  <a:schemeClr val="tx1"/>
                </a:solidFill>
                <a:effectLst/>
                <a:latin typeface="+mn-lt"/>
                <a:ea typeface="+mn-ea"/>
                <a:cs typeface="+mn-cs"/>
              </a:rPr>
              <a:t>套接收装置的</a:t>
            </a:r>
            <a:r>
              <a:rPr lang="en-US" altLang="zh-CN" sz="1200" kern="1200" dirty="0">
                <a:solidFill>
                  <a:schemeClr val="tx1"/>
                </a:solidFill>
                <a:effectLst/>
                <a:latin typeface="+mn-lt"/>
                <a:ea typeface="+mn-ea"/>
                <a:cs typeface="+mn-cs"/>
              </a:rPr>
              <a:t>85%</a:t>
            </a:r>
            <a:r>
              <a:rPr lang="zh-CN"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70</a:t>
            </a:fld>
            <a:endParaRPr lang="zh-CN" altLang="en-US"/>
          </a:p>
        </p:txBody>
      </p:sp>
    </p:spTree>
    <p:extLst>
      <p:ext uri="{BB962C8B-B14F-4D97-AF65-F5344CB8AC3E}">
        <p14:creationId xmlns:p14="http://schemas.microsoft.com/office/powerpoint/2010/main" val="372419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bg1"/>
                </a:solidFill>
                <a:latin typeface="Arial" panose="020B0604020202020204" pitchFamily="34" charset="0"/>
                <a:ea typeface="微软雅黑" panose="020B0503020204020204" pitchFamily="34" charset="-122"/>
                <a:cs typeface="Arial" panose="020B0604020202020204" pitchFamily="34" charset="0"/>
              </a:rPr>
              <a:t>最早开发于苏联时期，后由俄罗斯继续该计划</a:t>
            </a: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6</a:t>
            </a:fld>
            <a:endParaRPr lang="zh-CN" altLang="en-US"/>
          </a:p>
        </p:txBody>
      </p:sp>
    </p:spTree>
    <p:extLst>
      <p:ext uri="{BB962C8B-B14F-4D97-AF65-F5344CB8AC3E}">
        <p14:creationId xmlns:p14="http://schemas.microsoft.com/office/powerpoint/2010/main" val="2734587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精准的室内定位技术将会为位置业务的发展提供更多方向和可能性</a:t>
            </a: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0F2076A9-7AC7-469C-99F7-1CB70429BA05}" type="slidenum">
              <a:rPr lang="zh-CN" altLang="en-US" smtClean="0"/>
              <a:t>71</a:t>
            </a:fld>
            <a:endParaRPr lang="zh-CN" altLang="en-US"/>
          </a:p>
        </p:txBody>
      </p:sp>
    </p:spTree>
    <p:extLst>
      <p:ext uri="{BB962C8B-B14F-4D97-AF65-F5344CB8AC3E}">
        <p14:creationId xmlns:p14="http://schemas.microsoft.com/office/powerpoint/2010/main" val="769869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2015</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日，我国成功发射一颗北斗导航卫星，这是我国发射的第</a:t>
            </a:r>
            <a:r>
              <a:rPr lang="en-US" altLang="zh-CN" sz="1200" b="0" i="0" kern="1200" dirty="0">
                <a:solidFill>
                  <a:schemeClr val="tx1"/>
                </a:solidFill>
                <a:effectLst/>
                <a:latin typeface="+mn-lt"/>
                <a:ea typeface="+mn-ea"/>
                <a:cs typeface="+mn-cs"/>
              </a:rPr>
              <a:t>17</a:t>
            </a:r>
            <a:r>
              <a:rPr lang="zh-CN" altLang="en-US" sz="1200" b="0" i="0" kern="1200" dirty="0">
                <a:solidFill>
                  <a:schemeClr val="tx1"/>
                </a:solidFill>
                <a:effectLst/>
                <a:latin typeface="+mn-lt"/>
                <a:ea typeface="+mn-ea"/>
                <a:cs typeface="+mn-cs"/>
              </a:rPr>
              <a:t>颗北斗导航卫星，这次成功发射，标志着北斗导航系统由区域运行开始向全球组网。</a:t>
            </a:r>
            <a:r>
              <a:rPr lang="en-US" altLang="zh-CN" sz="1200" b="0" i="0" kern="1200" dirty="0">
                <a:solidFill>
                  <a:schemeClr val="tx1"/>
                </a:solidFill>
                <a:effectLst/>
                <a:latin typeface="+mn-lt"/>
                <a:ea typeface="+mn-ea"/>
                <a:cs typeface="+mn-cs"/>
              </a:rPr>
              <a:t>2012</a:t>
            </a:r>
            <a:r>
              <a:rPr lang="zh-CN" altLang="en-US" sz="1200" b="0" i="0" kern="1200" dirty="0">
                <a:solidFill>
                  <a:schemeClr val="tx1"/>
                </a:solidFill>
                <a:effectLst/>
                <a:latin typeface="+mn-lt"/>
                <a:ea typeface="+mn-ea"/>
                <a:cs typeface="+mn-cs"/>
              </a:rPr>
              <a:t>年起开始向亚太大部分地区正式提供服务，到</a:t>
            </a:r>
            <a:r>
              <a:rPr lang="en-US" altLang="zh-CN" sz="1200" b="0" i="0" kern="1200" dirty="0">
                <a:solidFill>
                  <a:schemeClr val="tx1"/>
                </a:solidFill>
                <a:effectLst/>
                <a:latin typeface="+mn-lt"/>
                <a:ea typeface="+mn-ea"/>
                <a:cs typeface="+mn-cs"/>
              </a:rPr>
              <a:t>2020</a:t>
            </a:r>
            <a:r>
              <a:rPr lang="zh-CN" altLang="en-US" sz="1200" b="0" i="0" kern="1200" dirty="0">
                <a:solidFill>
                  <a:schemeClr val="tx1"/>
                </a:solidFill>
                <a:effectLst/>
                <a:latin typeface="+mn-lt"/>
                <a:ea typeface="+mn-ea"/>
                <a:cs typeface="+mn-cs"/>
              </a:rPr>
              <a:t>年完成全球系统的构建后，向全球提供服务。整个系统计划由</a:t>
            </a:r>
            <a:r>
              <a:rPr lang="en-US" altLang="zh-CN" sz="1200" b="0" i="0" kern="1200" dirty="0">
                <a:solidFill>
                  <a:schemeClr val="tx1"/>
                </a:solidFill>
                <a:effectLst/>
                <a:latin typeface="+mn-lt"/>
                <a:ea typeface="+mn-ea"/>
                <a:cs typeface="+mn-cs"/>
              </a:rPr>
              <a:t>35</a:t>
            </a:r>
            <a:r>
              <a:rPr lang="zh-CN" altLang="en-US" sz="1200" b="0" i="0" kern="1200" dirty="0">
                <a:solidFill>
                  <a:schemeClr val="tx1"/>
                </a:solidFill>
                <a:effectLst/>
                <a:latin typeface="+mn-lt"/>
                <a:ea typeface="+mn-ea"/>
                <a:cs typeface="+mn-cs"/>
              </a:rPr>
              <a:t>颗卫星组成。</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2010</a:t>
            </a:r>
            <a:r>
              <a:rPr lang="zh-CN" altLang="en-US" sz="1200" b="0" i="0" kern="1200" dirty="0">
                <a:solidFill>
                  <a:schemeClr val="tx1"/>
                </a:solidFill>
                <a:effectLst/>
                <a:latin typeface="+mn-lt"/>
                <a:ea typeface="+mn-ea"/>
                <a:cs typeface="+mn-cs"/>
              </a:rPr>
              <a:t>年据中国之声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央广新闻</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时</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分报道，中国电信</a:t>
            </a:r>
            <a:r>
              <a:rPr lang="en-US" altLang="zh-CN" sz="1200" b="0" i="0" kern="1200" dirty="0">
                <a:solidFill>
                  <a:schemeClr val="tx1"/>
                </a:solidFill>
                <a:effectLst/>
                <a:latin typeface="+mn-lt"/>
                <a:ea typeface="+mn-ea"/>
                <a:cs typeface="+mn-cs"/>
              </a:rPr>
              <a:t>CDMA</a:t>
            </a:r>
            <a:r>
              <a:rPr lang="zh-CN" altLang="en-US" sz="1200" b="0" i="0" kern="1200" dirty="0">
                <a:solidFill>
                  <a:schemeClr val="tx1"/>
                </a:solidFill>
                <a:effectLst/>
                <a:latin typeface="+mn-lt"/>
                <a:ea typeface="+mn-ea"/>
                <a:cs typeface="+mn-cs"/>
              </a:rPr>
              <a:t>网络</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日下午出现告警，涉及绝大多数省份。美国官方称，正在进行的</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系统升级影响了</a:t>
            </a:r>
            <a:r>
              <a:rPr lang="en-US" altLang="zh-CN" sz="1200" b="0" i="0" kern="1200" dirty="0">
                <a:solidFill>
                  <a:schemeClr val="tx1"/>
                </a:solidFill>
                <a:effectLst/>
                <a:latin typeface="+mn-lt"/>
                <a:ea typeface="+mn-ea"/>
                <a:cs typeface="+mn-cs"/>
              </a:rPr>
              <a:t>CDMA</a:t>
            </a:r>
            <a:r>
              <a:rPr lang="zh-CN" altLang="en-US" sz="1200" b="0" i="0" kern="1200" dirty="0">
                <a:solidFill>
                  <a:schemeClr val="tx1"/>
                </a:solidFill>
                <a:effectLst/>
                <a:latin typeface="+mn-lt"/>
                <a:ea typeface="+mn-ea"/>
                <a:cs typeface="+mn-cs"/>
              </a:rPr>
              <a:t>网络信号。</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指的是美国空军主导定位系统，据国外媒体报道，美国空军试图通过改变</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星座的构型来提高该系统的精确性，目前正在进行升级维护。由于 </a:t>
            </a:r>
            <a:r>
              <a:rPr lang="en-US" altLang="zh-CN" sz="1200" b="0" i="0" kern="1200" dirty="0">
                <a:solidFill>
                  <a:schemeClr val="tx1"/>
                </a:solidFill>
                <a:effectLst/>
                <a:latin typeface="+mn-lt"/>
                <a:ea typeface="+mn-ea"/>
                <a:cs typeface="+mn-cs"/>
              </a:rPr>
              <a:t>CDMA</a:t>
            </a:r>
            <a:r>
              <a:rPr lang="zh-CN" altLang="en-US" sz="1200" b="0" i="0" kern="1200" dirty="0">
                <a:solidFill>
                  <a:schemeClr val="tx1"/>
                </a:solidFill>
                <a:effectLst/>
                <a:latin typeface="+mn-lt"/>
                <a:ea typeface="+mn-ea"/>
                <a:cs typeface="+mn-cs"/>
              </a:rPr>
              <a:t>在网络同步的实现等方面依赖着这一系统，采用</a:t>
            </a:r>
            <a:r>
              <a:rPr lang="en-US" altLang="zh-CN" sz="1200" b="0" i="0" kern="1200" dirty="0">
                <a:solidFill>
                  <a:schemeClr val="tx1"/>
                </a:solidFill>
                <a:effectLst/>
                <a:latin typeface="+mn-lt"/>
                <a:ea typeface="+mn-ea"/>
                <a:cs typeface="+mn-cs"/>
              </a:rPr>
              <a:t>CDMA</a:t>
            </a:r>
            <a:r>
              <a:rPr lang="zh-CN" altLang="en-US" sz="1200" b="0" i="0" kern="1200" dirty="0">
                <a:solidFill>
                  <a:schemeClr val="tx1"/>
                </a:solidFill>
                <a:effectLst/>
                <a:latin typeface="+mn-lt"/>
                <a:ea typeface="+mn-ea"/>
                <a:cs typeface="+mn-cs"/>
              </a:rPr>
              <a:t>技术的通信基站在工作的切换、漫游等方面都需要</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精确的时间控制。因此当系统进行升级的时候，</a:t>
            </a:r>
            <a:r>
              <a:rPr lang="en-US" altLang="zh-CN" sz="1200" b="0" i="0" kern="1200" dirty="0">
                <a:solidFill>
                  <a:schemeClr val="tx1"/>
                </a:solidFill>
                <a:effectLst/>
                <a:latin typeface="+mn-lt"/>
                <a:ea typeface="+mn-ea"/>
                <a:cs typeface="+mn-cs"/>
              </a:rPr>
              <a:t>CDMA</a:t>
            </a:r>
            <a:r>
              <a:rPr lang="zh-CN" altLang="en-US" sz="1200" b="0" i="0" kern="1200" dirty="0">
                <a:solidFill>
                  <a:schemeClr val="tx1"/>
                </a:solidFill>
                <a:effectLst/>
                <a:latin typeface="+mn-lt"/>
                <a:ea typeface="+mn-ea"/>
                <a:cs typeface="+mn-cs"/>
              </a:rPr>
              <a:t>网络自然就会受到影响。</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日出现的网络告警涉及到全国绝大多数省份，但是并没有引发网络中断和延时，所以用户并没有多大的感知。设备商方面表示，就算没有</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授时，也能维持</a:t>
            </a:r>
            <a:r>
              <a:rPr lang="en-US" altLang="zh-CN" sz="1200" b="0" i="0" kern="1200" dirty="0">
                <a:solidFill>
                  <a:schemeClr val="tx1"/>
                </a:solidFill>
                <a:effectLst/>
                <a:latin typeface="+mn-lt"/>
                <a:ea typeface="+mn-ea"/>
                <a:cs typeface="+mn-cs"/>
              </a:rPr>
              <a:t>72</a:t>
            </a:r>
            <a:r>
              <a:rPr lang="zh-CN" altLang="en-US" sz="1200" b="0" i="0" kern="1200" dirty="0">
                <a:solidFill>
                  <a:schemeClr val="tx1"/>
                </a:solidFill>
                <a:effectLst/>
                <a:latin typeface="+mn-lt"/>
                <a:ea typeface="+mn-ea"/>
                <a:cs typeface="+mn-cs"/>
              </a:rPr>
              <a:t>小时的安全运行，不会出现网络瘫痪。但是由此我们还是能够看出，我国网络安全的关节技术还掌握在别人手里。　　中国联通所运营的</a:t>
            </a:r>
            <a:r>
              <a:rPr lang="en-US" altLang="zh-CN" sz="1200" b="0" i="0" kern="1200" dirty="0">
                <a:solidFill>
                  <a:schemeClr val="tx1"/>
                </a:solidFill>
                <a:effectLst/>
                <a:latin typeface="+mn-lt"/>
                <a:ea typeface="+mn-ea"/>
                <a:cs typeface="+mn-cs"/>
              </a:rPr>
              <a:t>WCDMA</a:t>
            </a:r>
            <a:r>
              <a:rPr lang="zh-CN" altLang="en-US" sz="1200" b="0" i="0" kern="1200" dirty="0">
                <a:solidFill>
                  <a:schemeClr val="tx1"/>
                </a:solidFill>
                <a:effectLst/>
                <a:latin typeface="+mn-lt"/>
                <a:ea typeface="+mn-ea"/>
                <a:cs typeface="+mn-cs"/>
              </a:rPr>
              <a:t>是异步系统，不依赖于</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的授时。而中国电信</a:t>
            </a:r>
            <a:r>
              <a:rPr lang="en-US" altLang="zh-CN" sz="1200" b="0" i="0" kern="1200" dirty="0">
                <a:solidFill>
                  <a:schemeClr val="tx1"/>
                </a:solidFill>
                <a:effectLst/>
                <a:latin typeface="+mn-lt"/>
                <a:ea typeface="+mn-ea"/>
                <a:cs typeface="+mn-cs"/>
              </a:rPr>
              <a:t>CDMA2000</a:t>
            </a:r>
            <a:r>
              <a:rPr lang="zh-CN" altLang="en-US" sz="1200" b="0" i="0" kern="1200" dirty="0">
                <a:solidFill>
                  <a:schemeClr val="tx1"/>
                </a:solidFill>
                <a:effectLst/>
                <a:latin typeface="+mn-lt"/>
                <a:ea typeface="+mn-ea"/>
                <a:cs typeface="+mn-cs"/>
              </a:rPr>
              <a:t>和中国移动</a:t>
            </a:r>
            <a:r>
              <a:rPr lang="en-US" altLang="zh-CN" sz="1200" b="0" i="0" kern="1200" dirty="0">
                <a:solidFill>
                  <a:schemeClr val="tx1"/>
                </a:solidFill>
                <a:effectLst/>
                <a:latin typeface="+mn-lt"/>
                <a:ea typeface="+mn-ea"/>
                <a:cs typeface="+mn-cs"/>
              </a:rPr>
              <a:t>TD-SCDMA</a:t>
            </a:r>
            <a:r>
              <a:rPr lang="zh-CN" altLang="en-US" sz="1200" b="0" i="0" kern="1200" dirty="0">
                <a:solidFill>
                  <a:schemeClr val="tx1"/>
                </a:solidFill>
                <a:effectLst/>
                <a:latin typeface="+mn-lt"/>
                <a:ea typeface="+mn-ea"/>
                <a:cs typeface="+mn-cs"/>
              </a:rPr>
              <a:t>都是同步系统，需要在通信基站内设置</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才能实现网络同步。不过，从</a:t>
            </a:r>
            <a:r>
              <a:rPr lang="en-US" altLang="zh-CN" sz="1200" b="0" i="0" kern="1200" dirty="0">
                <a:solidFill>
                  <a:schemeClr val="tx1"/>
                </a:solidFill>
                <a:effectLst/>
                <a:latin typeface="+mn-lt"/>
                <a:ea typeface="+mn-ea"/>
                <a:cs typeface="+mn-cs"/>
              </a:rPr>
              <a:t>2008</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月开始，中国移动就携手多家</a:t>
            </a:r>
            <a:r>
              <a:rPr lang="en-US" altLang="zh-CN" sz="1200" b="0" i="0" kern="1200" dirty="0">
                <a:solidFill>
                  <a:schemeClr val="tx1"/>
                </a:solidFill>
                <a:effectLst/>
                <a:latin typeface="+mn-lt"/>
                <a:ea typeface="+mn-ea"/>
                <a:cs typeface="+mn-cs"/>
              </a:rPr>
              <a:t>TD</a:t>
            </a:r>
            <a:r>
              <a:rPr lang="zh-CN" altLang="en-US" sz="1200" b="0" i="0" kern="1200" dirty="0">
                <a:solidFill>
                  <a:schemeClr val="tx1"/>
                </a:solidFill>
                <a:effectLst/>
                <a:latin typeface="+mn-lt"/>
                <a:ea typeface="+mn-ea"/>
                <a:cs typeface="+mn-cs"/>
              </a:rPr>
              <a:t>厂商启动了“</a:t>
            </a:r>
            <a:r>
              <a:rPr lang="en-US" altLang="zh-CN" sz="1200" b="0" i="0" kern="1200" dirty="0">
                <a:solidFill>
                  <a:schemeClr val="tx1"/>
                </a:solidFill>
                <a:effectLst/>
                <a:latin typeface="+mn-lt"/>
                <a:ea typeface="+mn-ea"/>
                <a:cs typeface="+mn-cs"/>
              </a:rPr>
              <a:t>TD-SCDMA</a:t>
            </a:r>
            <a:r>
              <a:rPr lang="zh-CN" altLang="en-US" sz="1200" b="0" i="0" kern="1200" dirty="0">
                <a:solidFill>
                  <a:schemeClr val="tx1"/>
                </a:solidFill>
                <a:effectLst/>
                <a:latin typeface="+mn-lt"/>
                <a:ea typeface="+mn-ea"/>
                <a:cs typeface="+mn-cs"/>
              </a:rPr>
              <a:t>系统</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替代方案”等技术工作，积极摆脱对美国</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的依赖。</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业内人士指出，</a:t>
            </a:r>
            <a:r>
              <a:rPr lang="en-US" altLang="zh-CN" sz="1200" b="0" i="0" kern="1200" dirty="0">
                <a:solidFill>
                  <a:schemeClr val="tx1"/>
                </a:solidFill>
                <a:effectLst/>
                <a:latin typeface="+mn-lt"/>
                <a:ea typeface="+mn-ea"/>
                <a:cs typeface="+mn-cs"/>
              </a:rPr>
              <a:t>CDMA</a:t>
            </a:r>
            <a:r>
              <a:rPr lang="zh-CN" altLang="en-US" sz="1200" b="0" i="0" kern="1200" dirty="0">
                <a:solidFill>
                  <a:schemeClr val="tx1"/>
                </a:solidFill>
                <a:effectLst/>
                <a:latin typeface="+mn-lt"/>
                <a:ea typeface="+mn-ea"/>
                <a:cs typeface="+mn-cs"/>
              </a:rPr>
              <a:t>网络技术要求全网同步，对授时要求非常高。目前，我国自主研发的北斗系统服役星太少，而</a:t>
            </a:r>
            <a:r>
              <a:rPr lang="en-US" altLang="zh-CN" sz="1200" b="0" i="0" kern="1200" dirty="0">
                <a:solidFill>
                  <a:schemeClr val="tx1"/>
                </a:solidFill>
                <a:effectLst/>
                <a:latin typeface="+mn-lt"/>
                <a:ea typeface="+mn-ea"/>
                <a:cs typeface="+mn-cs"/>
              </a:rPr>
              <a:t>PTN(</a:t>
            </a:r>
            <a:r>
              <a:rPr lang="zh-CN" altLang="en-US" sz="1200" b="0" i="0" kern="1200" dirty="0">
                <a:solidFill>
                  <a:schemeClr val="tx1"/>
                </a:solidFill>
                <a:effectLst/>
                <a:latin typeface="+mn-lt"/>
                <a:ea typeface="+mn-ea"/>
                <a:cs typeface="+mn-cs"/>
              </a:rPr>
              <a:t>分组传送网</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技术还不能完全做到全网同步。因此，除了</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之外，现在还很难找到替代品。当然，这次警告事件也表明：我国在通信网络技术上如果完全依赖于美国</a:t>
            </a:r>
            <a:r>
              <a:rPr lang="en-US" altLang="zh-CN" sz="1200" b="0" i="0" kern="1200" dirty="0">
                <a:solidFill>
                  <a:schemeClr val="tx1"/>
                </a:solidFill>
                <a:effectLst/>
                <a:latin typeface="+mn-lt"/>
                <a:ea typeface="+mn-ea"/>
                <a:cs typeface="+mn-cs"/>
              </a:rPr>
              <a:t>GPS</a:t>
            </a:r>
            <a:r>
              <a:rPr lang="zh-CN" altLang="en-US" sz="1200" b="0" i="0" kern="1200" dirty="0">
                <a:solidFill>
                  <a:schemeClr val="tx1"/>
                </a:solidFill>
                <a:effectLst/>
                <a:latin typeface="+mn-lt"/>
                <a:ea typeface="+mn-ea"/>
                <a:cs typeface="+mn-cs"/>
              </a:rPr>
              <a:t>系统，是存在很大的安全隐患的。</a:t>
            </a:r>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8</a:t>
            </a:fld>
            <a:endParaRPr lang="zh-CN" altLang="en-US"/>
          </a:p>
        </p:txBody>
      </p:sp>
    </p:spTree>
    <p:extLst>
      <p:ext uri="{BB962C8B-B14F-4D97-AF65-F5344CB8AC3E}">
        <p14:creationId xmlns:p14="http://schemas.microsoft.com/office/powerpoint/2010/main" val="1865273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9</a:t>
            </a:fld>
            <a:endParaRPr lang="zh-CN" altLang="en-US"/>
          </a:p>
        </p:txBody>
      </p:sp>
    </p:spTree>
    <p:extLst>
      <p:ext uri="{BB962C8B-B14F-4D97-AF65-F5344CB8AC3E}">
        <p14:creationId xmlns:p14="http://schemas.microsoft.com/office/powerpoint/2010/main" val="3929921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轨道面相对于地球赤道面的倾角为</a:t>
            </a:r>
            <a:r>
              <a:rPr lang="en-US" altLang="zh-TW" dirty="0"/>
              <a:t>55°,</a:t>
            </a:r>
            <a:r>
              <a:rPr lang="zh-CN" altLang="en-US" dirty="0"/>
              <a:t>各轨道平面之间的交角为</a:t>
            </a:r>
            <a:r>
              <a:rPr lang="en-US" altLang="zh-TW" dirty="0"/>
              <a:t>60</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11</a:t>
            </a:fld>
            <a:endParaRPr lang="zh-CN" altLang="en-US"/>
          </a:p>
        </p:txBody>
      </p:sp>
    </p:spTree>
    <p:extLst>
      <p:ext uri="{BB962C8B-B14F-4D97-AF65-F5344CB8AC3E}">
        <p14:creationId xmlns:p14="http://schemas.microsoft.com/office/powerpoint/2010/main" val="1995735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CD69422-E893-4DDB-9A7E-F86CEABEE12D}" type="datetimeFigureOut">
              <a:rPr lang="zh-CN" altLang="en-US" smtClean="0"/>
              <a:t>2019/10/8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2674526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CD69422-E893-4DDB-9A7E-F86CEABEE12D}" type="datetimeFigureOut">
              <a:rPr lang="zh-CN" altLang="en-US" smtClean="0"/>
              <a:t>2019/10/8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2592713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CD69422-E893-4DDB-9A7E-F86CEABEE12D}" type="datetimeFigureOut">
              <a:rPr lang="zh-CN" altLang="en-US" smtClean="0"/>
              <a:t>2019/10/8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253081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90418" y="66588"/>
            <a:ext cx="10515600" cy="802063"/>
          </a:xfrm>
        </p:spPr>
        <p:txBody>
          <a:bodyPr/>
          <a:lstStyle/>
          <a:p>
            <a:r>
              <a:rPr lang="zh-CN" altLang="en-US" dirty="0"/>
              <a:t>单击此处编辑母版标题样式</a:t>
            </a:r>
          </a:p>
        </p:txBody>
      </p:sp>
      <p:sp>
        <p:nvSpPr>
          <p:cNvPr id="3" name="内容占位符 2"/>
          <p:cNvSpPr>
            <a:spLocks noGrp="1"/>
          </p:cNvSpPr>
          <p:nvPr>
            <p:ph idx="1"/>
          </p:nvPr>
        </p:nvSpPr>
        <p:spPr>
          <a:xfrm>
            <a:off x="838200" y="1040860"/>
            <a:ext cx="10515600" cy="5136103"/>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DCD69422-E893-4DDB-9A7E-F86CEABEE12D}" type="datetimeFigureOut">
              <a:rPr lang="zh-CN" altLang="en-US" smtClean="0"/>
              <a:t>2019/10/8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B4F502-AEE6-4D70-927B-AC49763F54CA}" type="slidenum">
              <a:rPr lang="zh-CN" altLang="en-US" smtClean="0"/>
              <a:t>‹#›</a:t>
            </a:fld>
            <a:endParaRPr lang="zh-CN" altLang="en-US"/>
          </a:p>
        </p:txBody>
      </p:sp>
      <p:sp>
        <p:nvSpPr>
          <p:cNvPr id="7" name="矩形 6"/>
          <p:cNvSpPr/>
          <p:nvPr userDrawn="1"/>
        </p:nvSpPr>
        <p:spPr>
          <a:xfrm>
            <a:off x="406399" y="0"/>
            <a:ext cx="55419" cy="895927"/>
          </a:xfrm>
          <a:prstGeom prst="rect">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8" name="矩形 7"/>
          <p:cNvSpPr/>
          <p:nvPr userDrawn="1"/>
        </p:nvSpPr>
        <p:spPr>
          <a:xfrm>
            <a:off x="514925" y="-1"/>
            <a:ext cx="55419" cy="895927"/>
          </a:xfrm>
          <a:prstGeom prst="rect">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cxnSp>
        <p:nvCxnSpPr>
          <p:cNvPr id="10" name="直接连接符 9"/>
          <p:cNvCxnSpPr/>
          <p:nvPr userDrawn="1"/>
        </p:nvCxnSpPr>
        <p:spPr>
          <a:xfrm flipV="1">
            <a:off x="670754" y="845344"/>
            <a:ext cx="4777546" cy="3644"/>
          </a:xfrm>
          <a:prstGeom prst="line">
            <a:avLst/>
          </a:prstGeom>
          <a:ln w="12700">
            <a:solidFill>
              <a:schemeClr val="accent1">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2" name="矩形 11"/>
          <p:cNvSpPr/>
          <p:nvPr userDrawn="1"/>
        </p:nvSpPr>
        <p:spPr>
          <a:xfrm>
            <a:off x="11659553" y="6721475"/>
            <a:ext cx="45719" cy="136525"/>
          </a:xfrm>
          <a:prstGeom prst="rect">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5" name="矩形 14"/>
          <p:cNvSpPr/>
          <p:nvPr userDrawn="1"/>
        </p:nvSpPr>
        <p:spPr>
          <a:xfrm>
            <a:off x="11723463" y="6721475"/>
            <a:ext cx="45719" cy="136525"/>
          </a:xfrm>
          <a:prstGeom prst="rect">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3592148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CD69422-E893-4DDB-9A7E-F86CEABEE12D}" type="datetimeFigureOut">
              <a:rPr lang="zh-CN" altLang="en-US" smtClean="0"/>
              <a:t>2019/10/8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3641868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CD69422-E893-4DDB-9A7E-F86CEABEE12D}" type="datetimeFigureOut">
              <a:rPr lang="zh-CN" altLang="en-US" smtClean="0"/>
              <a:t>2019/10/8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1879536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CD69422-E893-4DDB-9A7E-F86CEABEE12D}" type="datetimeFigureOut">
              <a:rPr lang="zh-CN" altLang="en-US" smtClean="0"/>
              <a:t>2019/10/8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1283300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CD69422-E893-4DDB-9A7E-F86CEABEE12D}" type="datetimeFigureOut">
              <a:rPr lang="zh-CN" altLang="en-US" smtClean="0"/>
              <a:t>2019/10/8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672474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CD69422-E893-4DDB-9A7E-F86CEABEE12D}" type="datetimeFigureOut">
              <a:rPr lang="zh-CN" altLang="en-US" smtClean="0"/>
              <a:t>2019/10/8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3089850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CD69422-E893-4DDB-9A7E-F86CEABEE12D}" type="datetimeFigureOut">
              <a:rPr lang="zh-CN" altLang="en-US" smtClean="0"/>
              <a:t>2019/10/8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2055058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CD69422-E893-4DDB-9A7E-F86CEABEE12D}" type="datetimeFigureOut">
              <a:rPr lang="zh-CN" altLang="en-US" smtClean="0"/>
              <a:t>2019/10/8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2058149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121709"/>
            <a:ext cx="10515600" cy="8020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154545"/>
            <a:ext cx="10515600" cy="502241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DCD69422-E893-4DDB-9A7E-F86CEABEE12D}" type="datetimeFigureOut">
              <a:rPr lang="zh-CN" altLang="en-US" smtClean="0"/>
              <a:pPr/>
              <a:t>2019/10/8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38B4F502-AEE6-4D70-927B-AC49763F54CA}" type="slidenum">
              <a:rPr lang="zh-CN" altLang="en-US" smtClean="0"/>
              <a:pPr/>
              <a:t>‹#›</a:t>
            </a:fld>
            <a:endParaRPr lang="zh-CN" altLang="en-US"/>
          </a:p>
        </p:txBody>
      </p:sp>
      <p:sp>
        <p:nvSpPr>
          <p:cNvPr id="8" name="文本框 7"/>
          <p:cNvSpPr txBox="1"/>
          <p:nvPr userDrawn="1"/>
        </p:nvSpPr>
        <p:spPr>
          <a:xfrm>
            <a:off x="9664699" y="212907"/>
            <a:ext cx="2241755" cy="515526"/>
          </a:xfrm>
          <a:prstGeom prst="rect">
            <a:avLst/>
          </a:prstGeom>
          <a:noFill/>
        </p:spPr>
        <p:txBody>
          <a:bodyPr wrap="square" rtlCol="0">
            <a:spAutoFit/>
          </a:bodyPr>
          <a:lstStyle/>
          <a:p>
            <a:pPr>
              <a:lnSpc>
                <a:spcPct val="110000"/>
              </a:lnSpc>
            </a:pPr>
            <a:r>
              <a:rPr lang="zh-CN" altLang="en-US" sz="18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信息与软件工程学院</a:t>
            </a:r>
            <a:endParaRPr lang="en-US" altLang="zh-CN" sz="1800" b="1"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a:p>
            <a:pPr>
              <a:lnSpc>
                <a:spcPct val="110000"/>
              </a:lnSpc>
            </a:pPr>
            <a:r>
              <a:rPr lang="en-US" altLang="zh-CN" sz="7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School of information and</a:t>
            </a:r>
            <a:r>
              <a:rPr lang="en-US" altLang="zh-CN" sz="700" b="1"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 software engineering</a:t>
            </a:r>
            <a:endParaRPr lang="zh-CN" altLang="en-US" sz="700" b="1"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pic>
        <p:nvPicPr>
          <p:cNvPr id="9" name="图片 8"/>
          <p:cNvPicPr>
            <a:picLocks noChangeAspect="1"/>
          </p:cNvPicPr>
          <p:nvPr userDrawn="1"/>
        </p:nvPicPr>
        <p:blipFill rotWithShape="1">
          <a:blip r:embed="rId13">
            <a:extLst>
              <a:ext uri="{28A0092B-C50C-407E-A947-70E740481C1C}">
                <a14:useLocalDpi xmlns:a14="http://schemas.microsoft.com/office/drawing/2010/main" val="0"/>
              </a:ext>
            </a:extLst>
          </a:blip>
          <a:srcRect r="75892"/>
          <a:stretch/>
        </p:blipFill>
        <p:spPr>
          <a:xfrm>
            <a:off x="9009070" y="160965"/>
            <a:ext cx="655629" cy="619409"/>
          </a:xfrm>
          <a:prstGeom prst="rect">
            <a:avLst/>
          </a:prstGeom>
        </p:spPr>
      </p:pic>
    </p:spTree>
    <p:extLst>
      <p:ext uri="{BB962C8B-B14F-4D97-AF65-F5344CB8AC3E}">
        <p14:creationId xmlns:p14="http://schemas.microsoft.com/office/powerpoint/2010/main" val="564084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p:titleStyle>
    <p:body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4.xml"/><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tags" Target="../tags/tag49.xml"/><Relationship Id="rId2" Type="http://schemas.openxmlformats.org/officeDocument/2006/relationships/tags" Target="../tags/tag39.xml"/><Relationship Id="rId16" Type="http://schemas.openxmlformats.org/officeDocument/2006/relationships/image" Target="../media/image20.png"/><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slideLayout" Target="../slideLayouts/slideLayout7.xml"/><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54.xml"/><Relationship Id="rId7" Type="http://schemas.openxmlformats.org/officeDocument/2006/relationships/notesSlide" Target="../notesSlides/notesSlide1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2.xml"/><Relationship Id="rId5" Type="http://schemas.openxmlformats.org/officeDocument/2006/relationships/tags" Target="../tags/tag56.xml"/><Relationship Id="rId4" Type="http://schemas.openxmlformats.org/officeDocument/2006/relationships/tags" Target="../tags/tag55.xml"/><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18" Type="http://schemas.openxmlformats.org/officeDocument/2006/relationships/image" Target="../media/image26.png"/><Relationship Id="rId3" Type="http://schemas.openxmlformats.org/officeDocument/2006/relationships/tags" Target="../tags/tag59.xml"/><Relationship Id="rId21" Type="http://schemas.openxmlformats.org/officeDocument/2006/relationships/image" Target="../media/image28.png"/><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notesSlide" Target="../notesSlides/notesSlide15.xml"/><Relationship Id="rId2" Type="http://schemas.openxmlformats.org/officeDocument/2006/relationships/tags" Target="../tags/tag58.xml"/><Relationship Id="rId16" Type="http://schemas.openxmlformats.org/officeDocument/2006/relationships/slideLayout" Target="../slideLayouts/slideLayout2.xml"/><Relationship Id="rId20" Type="http://schemas.microsoft.com/office/2007/relationships/hdphoto" Target="../media/hdphoto3.wdp"/><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5" Type="http://schemas.openxmlformats.org/officeDocument/2006/relationships/tags" Target="../tags/tag61.xml"/><Relationship Id="rId15" Type="http://schemas.openxmlformats.org/officeDocument/2006/relationships/tags" Target="../tags/tag71.xml"/><Relationship Id="rId23" Type="http://schemas.openxmlformats.org/officeDocument/2006/relationships/image" Target="../media/image30.png"/><Relationship Id="rId10" Type="http://schemas.openxmlformats.org/officeDocument/2006/relationships/tags" Target="../tags/tag66.xml"/><Relationship Id="rId19" Type="http://schemas.openxmlformats.org/officeDocument/2006/relationships/image" Target="../media/image27.png"/><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 Id="rId22"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2.png"/><Relationship Id="rId7" Type="http://schemas.microsoft.com/office/2007/relationships/hdphoto" Target="../media/hdphoto2.wdp"/><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4.wdp"/><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5.w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5.w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2.wdp"/><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slideLayout" Target="../slideLayouts/slideLayout2.xml"/><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tags" Target="../tags/tag83.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5" Type="http://schemas.openxmlformats.org/officeDocument/2006/relationships/tags" Target="../tags/tag76.xml"/><Relationship Id="rId10" Type="http://schemas.openxmlformats.org/officeDocument/2006/relationships/tags" Target="../tags/tag81.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tags" Target="../tags/tag96.xml"/><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tags" Target="../tags/tag95.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tags" Target="../tags/tag94.xml"/><Relationship Id="rId5" Type="http://schemas.openxmlformats.org/officeDocument/2006/relationships/tags" Target="../tags/tag88.xml"/><Relationship Id="rId15" Type="http://schemas.openxmlformats.org/officeDocument/2006/relationships/notesSlide" Target="../notesSlides/notesSlide25.xml"/><Relationship Id="rId10" Type="http://schemas.openxmlformats.org/officeDocument/2006/relationships/tags" Target="../tags/tag93.xml"/><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2.png"/><Relationship Id="rId4" Type="http://schemas.openxmlformats.org/officeDocument/2006/relationships/image" Target="../media/image41.emf"/></Relationships>
</file>

<file path=ppt/slides/_rels/slide3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1.emf"/></Relationships>
</file>

<file path=ppt/slides/_rels/slide3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1.emf"/></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44.png"/><Relationship Id="rId4"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0.xml"/><Relationship Id="rId1" Type="http://schemas.openxmlformats.org/officeDocument/2006/relationships/tags" Target="../tags/tag99.xml"/><Relationship Id="rId4"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tags" Target="../tags/tag103.xml"/><Relationship Id="rId7" Type="http://schemas.openxmlformats.org/officeDocument/2006/relationships/image" Target="../media/image48.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notesSlide" Target="../notesSlides/notesSlide34.xml"/><Relationship Id="rId5" Type="http://schemas.openxmlformats.org/officeDocument/2006/relationships/slideLayout" Target="../slideLayouts/slideLayout2.xml"/><Relationship Id="rId10" Type="http://schemas.microsoft.com/office/2007/relationships/hdphoto" Target="../media/hdphoto7.wdp"/><Relationship Id="rId4" Type="http://schemas.openxmlformats.org/officeDocument/2006/relationships/tags" Target="../tags/tag104.xml"/><Relationship Id="rId9"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43.png"/><Relationship Id="rId4" Type="http://schemas.openxmlformats.org/officeDocument/2006/relationships/image" Target="../media/image51.wmf"/></Relationships>
</file>

<file path=ppt/slides/_rels/slide4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39.xml"/><Relationship Id="rId7"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6.jpeg"/><Relationship Id="rId5" Type="http://schemas.openxmlformats.org/officeDocument/2006/relationships/image" Target="../media/image55.emf"/><Relationship Id="rId4" Type="http://schemas.openxmlformats.org/officeDocument/2006/relationships/oleObject" Target="../embeddings/oleObject3.bin"/></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0.png"/><Relationship Id="rId4" Type="http://schemas.microsoft.com/office/2007/relationships/hdphoto" Target="../media/hdphoto8.wdp"/></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tags" Target="../tags/tag112.xml"/><Relationship Id="rId3" Type="http://schemas.openxmlformats.org/officeDocument/2006/relationships/tags" Target="../tags/tag107.xml"/><Relationship Id="rId7" Type="http://schemas.openxmlformats.org/officeDocument/2006/relationships/tags" Target="../tags/tag111.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notesSlide" Target="../notesSlides/notesSlide43.xml"/><Relationship Id="rId5" Type="http://schemas.openxmlformats.org/officeDocument/2006/relationships/tags" Target="../tags/tag109.xml"/><Relationship Id="rId10" Type="http://schemas.openxmlformats.org/officeDocument/2006/relationships/slideLayout" Target="../slideLayouts/slideLayout2.xml"/><Relationship Id="rId4" Type="http://schemas.openxmlformats.org/officeDocument/2006/relationships/tags" Target="../tags/tag108.xml"/><Relationship Id="rId9" Type="http://schemas.openxmlformats.org/officeDocument/2006/relationships/tags" Target="../tags/tag113.xml"/></Relationships>
</file>

<file path=ppt/slides/_rels/slide52.xml.rels><?xml version="1.0" encoding="UTF-8" standalone="yes"?>
<Relationships xmlns="http://schemas.openxmlformats.org/package/2006/relationships"><Relationship Id="rId8" Type="http://schemas.openxmlformats.org/officeDocument/2006/relationships/tags" Target="../tags/tag121.xml"/><Relationship Id="rId3" Type="http://schemas.openxmlformats.org/officeDocument/2006/relationships/tags" Target="../tags/tag116.xml"/><Relationship Id="rId7" Type="http://schemas.openxmlformats.org/officeDocument/2006/relationships/tags" Target="../tags/tag120.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5" Type="http://schemas.openxmlformats.org/officeDocument/2006/relationships/tags" Target="../tags/tag118.xml"/><Relationship Id="rId10" Type="http://schemas.openxmlformats.org/officeDocument/2006/relationships/notesSlide" Target="../notesSlides/notesSlide44.xml"/><Relationship Id="rId4" Type="http://schemas.openxmlformats.org/officeDocument/2006/relationships/tags" Target="../tags/tag117.xml"/><Relationship Id="rId9"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tags" Target="../tags/tag129.xml"/><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notesSlide" Target="../notesSlides/notesSlide46.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slideLayout" Target="../slideLayouts/slideLayout2.xml"/><Relationship Id="rId5" Type="http://schemas.openxmlformats.org/officeDocument/2006/relationships/tags" Target="../tags/tag126.xml"/><Relationship Id="rId10" Type="http://schemas.openxmlformats.org/officeDocument/2006/relationships/tags" Target="../tags/tag131.xml"/><Relationship Id="rId4" Type="http://schemas.openxmlformats.org/officeDocument/2006/relationships/tags" Target="../tags/tag125.xml"/><Relationship Id="rId9" Type="http://schemas.openxmlformats.org/officeDocument/2006/relationships/tags" Target="../tags/tag130.xml"/></Relationships>
</file>

<file path=ppt/slides/_rels/slide55.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tags" Target="../tags/tag144.xml"/><Relationship Id="rId3" Type="http://schemas.openxmlformats.org/officeDocument/2006/relationships/tags" Target="../tags/tag134.xml"/><Relationship Id="rId7" Type="http://schemas.openxmlformats.org/officeDocument/2006/relationships/tags" Target="../tags/tag138.xml"/><Relationship Id="rId12" Type="http://schemas.openxmlformats.org/officeDocument/2006/relationships/tags" Target="../tags/tag143.xml"/><Relationship Id="rId2" Type="http://schemas.openxmlformats.org/officeDocument/2006/relationships/tags" Target="../tags/tag133.xml"/><Relationship Id="rId16" Type="http://schemas.openxmlformats.org/officeDocument/2006/relationships/image" Target="../media/image64.png"/><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tags" Target="../tags/tag142.xml"/><Relationship Id="rId5" Type="http://schemas.openxmlformats.org/officeDocument/2006/relationships/tags" Target="../tags/tag136.xml"/><Relationship Id="rId15" Type="http://schemas.openxmlformats.org/officeDocument/2006/relationships/notesSlide" Target="../notesSlides/notesSlide47.xml"/><Relationship Id="rId10" Type="http://schemas.openxmlformats.org/officeDocument/2006/relationships/tags" Target="../tags/tag141.xml"/><Relationship Id="rId4" Type="http://schemas.openxmlformats.org/officeDocument/2006/relationships/tags" Target="../tags/tag135.xml"/><Relationship Id="rId9" Type="http://schemas.openxmlformats.org/officeDocument/2006/relationships/tags" Target="../tags/tag140.xml"/><Relationship Id="rId1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image" Target="../media/image71.png"/><Relationship Id="rId3" Type="http://schemas.openxmlformats.org/officeDocument/2006/relationships/notesSlide" Target="../notesSlides/notesSlide48.xml"/><Relationship Id="rId7" Type="http://schemas.openxmlformats.org/officeDocument/2006/relationships/oleObject" Target="../embeddings/oleObject5.bin"/><Relationship Id="rId12" Type="http://schemas.openxmlformats.org/officeDocument/2006/relationships/image" Target="../media/image41.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5.emf"/><Relationship Id="rId11" Type="http://schemas.openxmlformats.org/officeDocument/2006/relationships/image" Target="../media/image70.png"/><Relationship Id="rId5" Type="http://schemas.openxmlformats.org/officeDocument/2006/relationships/oleObject" Target="../embeddings/oleObject4.bin"/><Relationship Id="rId10" Type="http://schemas.openxmlformats.org/officeDocument/2006/relationships/image" Target="../media/image69.png"/><Relationship Id="rId4" Type="http://schemas.openxmlformats.org/officeDocument/2006/relationships/image" Target="../media/image67.png"/><Relationship Id="rId9"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150.xml"/><Relationship Id="rId7" Type="http://schemas.openxmlformats.org/officeDocument/2006/relationships/notesSlide" Target="../notesSlides/notesSlide49.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slideLayout" Target="../slideLayouts/slideLayout7.xml"/><Relationship Id="rId5" Type="http://schemas.openxmlformats.org/officeDocument/2006/relationships/tags" Target="../tags/tag152.xml"/><Relationship Id="rId4" Type="http://schemas.openxmlformats.org/officeDocument/2006/relationships/tags" Target="../tags/tag151.xml"/><Relationship Id="rId9" Type="http://schemas.microsoft.com/office/2007/relationships/hdphoto" Target="../media/hdphoto9.wdp"/></Relationships>
</file>

<file path=ppt/slides/_rels/slide6.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tags" Target="../tags/tag22.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notesSlide" Target="../notesSlides/notesSlide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tags" Target="../tags/tag19.xml"/><Relationship Id="rId10" Type="http://schemas.openxmlformats.org/officeDocument/2006/relationships/tags" Target="../tags/tag14.xml"/><Relationship Id="rId19" Type="http://schemas.openxmlformats.org/officeDocument/2006/relationships/slideLayout" Target="../slideLayouts/slideLayout2.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s>
</file>

<file path=ppt/slides/_rels/slide60.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75.jpeg"/><Relationship Id="rId5" Type="http://schemas.openxmlformats.org/officeDocument/2006/relationships/notesSlide" Target="../notesSlides/notesSlide50.xml"/><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7.emf"/><Relationship Id="rId7"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7" Type="http://schemas.microsoft.com/office/2007/relationships/hdphoto" Target="../media/hdphoto11.wdp"/><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84.png"/><Relationship Id="rId5" Type="http://schemas.microsoft.com/office/2007/relationships/hdphoto" Target="../media/hdphoto10.wdp"/><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png"/><Relationship Id="rId4" Type="http://schemas.openxmlformats.org/officeDocument/2006/relationships/image" Target="../media/image6.wmf"/></Relationships>
</file>

<file path=ppt/slides/_rels/slide7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tags" Target="../tags/tag163.xml"/><Relationship Id="rId13" Type="http://schemas.openxmlformats.org/officeDocument/2006/relationships/slideLayout" Target="../slideLayouts/slideLayout2.xml"/><Relationship Id="rId3" Type="http://schemas.openxmlformats.org/officeDocument/2006/relationships/tags" Target="../tags/tag158.xml"/><Relationship Id="rId7" Type="http://schemas.openxmlformats.org/officeDocument/2006/relationships/tags" Target="../tags/tag162.xml"/><Relationship Id="rId12" Type="http://schemas.openxmlformats.org/officeDocument/2006/relationships/tags" Target="../tags/tag167.xml"/><Relationship Id="rId2" Type="http://schemas.openxmlformats.org/officeDocument/2006/relationships/tags" Target="../tags/tag157.xml"/><Relationship Id="rId16" Type="http://schemas.openxmlformats.org/officeDocument/2006/relationships/image" Target="../media/image98.jpg"/><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tags" Target="../tags/tag166.xml"/><Relationship Id="rId5" Type="http://schemas.openxmlformats.org/officeDocument/2006/relationships/tags" Target="../tags/tag160.xml"/><Relationship Id="rId15" Type="http://schemas.openxmlformats.org/officeDocument/2006/relationships/image" Target="../media/image97.jpg"/><Relationship Id="rId10" Type="http://schemas.openxmlformats.org/officeDocument/2006/relationships/tags" Target="../tags/tag165.xml"/><Relationship Id="rId4" Type="http://schemas.openxmlformats.org/officeDocument/2006/relationships/tags" Target="../tags/tag159.xml"/><Relationship Id="rId9" Type="http://schemas.openxmlformats.org/officeDocument/2006/relationships/tags" Target="../tags/tag164.xml"/><Relationship Id="rId14" Type="http://schemas.openxmlformats.org/officeDocument/2006/relationships/notesSlide" Target="../notesSlides/notesSlide60.xml"/></Relationships>
</file>

<file path=ppt/slides/_rels/slide8.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notesSlide" Target="../notesSlides/notesSlide7.xml"/><Relationship Id="rId2" Type="http://schemas.openxmlformats.org/officeDocument/2006/relationships/tags" Target="../tags/tag24.xml"/><Relationship Id="rId16"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5" Type="http://schemas.openxmlformats.org/officeDocument/2006/relationships/tags" Target="../tags/tag37.xml"/><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339895" y="1094219"/>
            <a:ext cx="2508250" cy="3768725"/>
            <a:chOff x="4814888" y="1404938"/>
            <a:chExt cx="2508250" cy="3768725"/>
          </a:xfrm>
        </p:grpSpPr>
        <p:sp>
          <p:nvSpPr>
            <p:cNvPr id="8" name="泪滴形 7"/>
            <p:cNvSpPr/>
            <p:nvPr>
              <p:custDataLst>
                <p:tags r:id="rId2"/>
              </p:custDataLst>
            </p:nvPr>
          </p:nvSpPr>
          <p:spPr>
            <a:xfrm rot="8160660">
              <a:off x="4814888" y="1404938"/>
              <a:ext cx="2508250" cy="2508250"/>
            </a:xfrm>
            <a:prstGeom prst="teardrop">
              <a:avLst>
                <a:gd name="adj" fmla="val 123589"/>
              </a:avLst>
            </a:prstGeom>
            <a:solidFill>
              <a:schemeClr val="accent1">
                <a:lumMod val="75000"/>
              </a:schemeClr>
            </a:solidFill>
            <a:ln w="12700" cap="flat" cmpd="sng" algn="ctr">
              <a:noFill/>
              <a:prstDash val="solid"/>
              <a:miter lim="800000"/>
            </a:ln>
            <a:effectLst/>
          </p:spPr>
          <p:txBody>
            <a:bodyPr anchor="ctr"/>
            <a:lstStyle/>
            <a:p>
              <a:pPr algn="ctr">
                <a:defRPr/>
              </a:pPr>
              <a:endParaRPr lang="zh-CN" altLang="en-US" kern="0">
                <a:solidFill>
                  <a:prstClr val="white"/>
                </a:solidFill>
                <a:latin typeface="Calibri" panose="020F0502020204030204"/>
              </a:endParaRPr>
            </a:p>
          </p:txBody>
        </p:sp>
        <p:sp>
          <p:nvSpPr>
            <p:cNvPr id="9" name="泪滴形 8"/>
            <p:cNvSpPr/>
            <p:nvPr>
              <p:custDataLst>
                <p:tags r:id="rId3"/>
              </p:custDataLst>
            </p:nvPr>
          </p:nvSpPr>
          <p:spPr>
            <a:xfrm rot="8160660">
              <a:off x="5086351" y="1676400"/>
              <a:ext cx="1965325" cy="1963738"/>
            </a:xfrm>
            <a:prstGeom prst="teardrop">
              <a:avLst>
                <a:gd name="adj" fmla="val 123589"/>
              </a:avLst>
            </a:prstGeom>
            <a:solidFill>
              <a:schemeClr val="accent1"/>
            </a:solidFill>
            <a:ln w="12700" cap="flat" cmpd="sng" algn="ctr">
              <a:solidFill>
                <a:sysClr val="window" lastClr="FFFFFF"/>
              </a:solidFill>
              <a:prstDash val="solid"/>
              <a:miter lim="800000"/>
            </a:ln>
            <a:effectLst/>
          </p:spPr>
          <p:txBody>
            <a:bodyPr anchor="ctr"/>
            <a:lstStyle/>
            <a:p>
              <a:pPr algn="ctr">
                <a:defRPr/>
              </a:pPr>
              <a:endParaRPr lang="zh-CN" altLang="en-US" kern="0">
                <a:solidFill>
                  <a:prstClr val="white"/>
                </a:solidFill>
                <a:latin typeface="Calibri" panose="020F0502020204030204"/>
              </a:endParaRPr>
            </a:p>
          </p:txBody>
        </p:sp>
        <p:sp>
          <p:nvSpPr>
            <p:cNvPr id="10" name="椭圆 9"/>
            <p:cNvSpPr/>
            <p:nvPr>
              <p:custDataLst>
                <p:tags r:id="rId4"/>
              </p:custDataLst>
            </p:nvPr>
          </p:nvSpPr>
          <p:spPr>
            <a:xfrm>
              <a:off x="5549901" y="5002213"/>
              <a:ext cx="1038225" cy="171450"/>
            </a:xfrm>
            <a:prstGeom prst="ellipse">
              <a:avLst/>
            </a:prstGeom>
            <a:solidFill>
              <a:schemeClr val="tx1">
                <a:lumMod val="50000"/>
                <a:lumOff val="50000"/>
                <a:alpha val="20000"/>
              </a:schemeClr>
            </a:solidFill>
            <a:ln w="12700" cap="flat" cmpd="sng" algn="ctr">
              <a:noFill/>
              <a:prstDash val="solid"/>
              <a:miter lim="800000"/>
            </a:ln>
            <a:effectLst/>
          </p:spPr>
          <p:txBody>
            <a:bodyPr anchor="ctr"/>
            <a:lstStyle/>
            <a:p>
              <a:pPr algn="ctr">
                <a:defRPr/>
              </a:pPr>
              <a:endParaRPr lang="zh-CN" altLang="en-US" kern="0">
                <a:solidFill>
                  <a:prstClr val="white"/>
                </a:solidFill>
                <a:latin typeface="Calibri" panose="020F0502020204030204"/>
              </a:endParaRPr>
            </a:p>
          </p:txBody>
        </p:sp>
      </p:grpSp>
      <p:sp>
        <p:nvSpPr>
          <p:cNvPr id="2" name="PA_标题 1"/>
          <p:cNvSpPr>
            <a:spLocks noGrp="1"/>
          </p:cNvSpPr>
          <p:nvPr>
            <p:ph type="ctrTitle"/>
            <p:custDataLst>
              <p:tags r:id="rId1"/>
            </p:custDataLst>
          </p:nvPr>
        </p:nvSpPr>
        <p:spPr>
          <a:xfrm>
            <a:off x="1742537" y="2763094"/>
            <a:ext cx="3702966" cy="904352"/>
          </a:xfrm>
          <a:solidFill>
            <a:schemeClr val="accent1"/>
          </a:solidFill>
          <a:effectLst>
            <a:outerShdw blurRad="50800" dist="38100" dir="2700000" algn="tl" rotWithShape="0">
              <a:prstClr val="black">
                <a:alpha val="40000"/>
              </a:prstClr>
            </a:outerShdw>
          </a:effectLst>
        </p:spPr>
        <p:txBody>
          <a:bodyPr anchor="ctr" anchorCtr="0">
            <a:noAutofit/>
          </a:bodyPr>
          <a:lstStyle/>
          <a:p>
            <a:r>
              <a:rPr lang="zh-CN" altLang="en-US" sz="4400" dirty="0">
                <a:solidFill>
                  <a:schemeClr val="bg1"/>
                </a:solidFill>
              </a:rPr>
              <a:t>定位技术</a:t>
            </a:r>
          </a:p>
        </p:txBody>
      </p:sp>
      <p:sp>
        <p:nvSpPr>
          <p:cNvPr id="5" name="KSO_Shape"/>
          <p:cNvSpPr/>
          <p:nvPr/>
        </p:nvSpPr>
        <p:spPr>
          <a:xfrm>
            <a:off x="6001032" y="5278582"/>
            <a:ext cx="756684" cy="810733"/>
          </a:xfrm>
          <a:custGeom>
            <a:avLst/>
            <a:gdLst>
              <a:gd name="connsiteX0" fmla="*/ 788546 w 4295694"/>
              <a:gd name="connsiteY0" fmla="*/ 3262602 h 4602950"/>
              <a:gd name="connsiteX1" fmla="*/ 722065 w 4295694"/>
              <a:gd name="connsiteY1" fmla="*/ 3276024 h 4602950"/>
              <a:gd name="connsiteX2" fmla="*/ 703443 w 4295694"/>
              <a:gd name="connsiteY2" fmla="*/ 3286707 h 4602950"/>
              <a:gd name="connsiteX3" fmla="*/ 667154 w 4295694"/>
              <a:gd name="connsiteY3" fmla="*/ 3311174 h 4602950"/>
              <a:gd name="connsiteX4" fmla="*/ 650940 w 4295694"/>
              <a:gd name="connsiteY4" fmla="*/ 3329902 h 4602950"/>
              <a:gd name="connsiteX5" fmla="*/ 628475 w 4295694"/>
              <a:gd name="connsiteY5" fmla="*/ 3363222 h 4602950"/>
              <a:gd name="connsiteX6" fmla="*/ 611251 w 4295694"/>
              <a:gd name="connsiteY6" fmla="*/ 3407093 h 4602950"/>
              <a:gd name="connsiteX7" fmla="*/ 611248 w 4295694"/>
              <a:gd name="connsiteY7" fmla="*/ 3407104 h 4602950"/>
              <a:gd name="connsiteX8" fmla="*/ 607571 w 4295694"/>
              <a:gd name="connsiteY8" fmla="*/ 3443577 h 4602950"/>
              <a:gd name="connsiteX9" fmla="*/ 788546 w 4295694"/>
              <a:gd name="connsiteY9" fmla="*/ 3624552 h 4602950"/>
              <a:gd name="connsiteX10" fmla="*/ 969521 w 4295694"/>
              <a:gd name="connsiteY10" fmla="*/ 3443577 h 4602950"/>
              <a:gd name="connsiteX11" fmla="*/ 965845 w 4295694"/>
              <a:gd name="connsiteY11" fmla="*/ 3407104 h 4602950"/>
              <a:gd name="connsiteX12" fmla="*/ 962750 w 4295694"/>
              <a:gd name="connsiteY12" fmla="*/ 3397135 h 4602950"/>
              <a:gd name="connsiteX13" fmla="*/ 962749 w 4295694"/>
              <a:gd name="connsiteY13" fmla="*/ 3397136 h 4602950"/>
              <a:gd name="connsiteX14" fmla="*/ 955298 w 4295694"/>
              <a:gd name="connsiteY14" fmla="*/ 3373133 h 4602950"/>
              <a:gd name="connsiteX15" fmla="*/ 955291 w 4295694"/>
              <a:gd name="connsiteY15" fmla="*/ 3373121 h 4602950"/>
              <a:gd name="connsiteX16" fmla="*/ 920412 w 4295694"/>
              <a:gd name="connsiteY16" fmla="*/ 3321388 h 4602950"/>
              <a:gd name="connsiteX17" fmla="*/ 906965 w 4295694"/>
              <a:gd name="connsiteY17" fmla="*/ 3309169 h 4602950"/>
              <a:gd name="connsiteX18" fmla="*/ 868849 w 4295694"/>
              <a:gd name="connsiteY18" fmla="*/ 3283471 h 4602950"/>
              <a:gd name="connsiteX19" fmla="*/ 852148 w 4295694"/>
              <a:gd name="connsiteY19" fmla="*/ 3275443 h 4602950"/>
              <a:gd name="connsiteX20" fmla="*/ 3704648 w 4295694"/>
              <a:gd name="connsiteY20" fmla="*/ 908397 h 4602950"/>
              <a:gd name="connsiteX21" fmla="*/ 2413156 w 4295694"/>
              <a:gd name="connsiteY21" fmla="*/ 1136122 h 4602950"/>
              <a:gd name="connsiteX22" fmla="*/ 3048940 w 4295694"/>
              <a:gd name="connsiteY22" fmla="*/ 2044116 h 4602950"/>
              <a:gd name="connsiteX23" fmla="*/ 1220089 w 4295694"/>
              <a:gd name="connsiteY23" fmla="*/ 619236 h 4602950"/>
              <a:gd name="connsiteX24" fmla="*/ 1204000 w 4295694"/>
              <a:gd name="connsiteY24" fmla="*/ 653307 h 4602950"/>
              <a:gd name="connsiteX25" fmla="*/ 1404665 w 4295694"/>
              <a:gd name="connsiteY25" fmla="*/ 2518863 h 4602950"/>
              <a:gd name="connsiteX26" fmla="*/ 3089083 w 4295694"/>
              <a:gd name="connsiteY26" fmla="*/ 3345485 h 4602950"/>
              <a:gd name="connsiteX27" fmla="*/ 3126598 w 4295694"/>
              <a:gd name="connsiteY27" fmla="*/ 3342019 h 4602950"/>
              <a:gd name="connsiteX28" fmla="*/ 3126489 w 4295694"/>
              <a:gd name="connsiteY28" fmla="*/ 3342009 h 4602950"/>
              <a:gd name="connsiteX29" fmla="*/ 1575619 w 4295694"/>
              <a:gd name="connsiteY29" fmla="*/ 2399160 h 4602950"/>
              <a:gd name="connsiteX30" fmla="*/ 1220060 w 4295694"/>
              <a:gd name="connsiteY30" fmla="*/ 619347 h 4602950"/>
              <a:gd name="connsiteX31" fmla="*/ 1617635 w 4295694"/>
              <a:gd name="connsiteY31" fmla="*/ 0 h 4602950"/>
              <a:gd name="connsiteX32" fmla="*/ 2292594 w 4295694"/>
              <a:gd name="connsiteY32" fmla="*/ 963942 h 4602950"/>
              <a:gd name="connsiteX33" fmla="*/ 3658628 w 4295694"/>
              <a:gd name="connsiteY33" fmla="*/ 723073 h 4602950"/>
              <a:gd name="connsiteX34" fmla="*/ 3663439 w 4295694"/>
              <a:gd name="connsiteY34" fmla="*/ 662289 h 4602950"/>
              <a:gd name="connsiteX35" fmla="*/ 3794430 w 4295694"/>
              <a:gd name="connsiteY35" fmla="*/ 456674 h 4602950"/>
              <a:gd name="connsiteX36" fmla="*/ 4238061 w 4295694"/>
              <a:gd name="connsiteY36" fmla="*/ 534898 h 4602950"/>
              <a:gd name="connsiteX37" fmla="*/ 4159837 w 4295694"/>
              <a:gd name="connsiteY37" fmla="*/ 978529 h 4602950"/>
              <a:gd name="connsiteX38" fmla="*/ 3921820 w 4295694"/>
              <a:gd name="connsiteY38" fmla="*/ 1031296 h 4602950"/>
              <a:gd name="connsiteX39" fmla="*/ 3863056 w 4295694"/>
              <a:gd name="connsiteY39" fmla="*/ 1015027 h 4602950"/>
              <a:gd name="connsiteX40" fmla="*/ 3169503 w 4295694"/>
              <a:gd name="connsiteY40" fmla="*/ 2216297 h 4602950"/>
              <a:gd name="connsiteX41" fmla="*/ 3844461 w 4295694"/>
              <a:gd name="connsiteY41" fmla="*/ 3180237 h 4602950"/>
              <a:gd name="connsiteX42" fmla="*/ 3708278 w 4295694"/>
              <a:gd name="connsiteY42" fmla="*/ 3265695 h 4602950"/>
              <a:gd name="connsiteX43" fmla="*/ 1410024 w 4295694"/>
              <a:gd name="connsiteY43" fmla="*/ 2964151 h 4602950"/>
              <a:gd name="connsiteX44" fmla="*/ 1376409 w 4295694"/>
              <a:gd name="connsiteY44" fmla="*/ 2928277 h 4602950"/>
              <a:gd name="connsiteX45" fmla="*/ 1156105 w 4295694"/>
              <a:gd name="connsiteY45" fmla="*/ 3177978 h 4602950"/>
              <a:gd name="connsiteX46" fmla="*/ 1202745 w 4295694"/>
              <a:gd name="connsiteY46" fmla="*/ 3230084 h 4602950"/>
              <a:gd name="connsiteX47" fmla="*/ 1236231 w 4295694"/>
              <a:gd name="connsiteY47" fmla="*/ 3297943 h 4602950"/>
              <a:gd name="connsiteX48" fmla="*/ 1246620 w 4295694"/>
              <a:gd name="connsiteY48" fmla="*/ 3361214 h 4602950"/>
              <a:gd name="connsiteX49" fmla="*/ 1138418 w 4295694"/>
              <a:gd name="connsiteY49" fmla="*/ 3948390 h 4602950"/>
              <a:gd name="connsiteX50" fmla="*/ 1183839 w 4295694"/>
              <a:gd name="connsiteY50" fmla="*/ 3969580 h 4602950"/>
              <a:gd name="connsiteX51" fmla="*/ 1566559 w 4295694"/>
              <a:gd name="connsiteY51" fmla="*/ 4498463 h 4602950"/>
              <a:gd name="connsiteX52" fmla="*/ 1577092 w 4295694"/>
              <a:gd name="connsiteY52" fmla="*/ 4602950 h 4602950"/>
              <a:gd name="connsiteX53" fmla="*/ 0 w 4295694"/>
              <a:gd name="connsiteY53" fmla="*/ 4602950 h 4602950"/>
              <a:gd name="connsiteX54" fmla="*/ 10534 w 4295694"/>
              <a:gd name="connsiteY54" fmla="*/ 4498463 h 4602950"/>
              <a:gd name="connsiteX55" fmla="*/ 393255 w 4295694"/>
              <a:gd name="connsiteY55" fmla="*/ 3969580 h 4602950"/>
              <a:gd name="connsiteX56" fmla="*/ 438675 w 4295694"/>
              <a:gd name="connsiteY56" fmla="*/ 3948390 h 4602950"/>
              <a:gd name="connsiteX57" fmla="*/ 330473 w 4295694"/>
              <a:gd name="connsiteY57" fmla="*/ 3361214 h 4602950"/>
              <a:gd name="connsiteX58" fmla="*/ 340862 w 4295694"/>
              <a:gd name="connsiteY58" fmla="*/ 3297943 h 4602950"/>
              <a:gd name="connsiteX59" fmla="*/ 374348 w 4295694"/>
              <a:gd name="connsiteY59" fmla="*/ 3230084 h 4602950"/>
              <a:gd name="connsiteX60" fmla="*/ 400339 w 4295694"/>
              <a:gd name="connsiteY60" fmla="*/ 3201047 h 4602950"/>
              <a:gd name="connsiteX61" fmla="*/ 322880 w 4295694"/>
              <a:gd name="connsiteY61" fmla="*/ 3110756 h 4602950"/>
              <a:gd name="connsiteX62" fmla="*/ 353773 w 4295694"/>
              <a:gd name="connsiteY62" fmla="*/ 2837154 h 4602950"/>
              <a:gd name="connsiteX63" fmla="*/ 405273 w 4295694"/>
              <a:gd name="connsiteY63" fmla="*/ 2780511 h 4602950"/>
              <a:gd name="connsiteX64" fmla="*/ 1005359 w 4295694"/>
              <a:gd name="connsiteY64" fmla="*/ 2395676 h 4602950"/>
              <a:gd name="connsiteX65" fmla="*/ 988063 w 4295694"/>
              <a:gd name="connsiteY65" fmla="*/ 2361529 h 4602950"/>
              <a:gd name="connsiteX66" fmla="*/ 1490754 w 4295694"/>
              <a:gd name="connsiteY66" fmla="*/ 98742 h 460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295694" h="4602950">
                <a:moveTo>
                  <a:pt x="788546" y="3262602"/>
                </a:moveTo>
                <a:lnTo>
                  <a:pt x="722065" y="3276024"/>
                </a:lnTo>
                <a:lnTo>
                  <a:pt x="703443" y="3286707"/>
                </a:lnTo>
                <a:lnTo>
                  <a:pt x="667154" y="3311174"/>
                </a:lnTo>
                <a:lnTo>
                  <a:pt x="650940" y="3329902"/>
                </a:lnTo>
                <a:lnTo>
                  <a:pt x="628475" y="3363222"/>
                </a:lnTo>
                <a:lnTo>
                  <a:pt x="611251" y="3407093"/>
                </a:lnTo>
                <a:lnTo>
                  <a:pt x="611248" y="3407104"/>
                </a:lnTo>
                <a:cubicBezTo>
                  <a:pt x="608837" y="3418885"/>
                  <a:pt x="607571" y="3431083"/>
                  <a:pt x="607571" y="3443577"/>
                </a:cubicBezTo>
                <a:cubicBezTo>
                  <a:pt x="607571" y="3543527"/>
                  <a:pt x="688596" y="3624552"/>
                  <a:pt x="788546" y="3624552"/>
                </a:cubicBezTo>
                <a:cubicBezTo>
                  <a:pt x="888496" y="3624552"/>
                  <a:pt x="969521" y="3543527"/>
                  <a:pt x="969521" y="3443577"/>
                </a:cubicBezTo>
                <a:cubicBezTo>
                  <a:pt x="969521" y="3431083"/>
                  <a:pt x="968255" y="3418885"/>
                  <a:pt x="965845" y="3407104"/>
                </a:cubicBezTo>
                <a:lnTo>
                  <a:pt x="962750" y="3397135"/>
                </a:lnTo>
                <a:lnTo>
                  <a:pt x="962749" y="3397136"/>
                </a:lnTo>
                <a:lnTo>
                  <a:pt x="955298" y="3373133"/>
                </a:lnTo>
                <a:lnTo>
                  <a:pt x="955291" y="3373121"/>
                </a:lnTo>
                <a:lnTo>
                  <a:pt x="920412" y="3321388"/>
                </a:lnTo>
                <a:lnTo>
                  <a:pt x="906965" y="3309169"/>
                </a:lnTo>
                <a:lnTo>
                  <a:pt x="868849" y="3283471"/>
                </a:lnTo>
                <a:lnTo>
                  <a:pt x="852148" y="3275443"/>
                </a:lnTo>
                <a:close/>
                <a:moveTo>
                  <a:pt x="3704648" y="908397"/>
                </a:moveTo>
                <a:lnTo>
                  <a:pt x="2413156" y="1136122"/>
                </a:lnTo>
                <a:lnTo>
                  <a:pt x="3048940" y="2044116"/>
                </a:lnTo>
                <a:close/>
                <a:moveTo>
                  <a:pt x="1220089" y="619236"/>
                </a:moveTo>
                <a:lnTo>
                  <a:pt x="1204000" y="653307"/>
                </a:lnTo>
                <a:cubicBezTo>
                  <a:pt x="955662" y="1247544"/>
                  <a:pt x="1007937" y="1952277"/>
                  <a:pt x="1404665" y="2518863"/>
                </a:cubicBezTo>
                <a:cubicBezTo>
                  <a:pt x="1801394" y="3085450"/>
                  <a:pt x="2445746" y="3375605"/>
                  <a:pt x="3089083" y="3345485"/>
                </a:cubicBezTo>
                <a:lnTo>
                  <a:pt x="3126598" y="3342019"/>
                </a:lnTo>
                <a:lnTo>
                  <a:pt x="3126489" y="3342009"/>
                </a:lnTo>
                <a:cubicBezTo>
                  <a:pt x="2522425" y="3261313"/>
                  <a:pt x="1952730" y="2937731"/>
                  <a:pt x="1575619" y="2399160"/>
                </a:cubicBezTo>
                <a:cubicBezTo>
                  <a:pt x="1198508" y="1860590"/>
                  <a:pt x="1089288" y="1214580"/>
                  <a:pt x="1220060" y="619347"/>
                </a:cubicBezTo>
                <a:close/>
                <a:moveTo>
                  <a:pt x="1617635" y="0"/>
                </a:moveTo>
                <a:lnTo>
                  <a:pt x="2292594" y="963942"/>
                </a:lnTo>
                <a:lnTo>
                  <a:pt x="3658628" y="723073"/>
                </a:lnTo>
                <a:lnTo>
                  <a:pt x="3663439" y="662289"/>
                </a:lnTo>
                <a:cubicBezTo>
                  <a:pt x="3677595" y="582007"/>
                  <a:pt x="3722377" y="507126"/>
                  <a:pt x="3794430" y="456674"/>
                </a:cubicBezTo>
                <a:cubicBezTo>
                  <a:pt x="3938536" y="355769"/>
                  <a:pt x="4137157" y="390792"/>
                  <a:pt x="4238061" y="534898"/>
                </a:cubicBezTo>
                <a:cubicBezTo>
                  <a:pt x="4338965" y="679004"/>
                  <a:pt x="4303943" y="877625"/>
                  <a:pt x="4159837" y="978529"/>
                </a:cubicBezTo>
                <a:cubicBezTo>
                  <a:pt x="4087784" y="1028981"/>
                  <a:pt x="4002102" y="1045452"/>
                  <a:pt x="3921820" y="1031296"/>
                </a:cubicBezTo>
                <a:lnTo>
                  <a:pt x="3863056" y="1015027"/>
                </a:lnTo>
                <a:lnTo>
                  <a:pt x="3169503" y="2216297"/>
                </a:lnTo>
                <a:lnTo>
                  <a:pt x="3844461" y="3180237"/>
                </a:lnTo>
                <a:lnTo>
                  <a:pt x="3708278" y="3265695"/>
                </a:lnTo>
                <a:cubicBezTo>
                  <a:pt x="2956045" y="3686124"/>
                  <a:pt x="2019093" y="3555481"/>
                  <a:pt x="1410024" y="2964151"/>
                </a:cubicBezTo>
                <a:lnTo>
                  <a:pt x="1376409" y="2928277"/>
                </a:lnTo>
                <a:lnTo>
                  <a:pt x="1156105" y="3177978"/>
                </a:lnTo>
                <a:lnTo>
                  <a:pt x="1202745" y="3230084"/>
                </a:lnTo>
                <a:cubicBezTo>
                  <a:pt x="1216415" y="3250449"/>
                  <a:pt x="1227745" y="3273276"/>
                  <a:pt x="1236231" y="3297943"/>
                </a:cubicBezTo>
                <a:lnTo>
                  <a:pt x="1246620" y="3361214"/>
                </a:lnTo>
                <a:lnTo>
                  <a:pt x="1138418" y="3948390"/>
                </a:lnTo>
                <a:lnTo>
                  <a:pt x="1183839" y="3969580"/>
                </a:lnTo>
                <a:cubicBezTo>
                  <a:pt x="1377847" y="4081138"/>
                  <a:pt x="1520277" y="4272289"/>
                  <a:pt x="1566559" y="4498463"/>
                </a:cubicBezTo>
                <a:lnTo>
                  <a:pt x="1577092" y="4602950"/>
                </a:lnTo>
                <a:lnTo>
                  <a:pt x="0" y="4602950"/>
                </a:lnTo>
                <a:lnTo>
                  <a:pt x="10534" y="4498463"/>
                </a:lnTo>
                <a:cubicBezTo>
                  <a:pt x="56816" y="4272289"/>
                  <a:pt x="199246" y="4081138"/>
                  <a:pt x="393255" y="3969580"/>
                </a:cubicBezTo>
                <a:lnTo>
                  <a:pt x="438675" y="3948390"/>
                </a:lnTo>
                <a:lnTo>
                  <a:pt x="330473" y="3361214"/>
                </a:lnTo>
                <a:lnTo>
                  <a:pt x="340862" y="3297943"/>
                </a:lnTo>
                <a:cubicBezTo>
                  <a:pt x="349348" y="3273276"/>
                  <a:pt x="360679" y="3250449"/>
                  <a:pt x="374348" y="3230084"/>
                </a:cubicBezTo>
                <a:lnTo>
                  <a:pt x="400339" y="3201047"/>
                </a:lnTo>
                <a:lnTo>
                  <a:pt x="322880" y="3110756"/>
                </a:lnTo>
                <a:cubicBezTo>
                  <a:pt x="267986" y="3046768"/>
                  <a:pt x="283977" y="2937741"/>
                  <a:pt x="353773" y="2837154"/>
                </a:cubicBezTo>
                <a:lnTo>
                  <a:pt x="405273" y="2780511"/>
                </a:lnTo>
                <a:lnTo>
                  <a:pt x="1005359" y="2395676"/>
                </a:lnTo>
                <a:lnTo>
                  <a:pt x="988063" y="2361529"/>
                </a:lnTo>
                <a:cubicBezTo>
                  <a:pt x="640709" y="1586944"/>
                  <a:pt x="838400" y="661814"/>
                  <a:pt x="1490754" y="9874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41187" y="1318771"/>
            <a:ext cx="3048006" cy="3026670"/>
          </a:xfrm>
          <a:prstGeom prst="rect">
            <a:avLst/>
          </a:prstGeom>
        </p:spPr>
      </p:pic>
      <p:cxnSp>
        <p:nvCxnSpPr>
          <p:cNvPr id="12" name="直接连接符 11"/>
          <p:cNvCxnSpPr/>
          <p:nvPr/>
        </p:nvCxnSpPr>
        <p:spPr>
          <a:xfrm>
            <a:off x="0" y="6089315"/>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rot="3418071">
            <a:off x="6479493" y="4817442"/>
            <a:ext cx="896305" cy="896305"/>
          </a:xfrm>
          <a:prstGeom prst="rect">
            <a:avLst/>
          </a:prstGeom>
        </p:spPr>
      </p:pic>
      <p:sp>
        <p:nvSpPr>
          <p:cNvPr id="17" name="椭圆 16"/>
          <p:cNvSpPr/>
          <p:nvPr/>
        </p:nvSpPr>
        <p:spPr>
          <a:xfrm>
            <a:off x="3279711" y="1878960"/>
            <a:ext cx="628618" cy="628618"/>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70689283"/>
      </p:ext>
    </p:extLst>
  </p:cSld>
  <p:clrMapOvr>
    <a:masterClrMapping/>
  </p:clrMapOvr>
  <mc:AlternateContent xmlns:mc="http://schemas.openxmlformats.org/markup-compatibility/2006" xmlns:p14="http://schemas.microsoft.com/office/powerpoint/2010/main">
    <mc:Choice Requires="p14">
      <p:transition spd="slow" p14:dur="2000" advTm="6077"/>
    </mc:Choice>
    <mc:Fallback xmlns="">
      <p:transition spd="slow" advTm="60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系统组成</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0480" y="1653203"/>
            <a:ext cx="4394708" cy="3990395"/>
          </a:xfrm>
          <a:prstGeom prst="rect">
            <a:avLst/>
          </a:prstGeom>
        </p:spPr>
      </p:pic>
      <p:sp>
        <p:nvSpPr>
          <p:cNvPr id="6" name="文本框 5"/>
          <p:cNvSpPr txBox="1"/>
          <p:nvPr/>
        </p:nvSpPr>
        <p:spPr>
          <a:xfrm>
            <a:off x="7511584" y="1306821"/>
            <a:ext cx="3008250" cy="1107996"/>
          </a:xfrm>
          <a:prstGeom prst="rect">
            <a:avLst/>
          </a:prstGeom>
          <a:noFill/>
        </p:spPr>
        <p:txBody>
          <a:bodyPr vert="horz" wrap="square" rtlCol="0">
            <a:spAutoFit/>
          </a:bodyPr>
          <a:lstStyle/>
          <a:p>
            <a:pPr algn="ctr">
              <a:lnSpc>
                <a:spcPct val="110000"/>
              </a:lnSpc>
            </a:pPr>
            <a:r>
              <a:rPr lang="zh-CN" altLang="en-US" sz="3200" b="1" dirty="0">
                <a:latin typeface="Arial" panose="020B0604020202020204" pitchFamily="34" charset="0"/>
                <a:ea typeface="微软雅黑" panose="020B0503020204020204" pitchFamily="34" charset="-122"/>
                <a:cs typeface="Arial" panose="020B0604020202020204" pitchFamily="34" charset="0"/>
              </a:rPr>
              <a:t>卫星星座</a:t>
            </a:r>
            <a:endParaRPr lang="en-US" altLang="zh-CN" sz="3200" b="1" dirty="0">
              <a:latin typeface="Arial" panose="020B0604020202020204" pitchFamily="34" charset="0"/>
              <a:ea typeface="微软雅黑" panose="020B0503020204020204" pitchFamily="34" charset="-122"/>
              <a:cs typeface="Arial" panose="020B0604020202020204" pitchFamily="34" charset="0"/>
            </a:endParaRPr>
          </a:p>
          <a:p>
            <a:pPr algn="ctr">
              <a:lnSpc>
                <a:spcPct val="110000"/>
              </a:lnSpc>
            </a:pPr>
            <a:r>
              <a:rPr lang="zh-CN" altLang="en-US" sz="2800" b="1"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（空间部分）</a:t>
            </a:r>
          </a:p>
        </p:txBody>
      </p:sp>
      <p:sp>
        <p:nvSpPr>
          <p:cNvPr id="7" name="文本框 6"/>
          <p:cNvSpPr txBox="1"/>
          <p:nvPr/>
        </p:nvSpPr>
        <p:spPr>
          <a:xfrm>
            <a:off x="7511584" y="3092995"/>
            <a:ext cx="3008250" cy="1107996"/>
          </a:xfrm>
          <a:prstGeom prst="rect">
            <a:avLst/>
          </a:prstGeom>
          <a:noFill/>
        </p:spPr>
        <p:txBody>
          <a:bodyPr vert="horz" wrap="square" rtlCol="0">
            <a:spAutoFit/>
          </a:bodyPr>
          <a:lstStyle/>
          <a:p>
            <a:pPr algn="ctr">
              <a:lnSpc>
                <a:spcPct val="110000"/>
              </a:lnSpc>
            </a:pPr>
            <a:r>
              <a:rPr lang="zh-CN" altLang="en-US" sz="3200" b="1" dirty="0">
                <a:latin typeface="Arial" panose="020B0604020202020204" pitchFamily="34" charset="0"/>
                <a:ea typeface="微软雅黑" panose="020B0503020204020204" pitchFamily="34" charset="-122"/>
                <a:cs typeface="Arial" panose="020B0604020202020204" pitchFamily="34" charset="0"/>
              </a:rPr>
              <a:t>地面监测系统</a:t>
            </a:r>
            <a:endParaRPr lang="en-US" altLang="zh-CN" sz="3200" b="1" dirty="0">
              <a:latin typeface="Arial" panose="020B0604020202020204" pitchFamily="34" charset="0"/>
              <a:ea typeface="微软雅黑" panose="020B0503020204020204" pitchFamily="34" charset="-122"/>
              <a:cs typeface="Arial" panose="020B0604020202020204" pitchFamily="34" charset="0"/>
            </a:endParaRPr>
          </a:p>
          <a:p>
            <a:pPr algn="ctr">
              <a:lnSpc>
                <a:spcPct val="110000"/>
              </a:lnSpc>
            </a:pPr>
            <a:r>
              <a:rPr lang="zh-CN" altLang="en-US" sz="2800" b="1"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（地面部分）</a:t>
            </a:r>
          </a:p>
        </p:txBody>
      </p:sp>
      <p:sp>
        <p:nvSpPr>
          <p:cNvPr id="8" name="文本框 7"/>
          <p:cNvSpPr txBox="1"/>
          <p:nvPr/>
        </p:nvSpPr>
        <p:spPr>
          <a:xfrm>
            <a:off x="7511584" y="4782896"/>
            <a:ext cx="3008250" cy="1107996"/>
          </a:xfrm>
          <a:prstGeom prst="rect">
            <a:avLst/>
          </a:prstGeom>
          <a:noFill/>
        </p:spPr>
        <p:txBody>
          <a:bodyPr vert="horz" wrap="square" rtlCol="0">
            <a:spAutoFit/>
          </a:bodyPr>
          <a:lstStyle/>
          <a:p>
            <a:pPr algn="ctr">
              <a:lnSpc>
                <a:spcPct val="110000"/>
              </a:lnSpc>
            </a:pPr>
            <a:r>
              <a:rPr lang="en-US" altLang="zh-CN" sz="3200" b="1" dirty="0">
                <a:latin typeface="Arial" panose="020B0604020202020204" pitchFamily="34" charset="0"/>
                <a:ea typeface="微软雅黑" panose="020B0503020204020204" pitchFamily="34" charset="-122"/>
                <a:cs typeface="Arial" panose="020B0604020202020204" pitchFamily="34" charset="0"/>
              </a:rPr>
              <a:t>GPS</a:t>
            </a:r>
            <a:r>
              <a:rPr lang="zh-CN" altLang="en-US" sz="3200" b="1" dirty="0">
                <a:latin typeface="Arial" panose="020B0604020202020204" pitchFamily="34" charset="0"/>
                <a:ea typeface="微软雅黑" panose="020B0503020204020204" pitchFamily="34" charset="-122"/>
                <a:cs typeface="Arial" panose="020B0604020202020204" pitchFamily="34" charset="0"/>
              </a:rPr>
              <a:t>接收机</a:t>
            </a:r>
            <a:endParaRPr lang="en-US" altLang="zh-CN" sz="3200" b="1" dirty="0">
              <a:latin typeface="Arial" panose="020B0604020202020204" pitchFamily="34" charset="0"/>
              <a:ea typeface="微软雅黑" panose="020B0503020204020204" pitchFamily="34" charset="-122"/>
              <a:cs typeface="Arial" panose="020B0604020202020204" pitchFamily="34" charset="0"/>
            </a:endParaRPr>
          </a:p>
          <a:p>
            <a:pPr algn="ctr">
              <a:lnSpc>
                <a:spcPct val="110000"/>
              </a:lnSpc>
            </a:pPr>
            <a:r>
              <a:rPr lang="zh-CN" altLang="en-US" sz="2800" b="1"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（用户设备）</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8218" y="1357834"/>
            <a:ext cx="1530371" cy="1005971"/>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9901" y="3061956"/>
            <a:ext cx="887005" cy="1170074"/>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8606" y="4871426"/>
            <a:ext cx="1249627" cy="1112950"/>
          </a:xfrm>
          <a:prstGeom prst="rect">
            <a:avLst/>
          </a:prstGeom>
        </p:spPr>
      </p:pic>
    </p:spTree>
    <p:extLst>
      <p:ext uri="{BB962C8B-B14F-4D97-AF65-F5344CB8AC3E}">
        <p14:creationId xmlns:p14="http://schemas.microsoft.com/office/powerpoint/2010/main" val="3491061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卫星星座</a:t>
            </a:r>
          </a:p>
        </p:txBody>
      </p:sp>
      <p:sp>
        <p:nvSpPr>
          <p:cNvPr id="4" name="文本框 3"/>
          <p:cNvSpPr txBox="1"/>
          <p:nvPr/>
        </p:nvSpPr>
        <p:spPr>
          <a:xfrm>
            <a:off x="1483743" y="1530120"/>
            <a:ext cx="9575322" cy="634020"/>
          </a:xfrm>
          <a:prstGeom prst="rect">
            <a:avLst/>
          </a:prstGeom>
          <a:noFill/>
        </p:spPr>
        <p:txBody>
          <a:bodyPr vert="horz" wrap="square" rtlCol="0">
            <a:spAutoFit/>
          </a:bodyPr>
          <a:lstStyle/>
          <a:p>
            <a:pPr>
              <a:lnSpc>
                <a:spcPct val="110000"/>
              </a:lnSpc>
            </a:pPr>
            <a:r>
              <a:rPr lang="en-US" altLang="zh-CN" sz="3200" dirty="0">
                <a:latin typeface="Arial" panose="020B0604020202020204" pitchFamily="34" charset="0"/>
                <a:ea typeface="微软雅黑" panose="020B0503020204020204" pitchFamily="34" charset="-122"/>
                <a:cs typeface="Arial" panose="020B0604020202020204" pitchFamily="34" charset="0"/>
              </a:rPr>
              <a:t>24</a:t>
            </a:r>
            <a:r>
              <a:rPr lang="zh-CN" altLang="en-US" sz="3200" dirty="0">
                <a:latin typeface="Arial" panose="020B0604020202020204" pitchFamily="34" charset="0"/>
                <a:ea typeface="微软雅黑" panose="020B0503020204020204" pitchFamily="34" charset="-122"/>
                <a:cs typeface="Arial" panose="020B0604020202020204" pitchFamily="34" charset="0"/>
              </a:rPr>
              <a:t>颗卫星组成，</a:t>
            </a:r>
            <a:r>
              <a:rPr lang="en-US" altLang="zh-CN" sz="3200" dirty="0">
                <a:latin typeface="Arial" panose="020B0604020202020204" pitchFamily="34" charset="0"/>
                <a:ea typeface="微软雅黑" panose="020B0503020204020204" pitchFamily="34" charset="-122"/>
                <a:cs typeface="Arial" panose="020B0604020202020204" pitchFamily="34" charset="0"/>
              </a:rPr>
              <a:t>21</a:t>
            </a:r>
            <a:r>
              <a:rPr lang="zh-CN" altLang="en-US" sz="3200" dirty="0">
                <a:latin typeface="Arial" panose="020B0604020202020204" pitchFamily="34" charset="0"/>
                <a:ea typeface="微软雅黑" panose="020B0503020204020204" pitchFamily="34" charset="-122"/>
                <a:cs typeface="Arial" panose="020B0604020202020204" pitchFamily="34" charset="0"/>
              </a:rPr>
              <a:t>颗工作卫星，</a:t>
            </a:r>
            <a:r>
              <a:rPr lang="en-US" altLang="zh-CN" sz="3200" dirty="0">
                <a:latin typeface="Arial" panose="020B0604020202020204" pitchFamily="34" charset="0"/>
                <a:ea typeface="微软雅黑" panose="020B0503020204020204" pitchFamily="34" charset="-122"/>
                <a:cs typeface="Arial" panose="020B0604020202020204" pitchFamily="34" charset="0"/>
              </a:rPr>
              <a:t>3</a:t>
            </a:r>
            <a:r>
              <a:rPr lang="zh-CN" altLang="en-US" sz="3200" dirty="0">
                <a:latin typeface="Arial" panose="020B0604020202020204" pitchFamily="34" charset="0"/>
                <a:ea typeface="微软雅黑" panose="020B0503020204020204" pitchFamily="34" charset="-122"/>
                <a:cs typeface="Arial" panose="020B0604020202020204" pitchFamily="34" charset="0"/>
              </a:rPr>
              <a:t>颗备用卫星</a:t>
            </a:r>
          </a:p>
        </p:txBody>
      </p:sp>
      <p:sp>
        <p:nvSpPr>
          <p:cNvPr id="7" name="文本框 6"/>
          <p:cNvSpPr txBox="1"/>
          <p:nvPr/>
        </p:nvSpPr>
        <p:spPr>
          <a:xfrm>
            <a:off x="1483743" y="2452558"/>
            <a:ext cx="9575322" cy="1175706"/>
          </a:xfrm>
          <a:prstGeom prst="rect">
            <a:avLst/>
          </a:prstGeom>
          <a:noFill/>
        </p:spPr>
        <p:txBody>
          <a:bodyPr vert="horz" wrap="square" rtlCol="0">
            <a:spAutoFit/>
          </a:bodyPr>
          <a:lstStyle/>
          <a:p>
            <a:pPr>
              <a:lnSpc>
                <a:spcPct val="110000"/>
              </a:lnSpc>
            </a:pPr>
            <a:r>
              <a:rPr lang="zh-CN" altLang="en-US" sz="3200" dirty="0">
                <a:latin typeface="Arial" panose="020B0604020202020204" pitchFamily="34" charset="0"/>
                <a:ea typeface="微软雅黑" panose="020B0503020204020204" pitchFamily="34" charset="-122"/>
                <a:cs typeface="Arial" panose="020B0604020202020204" pitchFamily="34" charset="0"/>
              </a:rPr>
              <a:t>分布在</a:t>
            </a:r>
            <a:r>
              <a:rPr lang="en-US" altLang="zh-CN" sz="3200" dirty="0">
                <a:latin typeface="Arial" panose="020B0604020202020204" pitchFamily="34" charset="0"/>
                <a:ea typeface="微软雅黑" panose="020B0503020204020204" pitchFamily="34" charset="-122"/>
                <a:cs typeface="Arial" panose="020B0604020202020204" pitchFamily="34" charset="0"/>
              </a:rPr>
              <a:t>6</a:t>
            </a:r>
            <a:r>
              <a:rPr lang="zh-CN" altLang="en-US" sz="3200" dirty="0">
                <a:latin typeface="Arial" panose="020B0604020202020204" pitchFamily="34" charset="0"/>
                <a:ea typeface="微软雅黑" panose="020B0503020204020204" pitchFamily="34" charset="-122"/>
                <a:cs typeface="Arial" panose="020B0604020202020204" pitchFamily="34" charset="0"/>
              </a:rPr>
              <a:t>个轨道面上，距地球约</a:t>
            </a:r>
            <a:r>
              <a:rPr lang="en-US" altLang="zh-CN" sz="3200" dirty="0">
                <a:latin typeface="Arial" panose="020B0604020202020204" pitchFamily="34" charset="0"/>
                <a:ea typeface="微软雅黑" panose="020B0503020204020204" pitchFamily="34" charset="-122"/>
                <a:cs typeface="Arial" panose="020B0604020202020204" pitchFamily="34" charset="0"/>
              </a:rPr>
              <a:t>20200</a:t>
            </a:r>
            <a:r>
              <a:rPr lang="zh-CN" altLang="en-US" sz="3200" dirty="0">
                <a:latin typeface="Arial" panose="020B0604020202020204" pitchFamily="34" charset="0"/>
                <a:ea typeface="微软雅黑" panose="020B0503020204020204" pitchFamily="34" charset="-122"/>
                <a:cs typeface="Arial" panose="020B0604020202020204" pitchFamily="34" charset="0"/>
              </a:rPr>
              <a:t>公里，运行周期为</a:t>
            </a:r>
            <a:r>
              <a:rPr lang="en-US" altLang="zh-CN" sz="3200" dirty="0">
                <a:latin typeface="Arial" panose="020B0604020202020204" pitchFamily="34" charset="0"/>
                <a:ea typeface="微软雅黑" panose="020B0503020204020204" pitchFamily="34" charset="-122"/>
                <a:cs typeface="Arial" panose="020B0604020202020204" pitchFamily="34" charset="0"/>
              </a:rPr>
              <a:t>11</a:t>
            </a:r>
            <a:r>
              <a:rPr lang="zh-CN" altLang="en-US" sz="3200" dirty="0">
                <a:latin typeface="Arial" panose="020B0604020202020204" pitchFamily="34" charset="0"/>
                <a:ea typeface="微软雅黑" panose="020B0503020204020204" pitchFamily="34" charset="-122"/>
                <a:cs typeface="Arial" panose="020B0604020202020204" pitchFamily="34" charset="0"/>
              </a:rPr>
              <a:t>小时</a:t>
            </a:r>
            <a:r>
              <a:rPr lang="en-US" altLang="zh-CN" sz="3200" dirty="0">
                <a:latin typeface="Arial" panose="020B0604020202020204" pitchFamily="34" charset="0"/>
                <a:ea typeface="微软雅黑" panose="020B0503020204020204" pitchFamily="34" charset="-122"/>
                <a:cs typeface="Arial" panose="020B0604020202020204" pitchFamily="34" charset="0"/>
              </a:rPr>
              <a:t>58</a:t>
            </a:r>
            <a:r>
              <a:rPr lang="zh-CN" altLang="en-US" sz="3200" dirty="0">
                <a:latin typeface="Arial" panose="020B0604020202020204" pitchFamily="34" charset="0"/>
                <a:ea typeface="微软雅黑" panose="020B0503020204020204" pitchFamily="34" charset="-122"/>
                <a:cs typeface="Arial" panose="020B0604020202020204" pitchFamily="34" charset="0"/>
              </a:rPr>
              <a:t>分</a:t>
            </a:r>
          </a:p>
        </p:txBody>
      </p:sp>
      <p:sp>
        <p:nvSpPr>
          <p:cNvPr id="8" name="文本框 7"/>
          <p:cNvSpPr txBox="1"/>
          <p:nvPr/>
        </p:nvSpPr>
        <p:spPr>
          <a:xfrm>
            <a:off x="1483743" y="3955283"/>
            <a:ext cx="9575322" cy="1175706"/>
          </a:xfrm>
          <a:prstGeom prst="rect">
            <a:avLst/>
          </a:prstGeom>
          <a:noFill/>
        </p:spPr>
        <p:txBody>
          <a:bodyPr vert="horz" wrap="square" rtlCol="0">
            <a:spAutoFit/>
          </a:bodyPr>
          <a:lstStyle/>
          <a:p>
            <a:pPr>
              <a:lnSpc>
                <a:spcPct val="110000"/>
              </a:lnSpc>
            </a:pPr>
            <a:r>
              <a:rPr lang="zh-CN" altLang="en-US" sz="3200" dirty="0">
                <a:latin typeface="Arial" panose="020B0604020202020204" pitchFamily="34" charset="0"/>
                <a:ea typeface="微软雅黑" panose="020B0503020204020204" pitchFamily="34" charset="-122"/>
                <a:cs typeface="Arial" panose="020B0604020202020204" pitchFamily="34" charset="0"/>
              </a:rPr>
              <a:t>至少可同时接收</a:t>
            </a:r>
            <a:r>
              <a:rPr lang="en-US" altLang="zh-CN" sz="3200" dirty="0">
                <a:latin typeface="Arial" panose="020B0604020202020204" pitchFamily="34" charset="0"/>
                <a:ea typeface="微软雅黑" panose="020B0503020204020204" pitchFamily="34" charset="-122"/>
                <a:cs typeface="Arial" panose="020B0604020202020204" pitchFamily="34" charset="0"/>
              </a:rPr>
              <a:t>4</a:t>
            </a:r>
            <a:r>
              <a:rPr lang="zh-CN" altLang="en-US" sz="3200" dirty="0">
                <a:latin typeface="Arial" panose="020B0604020202020204" pitchFamily="34" charset="0"/>
                <a:ea typeface="微软雅黑" panose="020B0503020204020204" pitchFamily="34" charset="-122"/>
                <a:cs typeface="Arial" panose="020B0604020202020204" pitchFamily="34" charset="0"/>
              </a:rPr>
              <a:t>颗卫星信号，最多可同时接收到</a:t>
            </a:r>
            <a:r>
              <a:rPr lang="en-US" altLang="zh-CN" sz="3200" dirty="0">
                <a:latin typeface="Arial" panose="020B0604020202020204" pitchFamily="34" charset="0"/>
                <a:ea typeface="微软雅黑" panose="020B0503020204020204" pitchFamily="34" charset="-122"/>
                <a:cs typeface="Arial" panose="020B0604020202020204" pitchFamily="34" charset="0"/>
              </a:rPr>
              <a:t>11</a:t>
            </a:r>
            <a:r>
              <a:rPr lang="zh-CN" altLang="en-US" sz="3200" dirty="0">
                <a:latin typeface="Arial" panose="020B0604020202020204" pitchFamily="34" charset="0"/>
                <a:ea typeface="微软雅黑" panose="020B0503020204020204" pitchFamily="34" charset="-122"/>
                <a:cs typeface="Arial" panose="020B0604020202020204" pitchFamily="34" charset="0"/>
              </a:rPr>
              <a:t>颗卫星发射的信号</a:t>
            </a:r>
          </a:p>
        </p:txBody>
      </p:sp>
      <p:sp>
        <p:nvSpPr>
          <p:cNvPr id="9" name="文本框 8"/>
          <p:cNvSpPr txBox="1"/>
          <p:nvPr/>
        </p:nvSpPr>
        <p:spPr>
          <a:xfrm>
            <a:off x="1483743" y="5458007"/>
            <a:ext cx="9575322" cy="634020"/>
          </a:xfrm>
          <a:prstGeom prst="rect">
            <a:avLst/>
          </a:prstGeom>
          <a:noFill/>
        </p:spPr>
        <p:txBody>
          <a:bodyPr vert="horz" wrap="square" rtlCol="0">
            <a:spAutoFit/>
          </a:bodyPr>
          <a:lstStyle/>
          <a:p>
            <a:pPr>
              <a:lnSpc>
                <a:spcPct val="110000"/>
              </a:lnSpc>
            </a:pPr>
            <a:r>
              <a:rPr lang="zh-CN" altLang="en-US" sz="3200" dirty="0">
                <a:latin typeface="Arial" panose="020B0604020202020204" pitchFamily="34" charset="0"/>
                <a:ea typeface="微软雅黑" panose="020B0503020204020204" pitchFamily="34" charset="-122"/>
                <a:cs typeface="Arial" panose="020B0604020202020204" pitchFamily="34" charset="0"/>
              </a:rPr>
              <a:t>每颗卫星上均装有</a:t>
            </a:r>
            <a:r>
              <a:rPr lang="en-US" altLang="zh-CN" sz="3200" dirty="0">
                <a:latin typeface="Arial" panose="020B0604020202020204" pitchFamily="34" charset="0"/>
                <a:ea typeface="微软雅黑" panose="020B0503020204020204" pitchFamily="34" charset="-122"/>
                <a:cs typeface="Arial" panose="020B0604020202020204" pitchFamily="34" charset="0"/>
              </a:rPr>
              <a:t>4</a:t>
            </a:r>
            <a:r>
              <a:rPr lang="zh-CN" altLang="en-US" sz="3200" dirty="0">
                <a:latin typeface="Arial" panose="020B0604020202020204" pitchFamily="34" charset="0"/>
                <a:ea typeface="微软雅黑" panose="020B0503020204020204" pitchFamily="34" charset="-122"/>
                <a:cs typeface="Arial" panose="020B0604020202020204" pitchFamily="34" charset="0"/>
              </a:rPr>
              <a:t>台高精度的原子钟，称为卫星钟</a:t>
            </a:r>
          </a:p>
        </p:txBody>
      </p:sp>
      <p:cxnSp>
        <p:nvCxnSpPr>
          <p:cNvPr id="14" name="直接连接符 13"/>
          <p:cNvCxnSpPr/>
          <p:nvPr/>
        </p:nvCxnSpPr>
        <p:spPr>
          <a:xfrm>
            <a:off x="1121434" y="1530120"/>
            <a:ext cx="0" cy="634020"/>
          </a:xfrm>
          <a:prstGeom prst="line">
            <a:avLst/>
          </a:prstGeom>
          <a:ln w="98425"/>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121434" y="2550034"/>
            <a:ext cx="0" cy="980755"/>
          </a:xfrm>
          <a:prstGeom prst="line">
            <a:avLst/>
          </a:prstGeom>
          <a:ln w="984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138687" y="4052759"/>
            <a:ext cx="0" cy="980755"/>
          </a:xfrm>
          <a:prstGeom prst="line">
            <a:avLst/>
          </a:prstGeom>
          <a:ln w="984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38687" y="5458007"/>
            <a:ext cx="0" cy="634020"/>
          </a:xfrm>
          <a:prstGeom prst="line">
            <a:avLst/>
          </a:prstGeom>
          <a:ln w="984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174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卫星星历</a:t>
            </a:r>
            <a:endParaRPr lang="zh-CN" altLang="en-US" dirty="0"/>
          </a:p>
        </p:txBody>
      </p:sp>
      <p:sp>
        <p:nvSpPr>
          <p:cNvPr id="4" name="灯片编号占位符 3"/>
          <p:cNvSpPr>
            <a:spLocks noGrp="1"/>
          </p:cNvSpPr>
          <p:nvPr>
            <p:ph type="sldNum" sz="quarter" idx="12"/>
          </p:nvPr>
        </p:nvSpPr>
        <p:spPr/>
        <p:txBody>
          <a:bodyPr/>
          <a:lstStyle/>
          <a:p>
            <a:fld id="{38B4F502-AEE6-4D70-927B-AC49763F54CA}" type="slidenum">
              <a:rPr lang="zh-CN" altLang="en-US" smtClean="0"/>
              <a:t>12</a:t>
            </a:fld>
            <a:endParaRPr lang="zh-CN" altLang="en-US"/>
          </a:p>
        </p:txBody>
      </p:sp>
      <p:sp>
        <p:nvSpPr>
          <p:cNvPr id="5" name="矩形 4"/>
          <p:cNvSpPr/>
          <p:nvPr/>
        </p:nvSpPr>
        <p:spPr>
          <a:xfrm>
            <a:off x="1" y="1414730"/>
            <a:ext cx="9609826" cy="655609"/>
          </a:xfrm>
          <a:prstGeom prst="rect">
            <a:avLst/>
          </a:prstGeom>
          <a:solidFill>
            <a:schemeClr val="accent1"/>
          </a:solidFill>
        </p:spPr>
        <p:txBody>
          <a:bodyPr wrap="square" anchor="ctr" anchorCtr="0">
            <a:noAutofit/>
          </a:bodyPr>
          <a:lstStyle/>
          <a:p>
            <a:pPr algn="ctr"/>
            <a:r>
              <a:rPr lang="zh-CN" altLang="zh-CN" sz="2800" b="1" dirty="0">
                <a:solidFill>
                  <a:schemeClr val="bg1"/>
                </a:solidFill>
                <a:latin typeface="微软雅黑" panose="020B0503020204020204" pitchFamily="34" charset="-122"/>
                <a:ea typeface="微软雅黑" panose="020B0503020204020204" pitchFamily="34" charset="-122"/>
              </a:rPr>
              <a:t>两行轨道数据（</a:t>
            </a:r>
            <a:r>
              <a:rPr lang="en-US" altLang="zh-CN" sz="2800" b="1" dirty="0">
                <a:solidFill>
                  <a:schemeClr val="bg1"/>
                </a:solidFill>
                <a:latin typeface="微软雅黑" panose="020B0503020204020204" pitchFamily="34" charset="-122"/>
                <a:ea typeface="微软雅黑" panose="020B0503020204020204" pitchFamily="34" charset="-122"/>
              </a:rPr>
              <a:t>TLE</a:t>
            </a:r>
            <a:r>
              <a:rPr lang="zh-CN" altLang="zh-CN" sz="2800" b="1" dirty="0">
                <a:solidFill>
                  <a:schemeClr val="bg1"/>
                </a:solidFill>
                <a:latin typeface="微软雅黑" panose="020B0503020204020204" pitchFamily="34" charset="-122"/>
                <a:ea typeface="微软雅黑" panose="020B0503020204020204" pitchFamily="34" charset="-122"/>
              </a:rPr>
              <a:t>，</a:t>
            </a:r>
            <a:r>
              <a:rPr lang="en-US" altLang="zh-CN" sz="2800" b="1" dirty="0">
                <a:solidFill>
                  <a:schemeClr val="bg1"/>
                </a:solidFill>
                <a:latin typeface="微软雅黑" panose="020B0503020204020204" pitchFamily="34" charset="-122"/>
                <a:ea typeface="微软雅黑" panose="020B0503020204020204" pitchFamily="34" charset="-122"/>
              </a:rPr>
              <a:t>Two-Line Orbital Element</a:t>
            </a:r>
            <a:r>
              <a:rPr lang="zh-CN" altLang="en-US" sz="2800" b="1" dirty="0">
                <a:solidFill>
                  <a:schemeClr val="bg1"/>
                </a:solidFill>
                <a:latin typeface="微软雅黑" panose="020B0503020204020204" pitchFamily="34" charset="-122"/>
                <a:ea typeface="微软雅黑" panose="020B0503020204020204" pitchFamily="34" charset="-122"/>
              </a:rPr>
              <a:t>）</a:t>
            </a:r>
            <a:endParaRPr lang="zh-CN" altLang="zh-CN" sz="28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11831" y="2609506"/>
            <a:ext cx="11220091" cy="523220"/>
          </a:xfrm>
          <a:prstGeom prst="rect">
            <a:avLst/>
          </a:prstGeom>
        </p:spPr>
        <p:txBody>
          <a:bodyPr wrap="square">
            <a:spAutoFit/>
          </a:bodyPr>
          <a:lstStyle/>
          <a:p>
            <a:pPr algn="ctr"/>
            <a:r>
              <a:rPr lang="zh-CN" altLang="zh-CN" sz="2800" dirty="0">
                <a:latin typeface="微软雅黑" panose="020B0503020204020204" pitchFamily="34" charset="-122"/>
                <a:ea typeface="微软雅黑" panose="020B0503020204020204" pitchFamily="34" charset="-122"/>
              </a:rPr>
              <a:t>由</a:t>
            </a:r>
            <a:r>
              <a:rPr lang="en-US" altLang="zh-CN" sz="2800" dirty="0">
                <a:latin typeface="微软雅黑" panose="020B0503020204020204" pitchFamily="34" charset="-122"/>
                <a:ea typeface="微软雅黑" panose="020B0503020204020204" pitchFamily="34" charset="-122"/>
              </a:rPr>
              <a:t>美国celestrak</a:t>
            </a:r>
            <a:r>
              <a:rPr lang="zh-CN" altLang="zh-CN" sz="2800" dirty="0">
                <a:latin typeface="微软雅黑" panose="020B0503020204020204" pitchFamily="34" charset="-122"/>
                <a:ea typeface="微软雅黑" panose="020B0503020204020204" pitchFamily="34" charset="-122"/>
              </a:rPr>
              <a:t>发明创立，用于描述太空飞行体位置和速度的表达式</a:t>
            </a:r>
          </a:p>
        </p:txBody>
      </p:sp>
      <p:sp>
        <p:nvSpPr>
          <p:cNvPr id="8" name="文本框 7"/>
          <p:cNvSpPr txBox="1"/>
          <p:nvPr/>
        </p:nvSpPr>
        <p:spPr>
          <a:xfrm>
            <a:off x="1682150" y="3674354"/>
            <a:ext cx="4310333" cy="532582"/>
          </a:xfrm>
          <a:prstGeom prst="rect">
            <a:avLst/>
          </a:prstGeom>
          <a:noFill/>
        </p:spPr>
        <p:txBody>
          <a:bodyPr vert="horz" wrap="square" rtlCol="0">
            <a:spAutoFit/>
          </a:bodyPr>
          <a:lstStyle/>
          <a:p>
            <a:pPr>
              <a:lnSpc>
                <a:spcPct val="110000"/>
              </a:lnSpc>
            </a:pPr>
            <a:r>
              <a:rPr lang="zh-CN" altLang="en-US" sz="2800" b="1" dirty="0">
                <a:latin typeface="Arial" panose="020B0604020202020204" pitchFamily="34" charset="0"/>
                <a:ea typeface="微软雅黑" panose="020B0503020204020204" pitchFamily="34" charset="-122"/>
                <a:cs typeface="Arial" panose="020B0604020202020204" pitchFamily="34" charset="0"/>
              </a:rPr>
              <a:t>卫星现时的位置</a:t>
            </a:r>
          </a:p>
        </p:txBody>
      </p:sp>
      <p:sp>
        <p:nvSpPr>
          <p:cNvPr id="9" name="文本框 8"/>
          <p:cNvSpPr txBox="1"/>
          <p:nvPr/>
        </p:nvSpPr>
        <p:spPr>
          <a:xfrm>
            <a:off x="5500776" y="3674354"/>
            <a:ext cx="4310333" cy="532582"/>
          </a:xfrm>
          <a:prstGeom prst="rect">
            <a:avLst/>
          </a:prstGeom>
          <a:noFill/>
        </p:spPr>
        <p:txBody>
          <a:bodyPr vert="horz" wrap="square" rtlCol="0">
            <a:spAutoFit/>
          </a:bodyPr>
          <a:lstStyle/>
          <a:p>
            <a:pPr>
              <a:lnSpc>
                <a:spcPct val="110000"/>
              </a:lnSpc>
            </a:pPr>
            <a:r>
              <a:rPr lang="zh-CN" altLang="en-US" sz="2800" b="1" dirty="0">
                <a:latin typeface="Arial" panose="020B0604020202020204" pitchFamily="34" charset="0"/>
                <a:ea typeface="微软雅黑" panose="020B0503020204020204" pitchFamily="34" charset="-122"/>
                <a:cs typeface="Arial" panose="020B0604020202020204" pitchFamily="34" charset="0"/>
              </a:rPr>
              <a:t>其它卫星的概略位置</a:t>
            </a:r>
          </a:p>
        </p:txBody>
      </p:sp>
      <p:sp>
        <p:nvSpPr>
          <p:cNvPr id="10" name="文本框 9"/>
          <p:cNvSpPr txBox="1"/>
          <p:nvPr/>
        </p:nvSpPr>
        <p:spPr>
          <a:xfrm>
            <a:off x="1682150" y="4727571"/>
            <a:ext cx="4310333" cy="532582"/>
          </a:xfrm>
          <a:prstGeom prst="rect">
            <a:avLst/>
          </a:prstGeom>
          <a:noFill/>
        </p:spPr>
        <p:txBody>
          <a:bodyPr vert="horz" wrap="square" rtlCol="0">
            <a:spAutoFit/>
          </a:bodyPr>
          <a:lstStyle/>
          <a:p>
            <a:pPr>
              <a:lnSpc>
                <a:spcPct val="110000"/>
              </a:lnSpc>
            </a:pPr>
            <a:r>
              <a:rPr lang="zh-CN" altLang="en-US" sz="2800" b="1" dirty="0">
                <a:latin typeface="Arial" panose="020B0604020202020204" pitchFamily="34" charset="0"/>
                <a:ea typeface="微软雅黑" panose="020B0503020204020204" pitchFamily="34" charset="-122"/>
                <a:cs typeface="Arial" panose="020B0604020202020204" pitchFamily="34" charset="0"/>
              </a:rPr>
              <a:t>时钟校正参数</a:t>
            </a:r>
          </a:p>
        </p:txBody>
      </p:sp>
      <p:sp>
        <p:nvSpPr>
          <p:cNvPr id="11" name="文本框 10"/>
          <p:cNvSpPr txBox="1"/>
          <p:nvPr/>
        </p:nvSpPr>
        <p:spPr>
          <a:xfrm>
            <a:off x="5500776" y="4727571"/>
            <a:ext cx="4310333" cy="532582"/>
          </a:xfrm>
          <a:prstGeom prst="rect">
            <a:avLst/>
          </a:prstGeom>
          <a:noFill/>
        </p:spPr>
        <p:txBody>
          <a:bodyPr vert="horz" wrap="square" rtlCol="0">
            <a:spAutoFit/>
          </a:bodyPr>
          <a:lstStyle/>
          <a:p>
            <a:pPr>
              <a:lnSpc>
                <a:spcPct val="110000"/>
              </a:lnSpc>
            </a:pPr>
            <a:r>
              <a:rPr lang="zh-CN" altLang="en-US" sz="2800" b="1" dirty="0">
                <a:latin typeface="Arial" panose="020B0604020202020204" pitchFamily="34" charset="0"/>
                <a:ea typeface="微软雅黑" panose="020B0503020204020204" pitchFamily="34" charset="-122"/>
                <a:cs typeface="Arial" panose="020B0604020202020204" pitchFamily="34" charset="0"/>
              </a:rPr>
              <a:t>传播延迟参数</a:t>
            </a:r>
          </a:p>
        </p:txBody>
      </p:sp>
      <p:sp>
        <p:nvSpPr>
          <p:cNvPr id="12" name="文本框 11"/>
          <p:cNvSpPr txBox="1"/>
          <p:nvPr/>
        </p:nvSpPr>
        <p:spPr>
          <a:xfrm>
            <a:off x="1682150" y="5790041"/>
            <a:ext cx="4310333" cy="532582"/>
          </a:xfrm>
          <a:prstGeom prst="rect">
            <a:avLst/>
          </a:prstGeom>
          <a:noFill/>
        </p:spPr>
        <p:txBody>
          <a:bodyPr vert="horz" wrap="square" rtlCol="0">
            <a:spAutoFit/>
          </a:bodyPr>
          <a:lstStyle/>
          <a:p>
            <a:pPr>
              <a:lnSpc>
                <a:spcPct val="110000"/>
              </a:lnSpc>
            </a:pPr>
            <a:r>
              <a:rPr lang="zh-CN" altLang="en-US" sz="2800" b="1" dirty="0">
                <a:latin typeface="Arial" panose="020B0604020202020204" pitchFamily="34" charset="0"/>
                <a:ea typeface="微软雅黑" panose="020B0503020204020204" pitchFamily="34" charset="-122"/>
                <a:cs typeface="Arial" panose="020B0604020202020204" pitchFamily="34" charset="0"/>
              </a:rPr>
              <a:t>其它信息</a:t>
            </a:r>
          </a:p>
        </p:txBody>
      </p:sp>
      <p:cxnSp>
        <p:nvCxnSpPr>
          <p:cNvPr id="14" name="直接连接符 13"/>
          <p:cNvCxnSpPr/>
          <p:nvPr/>
        </p:nvCxnSpPr>
        <p:spPr>
          <a:xfrm>
            <a:off x="690418" y="2453861"/>
            <a:ext cx="108344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04639" y="3313628"/>
            <a:ext cx="108344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380226" y="3735729"/>
            <a:ext cx="0" cy="255239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5296519" y="3752980"/>
            <a:ext cx="17507" cy="148992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914" y="4902823"/>
            <a:ext cx="1636089" cy="1636089"/>
          </a:xfrm>
          <a:prstGeom prst="rect">
            <a:avLst/>
          </a:prstGeom>
        </p:spPr>
      </p:pic>
    </p:spTree>
    <p:extLst>
      <p:ext uri="{BB962C8B-B14F-4D97-AF65-F5344CB8AC3E}">
        <p14:creationId xmlns:p14="http://schemas.microsoft.com/office/powerpoint/2010/main" val="3555630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地面监控系统</a:t>
            </a:r>
          </a:p>
        </p:txBody>
      </p:sp>
      <p:grpSp>
        <p:nvGrpSpPr>
          <p:cNvPr id="21" name="组合 20"/>
          <p:cNvGrpSpPr/>
          <p:nvPr/>
        </p:nvGrpSpPr>
        <p:grpSpPr>
          <a:xfrm>
            <a:off x="103518" y="1338776"/>
            <a:ext cx="11904454" cy="5047759"/>
            <a:chOff x="69010" y="1304270"/>
            <a:chExt cx="12019472" cy="5096529"/>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0" y="1304270"/>
              <a:ext cx="12019472" cy="5096529"/>
            </a:xfrm>
            <a:prstGeom prst="rect">
              <a:avLst/>
            </a:prstGeom>
          </p:spPr>
        </p:pic>
        <p:sp>
          <p:nvSpPr>
            <p:cNvPr id="6" name="椭圆 5"/>
            <p:cNvSpPr/>
            <p:nvPr/>
          </p:nvSpPr>
          <p:spPr>
            <a:xfrm>
              <a:off x="2522472" y="2562722"/>
              <a:ext cx="300715" cy="300715"/>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921668" y="2033153"/>
              <a:ext cx="3803039" cy="529569"/>
            </a:xfrm>
            <a:prstGeom prst="rect">
              <a:avLst/>
            </a:prstGeom>
            <a:noFill/>
            <a:effectLst>
              <a:outerShdw blurRad="50800" dist="38100" dir="2700000" algn="tl" rotWithShape="0">
                <a:prstClr val="black">
                  <a:alpha val="40000"/>
                </a:prstClr>
              </a:outerShdw>
            </a:effectLst>
          </p:spPr>
          <p:txBody>
            <a:bodyPr wrap="square" rtlCol="0">
              <a:spAutoFit/>
            </a:bodyPr>
            <a:lstStyle/>
            <a:p>
              <a:pPr>
                <a:lnSpc>
                  <a:spcPct val="110000"/>
                </a:lnSpc>
              </a:pPr>
              <a:r>
                <a:rPr lang="en-US" altLang="zh-CN" sz="2800" b="1" dirty="0">
                  <a:solidFill>
                    <a:schemeClr val="bg1"/>
                  </a:solidFill>
                  <a:latin typeface="Arial" panose="020B0604020202020204" pitchFamily="34" charset="0"/>
                  <a:ea typeface="微软雅黑" panose="020B0503020204020204" pitchFamily="34" charset="-122"/>
                  <a:cs typeface="Arial" panose="020B0604020202020204" pitchFamily="34" charset="0"/>
                </a:rPr>
                <a:t>Colorado</a:t>
              </a:r>
              <a:r>
                <a:rPr lang="zh-CN" altLang="en-US" sz="2800" b="1" dirty="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en-US" altLang="zh-CN" sz="2800" b="1" dirty="0">
                  <a:solidFill>
                    <a:schemeClr val="bg1"/>
                  </a:solidFill>
                  <a:latin typeface="Arial" panose="020B0604020202020204" pitchFamily="34" charset="0"/>
                  <a:ea typeface="微软雅黑" panose="020B0503020204020204" pitchFamily="34" charset="-122"/>
                  <a:cs typeface="Arial" panose="020B0604020202020204" pitchFamily="34" charset="0"/>
                </a:rPr>
                <a:t>springs</a:t>
              </a:r>
            </a:p>
          </p:txBody>
        </p:sp>
        <p:pic>
          <p:nvPicPr>
            <p:cNvPr id="9" name="图片 8"/>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flipH="1">
              <a:off x="4636501" y="2793736"/>
              <a:ext cx="705225" cy="721714"/>
            </a:xfrm>
            <a:prstGeom prst="rect">
              <a:avLst/>
            </a:prstGeom>
            <a:effectLst>
              <a:outerShdw blurRad="50800" dist="38100" dir="2700000" algn="tl" rotWithShape="0">
                <a:prstClr val="black">
                  <a:alpha val="40000"/>
                </a:prstClr>
              </a:outerShdw>
            </a:effectLst>
          </p:spPr>
        </p:pic>
        <p:pic>
          <p:nvPicPr>
            <p:cNvPr id="10" name="图片 9"/>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flipH="1">
              <a:off x="4072385" y="4102355"/>
              <a:ext cx="705225" cy="721714"/>
            </a:xfrm>
            <a:prstGeom prst="rect">
              <a:avLst/>
            </a:prstGeom>
            <a:effectLst>
              <a:outerShdw blurRad="50800" dist="38100" dir="2700000" algn="tl" rotWithShape="0">
                <a:prstClr val="black">
                  <a:alpha val="40000"/>
                </a:prstClr>
              </a:outerShdw>
            </a:effectLst>
          </p:spPr>
        </p:pic>
        <p:pic>
          <p:nvPicPr>
            <p:cNvPr id="11" name="图片 10"/>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flipH="1">
              <a:off x="3149708" y="5298544"/>
              <a:ext cx="705225" cy="721714"/>
            </a:xfrm>
            <a:prstGeom prst="rect">
              <a:avLst/>
            </a:prstGeom>
            <a:effectLst>
              <a:outerShdw blurRad="50800" dist="38100" dir="2700000" algn="tl" rotWithShape="0">
                <a:prstClr val="black">
                  <a:alpha val="40000"/>
                </a:prstClr>
              </a:outerShdw>
            </a:effectLst>
          </p:spPr>
        </p:pic>
        <p:pic>
          <p:nvPicPr>
            <p:cNvPr id="12" name="图片 11"/>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flipH="1">
              <a:off x="5224752" y="1720297"/>
              <a:ext cx="705225" cy="721714"/>
            </a:xfrm>
            <a:prstGeom prst="rect">
              <a:avLst/>
            </a:prstGeom>
            <a:effectLst>
              <a:outerShdw blurRad="50800" dist="38100" dir="2700000" algn="tl" rotWithShape="0">
                <a:prstClr val="black">
                  <a:alpha val="40000"/>
                </a:prstClr>
              </a:outerShdw>
            </a:effectLst>
          </p:spPr>
        </p:pic>
        <p:sp>
          <p:nvSpPr>
            <p:cNvPr id="13" name="椭圆 12"/>
            <p:cNvSpPr/>
            <p:nvPr/>
          </p:nvSpPr>
          <p:spPr>
            <a:xfrm>
              <a:off x="1386555" y="3178581"/>
              <a:ext cx="300715" cy="300715"/>
            </a:xfrm>
            <a:prstGeom prst="ellipse">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48156" y="3515450"/>
              <a:ext cx="1661123" cy="634020"/>
            </a:xfrm>
            <a:prstGeom prst="rect">
              <a:avLst/>
            </a:prstGeom>
            <a:noFill/>
            <a:effectLst>
              <a:outerShdw blurRad="50800" dist="38100" dir="2700000" algn="tl" rotWithShape="0">
                <a:prstClr val="black">
                  <a:alpha val="40000"/>
                </a:prstClr>
              </a:outerShdw>
            </a:effectLst>
          </p:spPr>
          <p:txBody>
            <a:bodyPr wrap="square" rtlCol="0">
              <a:spAutoFit/>
            </a:bodyPr>
            <a:lstStyle/>
            <a:p>
              <a:pPr>
                <a:lnSpc>
                  <a:spcPct val="110000"/>
                </a:lnSpc>
              </a:pPr>
              <a:r>
                <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Hawaii</a:t>
              </a:r>
            </a:p>
          </p:txBody>
        </p:sp>
        <p:sp>
          <p:nvSpPr>
            <p:cNvPr id="15" name="椭圆 14"/>
            <p:cNvSpPr/>
            <p:nvPr/>
          </p:nvSpPr>
          <p:spPr>
            <a:xfrm>
              <a:off x="5341726" y="4029741"/>
              <a:ext cx="300715" cy="300715"/>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6" name="椭圆 15"/>
            <p:cNvSpPr/>
            <p:nvPr/>
          </p:nvSpPr>
          <p:spPr>
            <a:xfrm>
              <a:off x="8476958" y="3801640"/>
              <a:ext cx="300715" cy="300715"/>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7" name="椭圆 16"/>
            <p:cNvSpPr/>
            <p:nvPr/>
          </p:nvSpPr>
          <p:spPr>
            <a:xfrm>
              <a:off x="10827969" y="3339330"/>
              <a:ext cx="300715" cy="300715"/>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4649634" y="4301466"/>
              <a:ext cx="2390590" cy="529569"/>
            </a:xfrm>
            <a:prstGeom prst="rect">
              <a:avLst/>
            </a:prstGeom>
            <a:noFill/>
            <a:effectLst>
              <a:outerShdw blurRad="50800" dist="38100" dir="2700000" algn="tl" rotWithShape="0">
                <a:prstClr val="black">
                  <a:alpha val="40000"/>
                </a:prstClr>
              </a:outerShdw>
            </a:effectLst>
          </p:spPr>
          <p:txBody>
            <a:bodyPr wrap="square" rtlCol="0">
              <a:spAutoFit/>
            </a:bodyPr>
            <a:lstStyle/>
            <a:p>
              <a:pPr>
                <a:lnSpc>
                  <a:spcPct val="110000"/>
                </a:lnSpc>
              </a:pPr>
              <a:r>
                <a:rPr lang="en-US" altLang="zh-CN" sz="2800" b="1" dirty="0" err="1">
                  <a:solidFill>
                    <a:schemeClr val="bg1"/>
                  </a:solidFill>
                  <a:latin typeface="Arial" panose="020B0604020202020204" pitchFamily="34" charset="0"/>
                  <a:ea typeface="微软雅黑" panose="020B0503020204020204" pitchFamily="34" charset="-122"/>
                  <a:cs typeface="Arial" panose="020B0604020202020204" pitchFamily="34" charset="0"/>
                </a:rPr>
                <a:t>Ascencion</a:t>
              </a:r>
              <a:endParaRPr lang="en-US" altLang="zh-CN" sz="28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9" name="文本框 18"/>
            <p:cNvSpPr txBox="1"/>
            <p:nvPr/>
          </p:nvSpPr>
          <p:spPr>
            <a:xfrm>
              <a:off x="7534622" y="4029741"/>
              <a:ext cx="2826299" cy="566309"/>
            </a:xfrm>
            <a:prstGeom prst="rect">
              <a:avLst/>
            </a:prstGeom>
            <a:noFill/>
            <a:effectLst>
              <a:outerShdw blurRad="50800" dist="38100" dir="2700000" algn="tl" rotWithShape="0">
                <a:prstClr val="black">
                  <a:alpha val="40000"/>
                </a:prstClr>
              </a:outerShdw>
            </a:effectLst>
          </p:spPr>
          <p:txBody>
            <a:bodyPr wrap="square" rtlCol="0">
              <a:spAutoFit/>
            </a:bodyPr>
            <a:lstStyle/>
            <a:p>
              <a:pPr>
                <a:lnSpc>
                  <a:spcPct val="110000"/>
                </a:lnSpc>
              </a:pPr>
              <a:r>
                <a:rPr lang="en-US" altLang="zh-CN" sz="2800" b="1" dirty="0">
                  <a:solidFill>
                    <a:schemeClr val="bg1"/>
                  </a:solidFill>
                  <a:latin typeface="Arial" panose="020B0604020202020204" pitchFamily="34" charset="0"/>
                  <a:ea typeface="微软雅黑" panose="020B0503020204020204" pitchFamily="34" charset="-122"/>
                  <a:cs typeface="Arial" panose="020B0604020202020204" pitchFamily="34" charset="0"/>
                </a:rPr>
                <a:t>Diego Garcia</a:t>
              </a:r>
            </a:p>
          </p:txBody>
        </p:sp>
        <p:sp>
          <p:nvSpPr>
            <p:cNvPr id="20" name="文本框 19"/>
            <p:cNvSpPr txBox="1"/>
            <p:nvPr/>
          </p:nvSpPr>
          <p:spPr>
            <a:xfrm>
              <a:off x="10146247" y="2831964"/>
              <a:ext cx="1827218" cy="529569"/>
            </a:xfrm>
            <a:prstGeom prst="rect">
              <a:avLst/>
            </a:prstGeom>
            <a:noFill/>
            <a:effectLst>
              <a:outerShdw blurRad="50800" dist="38100" dir="2700000" algn="tl" rotWithShape="0">
                <a:prstClr val="black">
                  <a:alpha val="40000"/>
                </a:prstClr>
              </a:outerShdw>
            </a:effectLst>
          </p:spPr>
          <p:txBody>
            <a:bodyPr wrap="square" rtlCol="0">
              <a:spAutoFit/>
            </a:bodyPr>
            <a:lstStyle/>
            <a:p>
              <a:pPr>
                <a:lnSpc>
                  <a:spcPct val="110000"/>
                </a:lnSpc>
              </a:pPr>
              <a:r>
                <a:rPr lang="en-US" altLang="zh-CN" sz="2800" b="1" dirty="0" err="1">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kwajalein</a:t>
              </a:r>
              <a:endParaRPr lang="en-US" altLang="zh-CN" sz="2800"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2015360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0418" y="45847"/>
            <a:ext cx="10515600" cy="802063"/>
          </a:xfrm>
        </p:spPr>
        <p:txBody>
          <a:bodyPr/>
          <a:lstStyle/>
          <a:p>
            <a:r>
              <a:rPr lang="en-US" altLang="zh-CN" dirty="0"/>
              <a:t>GPS</a:t>
            </a:r>
            <a:r>
              <a:rPr lang="zh-CN" altLang="en-US" dirty="0"/>
              <a:t>接收机</a:t>
            </a:r>
          </a:p>
        </p:txBody>
      </p:sp>
      <p:sp>
        <p:nvSpPr>
          <p:cNvPr id="3" name="内容占位符 2"/>
          <p:cNvSpPr>
            <a:spLocks noGrp="1"/>
          </p:cNvSpPr>
          <p:nvPr>
            <p:ph idx="1"/>
          </p:nvPr>
        </p:nvSpPr>
        <p:spPr>
          <a:xfrm>
            <a:off x="2631057" y="5369066"/>
            <a:ext cx="6676846" cy="687219"/>
          </a:xfrm>
        </p:spPr>
        <p:txBody>
          <a:bodyPr>
            <a:noAutofit/>
          </a:bodyPr>
          <a:lstStyle/>
          <a:p>
            <a:pPr marL="0" indent="0" algn="ctr">
              <a:lnSpc>
                <a:spcPct val="120000"/>
              </a:lnSpc>
              <a:buNone/>
            </a:pPr>
            <a:r>
              <a:rPr lang="zh-CN" altLang="en-US" dirty="0">
                <a:latin typeface="微软雅黑" panose="020B0503020204020204" pitchFamily="34" charset="-122"/>
              </a:rPr>
              <a:t>接收、跟踪、解译和量测</a:t>
            </a:r>
            <a:r>
              <a:rPr lang="en-US" altLang="zh-TW" dirty="0">
                <a:latin typeface="微软雅黑" panose="020B0503020204020204" pitchFamily="34" charset="-122"/>
              </a:rPr>
              <a:t>GPS</a:t>
            </a:r>
            <a:r>
              <a:rPr lang="zh-CN" altLang="en-US" dirty="0">
                <a:latin typeface="微软雅黑" panose="020B0503020204020204" pitchFamily="34" charset="-122"/>
              </a:rPr>
              <a:t>信号的设备</a:t>
            </a:r>
          </a:p>
        </p:txBody>
      </p:sp>
      <p:sp>
        <p:nvSpPr>
          <p:cNvPr id="7" name="文本框 6"/>
          <p:cNvSpPr txBox="1"/>
          <p:nvPr/>
        </p:nvSpPr>
        <p:spPr>
          <a:xfrm>
            <a:off x="7204327" y="1737520"/>
            <a:ext cx="2761740" cy="634020"/>
          </a:xfrm>
          <a:prstGeom prst="rect">
            <a:avLst/>
          </a:prstGeom>
          <a:noFill/>
        </p:spPr>
        <p:txBody>
          <a:bodyPr vert="horz" wrap="square" rtlCol="0">
            <a:spAutoFit/>
          </a:bodyPr>
          <a:lstStyle/>
          <a:p>
            <a:pPr>
              <a:lnSpc>
                <a:spcPct val="110000"/>
              </a:lnSpc>
            </a:pPr>
            <a:r>
              <a:rPr lang="zh-CN" altLang="en-US" sz="3200" b="1" dirty="0">
                <a:latin typeface="Arial" panose="020B0604020202020204" pitchFamily="34" charset="0"/>
                <a:ea typeface="微软雅黑" panose="020B0503020204020204" pitchFamily="34" charset="-122"/>
                <a:cs typeface="Arial" panose="020B0604020202020204" pitchFamily="34" charset="0"/>
              </a:rPr>
              <a:t>接收主机</a:t>
            </a:r>
          </a:p>
        </p:txBody>
      </p:sp>
      <p:sp>
        <p:nvSpPr>
          <p:cNvPr id="8" name="文本框 7"/>
          <p:cNvSpPr txBox="1"/>
          <p:nvPr/>
        </p:nvSpPr>
        <p:spPr>
          <a:xfrm>
            <a:off x="1245540" y="1832014"/>
            <a:ext cx="4034595" cy="634020"/>
          </a:xfrm>
          <a:prstGeom prst="rect">
            <a:avLst/>
          </a:prstGeom>
          <a:noFill/>
        </p:spPr>
        <p:txBody>
          <a:bodyPr vert="horz" wrap="square" rtlCol="0">
            <a:spAutoFit/>
          </a:bodyPr>
          <a:lstStyle/>
          <a:p>
            <a:pPr algn="ctr">
              <a:lnSpc>
                <a:spcPct val="110000"/>
              </a:lnSpc>
            </a:pPr>
            <a:r>
              <a:rPr lang="zh-CN" altLang="en-US" sz="3200" b="1" dirty="0">
                <a:latin typeface="Arial" panose="020B0604020202020204" pitchFamily="34" charset="0"/>
                <a:ea typeface="微软雅黑" panose="020B0503020204020204" pitchFamily="34" charset="-122"/>
                <a:cs typeface="Arial" panose="020B0604020202020204" pitchFamily="34" charset="0"/>
              </a:rPr>
              <a:t>天线</a:t>
            </a:r>
          </a:p>
        </p:txBody>
      </p:sp>
      <p:sp>
        <p:nvSpPr>
          <p:cNvPr id="9" name="文本框 8"/>
          <p:cNvSpPr txBox="1"/>
          <p:nvPr/>
        </p:nvSpPr>
        <p:spPr>
          <a:xfrm>
            <a:off x="1163221" y="3781760"/>
            <a:ext cx="4034595" cy="634020"/>
          </a:xfrm>
          <a:prstGeom prst="rect">
            <a:avLst/>
          </a:prstGeom>
          <a:noFill/>
        </p:spPr>
        <p:txBody>
          <a:bodyPr vert="horz" wrap="square" rtlCol="0">
            <a:spAutoFit/>
          </a:bodyPr>
          <a:lstStyle/>
          <a:p>
            <a:pPr algn="ctr">
              <a:lnSpc>
                <a:spcPct val="110000"/>
              </a:lnSpc>
            </a:pPr>
            <a:r>
              <a:rPr lang="zh-CN" altLang="en-US" sz="3200" b="1" dirty="0">
                <a:latin typeface="Arial" panose="020B0604020202020204" pitchFamily="34" charset="0"/>
                <a:ea typeface="微软雅黑" panose="020B0503020204020204" pitchFamily="34" charset="-122"/>
                <a:cs typeface="Arial" panose="020B0604020202020204" pitchFamily="34" charset="0"/>
              </a:rPr>
              <a:t>计算机</a:t>
            </a:r>
          </a:p>
        </p:txBody>
      </p:sp>
      <p:sp>
        <p:nvSpPr>
          <p:cNvPr id="10" name="文本框 9"/>
          <p:cNvSpPr txBox="1"/>
          <p:nvPr/>
        </p:nvSpPr>
        <p:spPr>
          <a:xfrm>
            <a:off x="7204327" y="3687266"/>
            <a:ext cx="2761740" cy="634020"/>
          </a:xfrm>
          <a:prstGeom prst="rect">
            <a:avLst/>
          </a:prstGeom>
          <a:noFill/>
        </p:spPr>
        <p:txBody>
          <a:bodyPr vert="horz" wrap="square" rtlCol="0">
            <a:spAutoFit/>
          </a:bodyPr>
          <a:lstStyle/>
          <a:p>
            <a:pPr>
              <a:lnSpc>
                <a:spcPct val="110000"/>
              </a:lnSpc>
            </a:pPr>
            <a:r>
              <a:rPr lang="zh-CN" altLang="en-US" sz="3200" b="1" dirty="0">
                <a:latin typeface="Arial" panose="020B0604020202020204" pitchFamily="34" charset="0"/>
                <a:ea typeface="微软雅黑" panose="020B0503020204020204" pitchFamily="34" charset="-122"/>
                <a:cs typeface="Arial" panose="020B0604020202020204" pitchFamily="34" charset="0"/>
              </a:rPr>
              <a:t>控制显示设备</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6724" y="1936351"/>
            <a:ext cx="2463744" cy="2194272"/>
          </a:xfrm>
          <a:prstGeom prst="rect">
            <a:avLst/>
          </a:prstGeom>
        </p:spPr>
      </p:pic>
      <p:cxnSp>
        <p:nvCxnSpPr>
          <p:cNvPr id="13" name="直接连接符 12"/>
          <p:cNvCxnSpPr/>
          <p:nvPr/>
        </p:nvCxnSpPr>
        <p:spPr>
          <a:xfrm>
            <a:off x="2605178" y="5213780"/>
            <a:ext cx="66768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631058" y="6142559"/>
            <a:ext cx="667684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859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TW" dirty="0"/>
              <a:t>GPS</a:t>
            </a:r>
            <a:r>
              <a:rPr lang="zh-TW" altLang="en-US" dirty="0"/>
              <a:t>定位的特点</a:t>
            </a:r>
            <a:endParaRPr lang="zh-CN" altLang="en-US" dirty="0"/>
          </a:p>
        </p:txBody>
      </p:sp>
      <p:sp>
        <p:nvSpPr>
          <p:cNvPr id="3" name="内容占位符 2"/>
          <p:cNvSpPr>
            <a:spLocks noGrp="1"/>
          </p:cNvSpPr>
          <p:nvPr>
            <p:ph idx="1"/>
          </p:nvPr>
        </p:nvSpPr>
        <p:spPr>
          <a:xfrm>
            <a:off x="879893" y="1294826"/>
            <a:ext cx="4866565" cy="4435623"/>
          </a:xfrm>
        </p:spPr>
        <p:txBody>
          <a:bodyPr>
            <a:normAutofit/>
          </a:bodyPr>
          <a:lstStyle/>
          <a:p>
            <a:pPr>
              <a:lnSpc>
                <a:spcPct val="120000"/>
              </a:lnSpc>
              <a:spcBef>
                <a:spcPts val="1200"/>
              </a:spcBef>
              <a:buFont typeface="Wingdings" panose="05000000000000000000" pitchFamily="2" charset="2"/>
              <a:buChar char="ü"/>
            </a:pPr>
            <a:r>
              <a:rPr lang="zh-CN" altLang="en-US" dirty="0"/>
              <a:t> </a:t>
            </a:r>
            <a:r>
              <a:rPr lang="zh-CN" altLang="en-US" b="1" dirty="0"/>
              <a:t>定位时间</a:t>
            </a:r>
            <a:r>
              <a:rPr lang="zh-CN" altLang="en-US" dirty="0"/>
              <a:t>短</a:t>
            </a:r>
          </a:p>
          <a:p>
            <a:pPr>
              <a:lnSpc>
                <a:spcPct val="120000"/>
              </a:lnSpc>
              <a:spcBef>
                <a:spcPts val="1200"/>
              </a:spcBef>
              <a:buFont typeface="Wingdings" panose="05000000000000000000" pitchFamily="2" charset="2"/>
              <a:buChar char="ü"/>
            </a:pPr>
            <a:r>
              <a:rPr lang="zh-TW" altLang="en-US" dirty="0"/>
              <a:t> </a:t>
            </a:r>
            <a:r>
              <a:rPr lang="zh-TW" altLang="en-US" b="1" dirty="0"/>
              <a:t>定位精度</a:t>
            </a:r>
            <a:r>
              <a:rPr lang="zh-TW" altLang="en-US" dirty="0"/>
              <a:t>高</a:t>
            </a:r>
          </a:p>
          <a:p>
            <a:pPr>
              <a:lnSpc>
                <a:spcPct val="120000"/>
              </a:lnSpc>
              <a:spcBef>
                <a:spcPts val="1200"/>
              </a:spcBef>
              <a:buFont typeface="Wingdings" panose="05000000000000000000" pitchFamily="2" charset="2"/>
              <a:buChar char="ü"/>
            </a:pPr>
            <a:r>
              <a:rPr lang="zh-CN" altLang="en-US" dirty="0"/>
              <a:t> </a:t>
            </a:r>
            <a:r>
              <a:rPr lang="zh-CN" altLang="en-US" b="1" dirty="0"/>
              <a:t>野外观测</a:t>
            </a:r>
            <a:r>
              <a:rPr lang="zh-CN" altLang="en-US" dirty="0"/>
              <a:t>时不受天气条件以及作业时间的限制</a:t>
            </a:r>
          </a:p>
          <a:p>
            <a:pPr>
              <a:lnSpc>
                <a:spcPct val="120000"/>
              </a:lnSpc>
              <a:spcBef>
                <a:spcPts val="1200"/>
              </a:spcBef>
              <a:buFont typeface="Wingdings" panose="05000000000000000000" pitchFamily="2" charset="2"/>
              <a:buChar char="ü"/>
            </a:pPr>
            <a:r>
              <a:rPr lang="zh-CN" altLang="en-US" dirty="0"/>
              <a:t> 无需考虑观测点之间的</a:t>
            </a:r>
            <a:r>
              <a:rPr lang="zh-CN" altLang="en-US" b="1" dirty="0"/>
              <a:t>通视情况</a:t>
            </a:r>
          </a:p>
          <a:p>
            <a:pPr>
              <a:lnSpc>
                <a:spcPct val="120000"/>
              </a:lnSpc>
              <a:spcBef>
                <a:spcPts val="1200"/>
              </a:spcBef>
              <a:buFont typeface="Wingdings" panose="05000000000000000000" pitchFamily="2" charset="2"/>
              <a:buChar char="ü"/>
            </a:pPr>
            <a:r>
              <a:rPr lang="zh-CN" altLang="en-US" dirty="0"/>
              <a:t> </a:t>
            </a:r>
            <a:r>
              <a:rPr lang="zh-CN" altLang="en-US" b="1" dirty="0"/>
              <a:t>应用范围</a:t>
            </a:r>
            <a:r>
              <a:rPr lang="zh-CN" altLang="en-US" dirty="0"/>
              <a:t>广</a:t>
            </a:r>
          </a:p>
        </p:txBody>
      </p:sp>
      <p:sp>
        <p:nvSpPr>
          <p:cNvPr id="4" name="矩形 3"/>
          <p:cNvSpPr/>
          <p:nvPr/>
        </p:nvSpPr>
        <p:spPr>
          <a:xfrm>
            <a:off x="6527254" y="2278453"/>
            <a:ext cx="5359946" cy="2468368"/>
          </a:xfrm>
          <a:prstGeom prst="rect">
            <a:avLst/>
          </a:prstGeom>
        </p:spPr>
        <p:txBody>
          <a:bodyPr wrap="square">
            <a:spAutoFit/>
          </a:bodyPr>
          <a:lstStyle/>
          <a:p>
            <a:pPr marL="0" lvl="1" indent="-457200">
              <a:lnSpc>
                <a:spcPct val="120000"/>
              </a:lnSpc>
              <a:spcBef>
                <a:spcPts val="1200"/>
              </a:spcBef>
              <a:buFont typeface="Wingdings" panose="05000000000000000000" pitchFamily="2" charset="2"/>
              <a:buChar char="ü"/>
            </a:pPr>
            <a:r>
              <a:rPr lang="zh-CN" altLang="en-US" sz="2800" dirty="0">
                <a:latin typeface="Arial" panose="020B0604020202020204" pitchFamily="34" charset="0"/>
                <a:ea typeface="微软雅黑" panose="020B0503020204020204" pitchFamily="34" charset="-122"/>
                <a:cs typeface="Arial" panose="020B0604020202020204" pitchFamily="34" charset="0"/>
              </a:rPr>
              <a:t>在</a:t>
            </a:r>
            <a:r>
              <a:rPr lang="zh-CN" altLang="en-US" sz="2800" b="1" dirty="0">
                <a:latin typeface="Arial" panose="020B0604020202020204" pitchFamily="34" charset="0"/>
                <a:ea typeface="微软雅黑" panose="020B0503020204020204" pitchFamily="34" charset="-122"/>
                <a:cs typeface="Arial" panose="020B0604020202020204" pitchFamily="34" charset="0"/>
              </a:rPr>
              <a:t>地下</a:t>
            </a:r>
            <a:r>
              <a:rPr lang="zh-CN" altLang="en-US" sz="2800" dirty="0">
                <a:latin typeface="Arial" panose="020B0604020202020204" pitchFamily="34" charset="0"/>
                <a:ea typeface="微软雅黑" panose="020B0503020204020204" pitchFamily="34" charset="-122"/>
                <a:cs typeface="Arial" panose="020B0604020202020204" pitchFamily="34" charset="0"/>
              </a:rPr>
              <a:t>（如隧道、矿井内）、海底及建筑物内不能 应用</a:t>
            </a:r>
          </a:p>
          <a:p>
            <a:pPr marL="0" lvl="1" indent="-457200">
              <a:lnSpc>
                <a:spcPct val="120000"/>
              </a:lnSpc>
              <a:spcBef>
                <a:spcPts val="1200"/>
              </a:spcBef>
              <a:buFont typeface="Wingdings" panose="05000000000000000000" pitchFamily="2" charset="2"/>
              <a:buChar char="ü"/>
            </a:pPr>
            <a:r>
              <a:rPr lang="zh-CN" altLang="en-US" sz="2800" dirty="0">
                <a:latin typeface="Arial" panose="020B0604020202020204" pitchFamily="34" charset="0"/>
                <a:ea typeface="微软雅黑" panose="020B0503020204020204" pitchFamily="34" charset="-122"/>
                <a:cs typeface="Arial" panose="020B0604020202020204" pitchFamily="34" charset="0"/>
              </a:rPr>
              <a:t>在高大建筑物近旁会受到</a:t>
            </a:r>
            <a:r>
              <a:rPr lang="zh-CN" altLang="en-US" sz="2800" b="1" dirty="0">
                <a:latin typeface="Arial" panose="020B0604020202020204" pitchFamily="34" charset="0"/>
                <a:ea typeface="微软雅黑" panose="020B0503020204020204" pitchFamily="34" charset="-122"/>
                <a:cs typeface="Arial" panose="020B0604020202020204" pitchFamily="34" charset="0"/>
              </a:rPr>
              <a:t>干扰</a:t>
            </a:r>
          </a:p>
          <a:p>
            <a:pPr indent="-457200">
              <a:lnSpc>
                <a:spcPct val="120000"/>
              </a:lnSpc>
              <a:spcBef>
                <a:spcPts val="1200"/>
              </a:spcBef>
              <a:buFont typeface="Wingdings" panose="05000000000000000000" pitchFamily="2" charset="2"/>
              <a:buChar char="ü"/>
            </a:pPr>
            <a:endParaRPr lang="zh-CN" altLang="en-US" sz="2800" dirty="0"/>
          </a:p>
        </p:txBody>
      </p:sp>
      <p:cxnSp>
        <p:nvCxnSpPr>
          <p:cNvPr id="6" name="直接连接符 5"/>
          <p:cNvCxnSpPr/>
          <p:nvPr/>
        </p:nvCxnSpPr>
        <p:spPr>
          <a:xfrm>
            <a:off x="542506" y="5777062"/>
            <a:ext cx="111887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等腰三角形 6"/>
          <p:cNvSpPr/>
          <p:nvPr/>
        </p:nvSpPr>
        <p:spPr>
          <a:xfrm>
            <a:off x="5869803" y="5777062"/>
            <a:ext cx="780796" cy="6731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8549425" y="5935210"/>
            <a:ext cx="1315604" cy="584775"/>
          </a:xfrm>
          <a:prstGeom prst="rect">
            <a:avLst/>
          </a:prstGeom>
        </p:spPr>
        <p:txBody>
          <a:bodyPr wrap="square">
            <a:spAutoFit/>
          </a:bodyPr>
          <a:lstStyle/>
          <a:p>
            <a:pPr algn="ctr"/>
            <a:r>
              <a:rPr lang="zh-TW" altLang="en-US" sz="3200" b="1" dirty="0">
                <a:latin typeface="微软雅黑" panose="020B0503020204020204" pitchFamily="34" charset="-122"/>
                <a:ea typeface="微软雅黑" panose="020B0503020204020204" pitchFamily="34" charset="-122"/>
                <a:cs typeface="Arial" panose="020B0604020202020204" pitchFamily="34" charset="0"/>
              </a:rPr>
              <a:t>缺点</a:t>
            </a:r>
            <a:r>
              <a:rPr lang="en-US" altLang="zh-TW" sz="3200" b="1" dirty="0">
                <a:latin typeface="微软雅黑" panose="020B0503020204020204" pitchFamily="34" charset="-122"/>
                <a:ea typeface="微软雅黑" panose="020B0503020204020204" pitchFamily="34" charset="-122"/>
                <a:cs typeface="Arial" panose="020B0604020202020204" pitchFamily="34" charset="0"/>
              </a:rPr>
              <a:t>	</a:t>
            </a:r>
            <a:endParaRPr lang="zh-TW" altLang="en-US" sz="32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p:cNvSpPr/>
          <p:nvPr/>
        </p:nvSpPr>
        <p:spPr>
          <a:xfrm>
            <a:off x="2655373" y="5935210"/>
            <a:ext cx="1315604" cy="584775"/>
          </a:xfrm>
          <a:prstGeom prst="rect">
            <a:avLst/>
          </a:prstGeom>
        </p:spPr>
        <p:txBody>
          <a:bodyPr wrap="square">
            <a:spAutoFit/>
          </a:bodyPr>
          <a:lstStyle/>
          <a:p>
            <a:pPr algn="ctr"/>
            <a:r>
              <a:rPr lang="zh-CN" altLang="en-US" sz="3200" b="1" dirty="0">
                <a:solidFill>
                  <a:schemeClr val="accent2"/>
                </a:solidFill>
                <a:latin typeface="微软雅黑" panose="020B0503020204020204" pitchFamily="34" charset="-122"/>
                <a:ea typeface="微软雅黑" panose="020B0503020204020204" pitchFamily="34" charset="-122"/>
                <a:cs typeface="Arial" panose="020B0604020202020204" pitchFamily="34" charset="0"/>
              </a:rPr>
              <a:t>优点</a:t>
            </a:r>
            <a:r>
              <a:rPr lang="en-US" altLang="zh-TW" sz="3200" b="1" dirty="0">
                <a:solidFill>
                  <a:schemeClr val="accent2"/>
                </a:solidFill>
                <a:latin typeface="微软雅黑" panose="020B0503020204020204" pitchFamily="34" charset="-122"/>
                <a:ea typeface="微软雅黑" panose="020B0503020204020204" pitchFamily="34" charset="-122"/>
                <a:cs typeface="Arial" panose="020B0604020202020204" pitchFamily="34" charset="0"/>
              </a:rPr>
              <a:t>	</a:t>
            </a:r>
            <a:endParaRPr lang="zh-TW" altLang="en-US" sz="3200" b="1" dirty="0">
              <a:solidFill>
                <a:schemeClr val="accent2"/>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696612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文本框 17"/>
          <p:cNvSpPr txBox="1"/>
          <p:nvPr>
            <p:custDataLst>
              <p:tags r:id="rId2"/>
            </p:custDataLst>
          </p:nvPr>
        </p:nvSpPr>
        <p:spPr>
          <a:xfrm>
            <a:off x="3082926" y="2487306"/>
            <a:ext cx="3474317" cy="830997"/>
          </a:xfrm>
          <a:prstGeom prst="rect">
            <a:avLst/>
          </a:prstGeom>
          <a:noFill/>
        </p:spPr>
        <p:txBody>
          <a:bodyPr wrap="squar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zh-CN" altLang="en-US" sz="4800" i="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定位原理</a:t>
            </a:r>
          </a:p>
        </p:txBody>
      </p:sp>
      <p:sp>
        <p:nvSpPr>
          <p:cNvPr id="19" name="等腰三角形 18"/>
          <p:cNvSpPr/>
          <p:nvPr>
            <p:custDataLst>
              <p:tags r:id="rId3"/>
            </p:custDataLst>
          </p:nvPr>
        </p:nvSpPr>
        <p:spPr>
          <a:xfrm rot="9233090">
            <a:off x="8731250" y="2454275"/>
            <a:ext cx="266700" cy="230188"/>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0" name="等腰三角形 19"/>
          <p:cNvSpPr/>
          <p:nvPr>
            <p:custDataLst>
              <p:tags r:id="rId4"/>
            </p:custDataLst>
          </p:nvPr>
        </p:nvSpPr>
        <p:spPr>
          <a:xfrm rot="15569576">
            <a:off x="8378826" y="3128963"/>
            <a:ext cx="396875" cy="342900"/>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1" name="等腰三角形 20"/>
          <p:cNvSpPr/>
          <p:nvPr>
            <p:custDataLst>
              <p:tags r:id="rId5"/>
            </p:custDataLst>
          </p:nvPr>
        </p:nvSpPr>
        <p:spPr>
          <a:xfrm rot="21371394">
            <a:off x="8247063" y="1804989"/>
            <a:ext cx="266700" cy="230187"/>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2" name="等腰三角形 21"/>
          <p:cNvSpPr/>
          <p:nvPr>
            <p:custDataLst>
              <p:tags r:id="rId6"/>
            </p:custDataLst>
          </p:nvPr>
        </p:nvSpPr>
        <p:spPr>
          <a:xfrm rot="12912161">
            <a:off x="9288463" y="3487739"/>
            <a:ext cx="944562" cy="81597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3" name="等腰三角形 22"/>
          <p:cNvSpPr/>
          <p:nvPr>
            <p:custDataLst>
              <p:tags r:id="rId7"/>
            </p:custDataLst>
          </p:nvPr>
        </p:nvSpPr>
        <p:spPr>
          <a:xfrm rot="12912161">
            <a:off x="9156700" y="3427413"/>
            <a:ext cx="1176338" cy="1014412"/>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4" name="椭圆 23"/>
          <p:cNvSpPr/>
          <p:nvPr>
            <p:custDataLst>
              <p:tags r:id="rId8"/>
            </p:custDataLst>
          </p:nvPr>
        </p:nvSpPr>
        <p:spPr>
          <a:xfrm rot="9110320">
            <a:off x="10477500" y="37925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25" name="椭圆 24"/>
          <p:cNvSpPr/>
          <p:nvPr>
            <p:custDataLst>
              <p:tags r:id="rId9"/>
            </p:custDataLst>
          </p:nvPr>
        </p:nvSpPr>
        <p:spPr>
          <a:xfrm rot="9110320">
            <a:off x="9388475" y="4295775"/>
            <a:ext cx="115888" cy="115888"/>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26" name="椭圆 25"/>
          <p:cNvSpPr/>
          <p:nvPr>
            <p:custDataLst>
              <p:tags r:id="rId10"/>
            </p:custDataLst>
          </p:nvPr>
        </p:nvSpPr>
        <p:spPr>
          <a:xfrm rot="9110320">
            <a:off x="9505950" y="3132139"/>
            <a:ext cx="114300" cy="115887"/>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srgbClr val="FFFFFF"/>
              </a:solidFill>
              <a:latin typeface="Calibri"/>
              <a:ea typeface="幼圆"/>
            </a:endParaRPr>
          </a:p>
        </p:txBody>
      </p:sp>
      <p:sp>
        <p:nvSpPr>
          <p:cNvPr id="27" name="等腰三角形 26"/>
          <p:cNvSpPr/>
          <p:nvPr>
            <p:custDataLst>
              <p:tags r:id="rId11"/>
            </p:custDataLst>
          </p:nvPr>
        </p:nvSpPr>
        <p:spPr>
          <a:xfrm rot="18210217">
            <a:off x="7838282" y="2162970"/>
            <a:ext cx="127000" cy="109537"/>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sp>
        <p:nvSpPr>
          <p:cNvPr id="28" name="等腰三角形 27"/>
          <p:cNvSpPr/>
          <p:nvPr>
            <p:custDataLst>
              <p:tags r:id="rId12"/>
            </p:custDataLst>
          </p:nvPr>
        </p:nvSpPr>
        <p:spPr>
          <a:xfrm rot="8748521">
            <a:off x="8196264" y="2314575"/>
            <a:ext cx="128587" cy="109538"/>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kern="0">
              <a:solidFill>
                <a:srgbClr val="FFC20F"/>
              </a:solidFill>
              <a:latin typeface="Calibri"/>
              <a:ea typeface="幼圆"/>
            </a:endParaRPr>
          </a:p>
        </p:txBody>
      </p:sp>
      <p:cxnSp>
        <p:nvCxnSpPr>
          <p:cNvPr id="2062" name="Straight Connector 13"/>
          <p:cNvCxnSpPr>
            <a:cxnSpLocks noChangeShapeType="1"/>
          </p:cNvCxnSpPr>
          <p:nvPr>
            <p:custDataLst>
              <p:tags r:id="rId13"/>
            </p:custDataLst>
          </p:nvPr>
        </p:nvCxnSpPr>
        <p:spPr bwMode="auto">
          <a:xfrm flipH="1">
            <a:off x="1524000" y="4110038"/>
            <a:ext cx="6732588"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
        <p:nvSpPr>
          <p:cNvPr id="29" name="文本框 16"/>
          <p:cNvSpPr txBox="1">
            <a:spLocks noChangeArrowheads="1"/>
          </p:cNvSpPr>
          <p:nvPr>
            <p:custDataLst>
              <p:tags r:id="rId14"/>
            </p:custDataLst>
          </p:nvPr>
        </p:nvSpPr>
        <p:spPr bwMode="auto">
          <a:xfrm>
            <a:off x="3082926" y="3357564"/>
            <a:ext cx="50323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3200" dirty="0">
                <a:latin typeface="微软雅黑" panose="020B0503020204020204" pitchFamily="34" charset="-122"/>
                <a:ea typeface="微软雅黑" panose="020B0503020204020204" pitchFamily="34" charset="-122"/>
              </a:rPr>
              <a:t>如何确定在空间上的位置？</a:t>
            </a:r>
          </a:p>
        </p:txBody>
      </p:sp>
      <p:pic>
        <p:nvPicPr>
          <p:cNvPr id="2" name="图片 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609180" y="2532060"/>
            <a:ext cx="1146500" cy="1577978"/>
          </a:xfrm>
          <a:prstGeom prst="rect">
            <a:avLst/>
          </a:prstGeom>
        </p:spPr>
      </p:pic>
    </p:spTree>
    <p:custDataLst>
      <p:tags r:id="rId1"/>
    </p:custDataLst>
    <p:extLst>
      <p:ext uri="{BB962C8B-B14F-4D97-AF65-F5344CB8AC3E}">
        <p14:creationId xmlns:p14="http://schemas.microsoft.com/office/powerpoint/2010/main" val="1887614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b="76342"/>
          <a:stretch/>
        </p:blipFill>
        <p:spPr>
          <a:xfrm>
            <a:off x="1147750" y="5173026"/>
            <a:ext cx="7012939" cy="1659095"/>
          </a:xfrm>
          <a:prstGeom prst="rect">
            <a:avLst/>
          </a:prstGeom>
        </p:spPr>
      </p:pic>
      <p:sp>
        <p:nvSpPr>
          <p:cNvPr id="2" name="标题 1"/>
          <p:cNvSpPr>
            <a:spLocks noGrp="1"/>
          </p:cNvSpPr>
          <p:nvPr>
            <p:ph type="title"/>
          </p:nvPr>
        </p:nvSpPr>
        <p:spPr/>
        <p:txBody>
          <a:bodyPr/>
          <a:lstStyle/>
          <a:p>
            <a:r>
              <a:rPr lang="zh-CN" altLang="en-US" dirty="0"/>
              <a:t>距离</a:t>
            </a:r>
          </a:p>
        </p:txBody>
      </p:sp>
      <p:sp>
        <p:nvSpPr>
          <p:cNvPr id="3" name="内容占位符 2"/>
          <p:cNvSpPr>
            <a:spLocks noGrp="1"/>
          </p:cNvSpPr>
          <p:nvPr>
            <p:ph idx="1"/>
          </p:nvPr>
        </p:nvSpPr>
        <p:spPr>
          <a:xfrm>
            <a:off x="838200" y="1040861"/>
            <a:ext cx="11135264" cy="1545046"/>
          </a:xfrm>
        </p:spPr>
        <p:txBody>
          <a:bodyPr>
            <a:normAutofit/>
          </a:bodyPr>
          <a:lstStyle/>
          <a:p>
            <a:pPr marL="0" indent="0">
              <a:spcBef>
                <a:spcPts val="1200"/>
              </a:spcBef>
              <a:buNone/>
            </a:pPr>
            <a:r>
              <a:rPr lang="zh-CN" altLang="en-US" dirty="0"/>
              <a:t>设电波在大气中的传播速度为</a:t>
            </a:r>
            <a:r>
              <a:rPr lang="en-US" altLang="zh-TW" dirty="0"/>
              <a:t>C</a:t>
            </a:r>
          </a:p>
          <a:p>
            <a:pPr marL="0" indent="0">
              <a:spcBef>
                <a:spcPts val="1200"/>
              </a:spcBef>
              <a:buNone/>
            </a:pPr>
            <a:r>
              <a:rPr lang="zh-CN" altLang="en-US" dirty="0"/>
              <a:t>卫星的</a:t>
            </a:r>
            <a:r>
              <a:rPr lang="zh-CN" altLang="en-US" b="1" dirty="0"/>
              <a:t>空中位置到接收机</a:t>
            </a:r>
            <a:r>
              <a:rPr lang="zh-CN" altLang="en-US" dirty="0"/>
              <a:t>之间的空间距离为：</a:t>
            </a:r>
            <a:r>
              <a:rPr lang="en-US" altLang="zh-CN" b="1" dirty="0"/>
              <a:t>D = C×T</a:t>
            </a:r>
            <a:endParaRPr lang="zh-CN" altLang="en-US" b="1" dirty="0"/>
          </a:p>
          <a:p>
            <a:pPr>
              <a:spcBef>
                <a:spcPts val="1200"/>
              </a:spcBef>
            </a:pPr>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845067" flipH="1" flipV="1">
            <a:off x="6096000" y="2529166"/>
            <a:ext cx="1364379" cy="1561544"/>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2434" y="4309767"/>
            <a:ext cx="1972587" cy="1985111"/>
          </a:xfrm>
          <a:prstGeom prst="rect">
            <a:avLst/>
          </a:prstGeom>
        </p:spPr>
      </p:pic>
      <p:cxnSp>
        <p:nvCxnSpPr>
          <p:cNvPr id="12" name="直接连接符 11"/>
          <p:cNvCxnSpPr>
            <a:endCxn id="14" idx="3"/>
          </p:cNvCxnSpPr>
          <p:nvPr/>
        </p:nvCxnSpPr>
        <p:spPr>
          <a:xfrm flipH="1">
            <a:off x="3519578" y="3694271"/>
            <a:ext cx="3075268" cy="2351817"/>
          </a:xfrm>
          <a:prstGeom prst="line">
            <a:avLst/>
          </a:prstGeom>
          <a:ln w="38100">
            <a:solidFill>
              <a:schemeClr val="accent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848371" y="4172039"/>
            <a:ext cx="468398" cy="523220"/>
          </a:xfrm>
          <a:prstGeom prst="rect">
            <a:avLst/>
          </a:prstGeom>
        </p:spPr>
        <p:txBody>
          <a:bodyPr wrap="none">
            <a:spAutoFit/>
          </a:bodyPr>
          <a:lstStyle/>
          <a:p>
            <a:r>
              <a:rPr lang="en-US" altLang="zh-CN" sz="2800" b="1" dirty="0">
                <a:latin typeface="微软雅黑" panose="020B0503020204020204" pitchFamily="34" charset="-122"/>
                <a:ea typeface="微软雅黑" panose="020B0503020204020204" pitchFamily="34" charset="-122"/>
              </a:rPr>
              <a:t>D</a:t>
            </a:r>
            <a:endParaRPr lang="zh-CN" altLang="en-US" sz="2800" b="1" dirty="0">
              <a:latin typeface="微软雅黑" panose="020B0503020204020204" pitchFamily="34" charset="-122"/>
              <a:ea typeface="微软雅黑" panose="020B0503020204020204" pitchFamily="34" charset="-122"/>
            </a:endParaRPr>
          </a:p>
        </p:txBody>
      </p:sp>
      <p:sp>
        <p:nvSpPr>
          <p:cNvPr id="11" name="矩形 10"/>
          <p:cNvSpPr/>
          <p:nvPr/>
        </p:nvSpPr>
        <p:spPr>
          <a:xfrm>
            <a:off x="6465178" y="3994648"/>
            <a:ext cx="554960" cy="523220"/>
          </a:xfrm>
          <a:prstGeom prst="rect">
            <a:avLst/>
          </a:prstGeom>
        </p:spPr>
        <p:txBody>
          <a:bodyPr wrap="none">
            <a:spAutoFit/>
          </a:bodyPr>
          <a:lstStyle/>
          <a:p>
            <a:r>
              <a:rPr lang="en-US" altLang="zh-CN" sz="2800" b="1" dirty="0">
                <a:latin typeface="微软雅黑" panose="020B0503020204020204" pitchFamily="34" charset="-122"/>
                <a:ea typeface="微软雅黑" panose="020B0503020204020204" pitchFamily="34" charset="-122"/>
              </a:rPr>
              <a:t>t1</a:t>
            </a:r>
            <a:endParaRPr lang="zh-CN" altLang="en-US" sz="2800" b="1" dirty="0">
              <a:latin typeface="微软雅黑" panose="020B0503020204020204" pitchFamily="34" charset="-122"/>
              <a:ea typeface="微软雅黑" panose="020B0503020204020204" pitchFamily="34" charset="-122"/>
            </a:endParaRPr>
          </a:p>
        </p:txBody>
      </p:sp>
      <p:sp>
        <p:nvSpPr>
          <p:cNvPr id="13" name="矩形 12"/>
          <p:cNvSpPr/>
          <p:nvPr/>
        </p:nvSpPr>
        <p:spPr>
          <a:xfrm>
            <a:off x="2833874" y="4900160"/>
            <a:ext cx="554960" cy="523220"/>
          </a:xfrm>
          <a:prstGeom prst="rect">
            <a:avLst/>
          </a:prstGeom>
        </p:spPr>
        <p:txBody>
          <a:bodyPr wrap="none">
            <a:spAutoFit/>
          </a:bodyPr>
          <a:lstStyle/>
          <a:p>
            <a:r>
              <a:rPr lang="en-US" altLang="zh-CN" sz="2800" b="1" dirty="0">
                <a:latin typeface="微软雅黑" panose="020B0503020204020204" pitchFamily="34" charset="-122"/>
                <a:ea typeface="微软雅黑" panose="020B0503020204020204" pitchFamily="34" charset="-122"/>
              </a:rPr>
              <a:t>t2</a:t>
            </a:r>
            <a:endParaRPr lang="zh-CN" altLang="en-US" sz="2800" b="1"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5" cstate="print">
            <a:extLst>
              <a:ext uri="{BEBA8EAE-BF5A-486C-A8C5-ECC9F3942E4B}">
                <a14:imgProps xmlns:a14="http://schemas.microsoft.com/office/drawing/2010/main">
                  <a14:imgLayer r:embed="rId6">
                    <a14:imgEffect>
                      <a14:backgroundRemoval t="2219" b="98669" l="0" r="100000"/>
                    </a14:imgEffect>
                  </a14:imgLayer>
                </a14:imgProps>
              </a:ext>
              <a:ext uri="{28A0092B-C50C-407E-A947-70E740481C1C}">
                <a14:useLocalDpi xmlns:a14="http://schemas.microsoft.com/office/drawing/2010/main" val="0"/>
              </a:ext>
            </a:extLst>
          </a:blip>
          <a:stretch>
            <a:fillRect/>
          </a:stretch>
        </p:blipFill>
        <p:spPr>
          <a:xfrm>
            <a:off x="3094286" y="5679382"/>
            <a:ext cx="425292" cy="733412"/>
          </a:xfrm>
          <a:prstGeom prst="rect">
            <a:avLst/>
          </a:prstGeom>
        </p:spPr>
      </p:pic>
    </p:spTree>
    <p:extLst>
      <p:ext uri="{BB962C8B-B14F-4D97-AF65-F5344CB8AC3E}">
        <p14:creationId xmlns:p14="http://schemas.microsoft.com/office/powerpoint/2010/main" val="2415990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距离测量</a:t>
            </a:r>
          </a:p>
        </p:txBody>
      </p:sp>
      <p:sp>
        <p:nvSpPr>
          <p:cNvPr id="5" name="MH_Text_1"/>
          <p:cNvSpPr/>
          <p:nvPr>
            <p:custDataLst>
              <p:tags r:id="rId1"/>
            </p:custDataLst>
          </p:nvPr>
        </p:nvSpPr>
        <p:spPr>
          <a:xfrm>
            <a:off x="224287" y="3279950"/>
            <a:ext cx="5574532" cy="2413481"/>
          </a:xfrm>
          <a:prstGeom prst="rect">
            <a:avLst/>
          </a:prstGeom>
        </p:spPr>
        <p:txBody>
          <a:bodyPr wrap="square">
            <a:noAutofit/>
          </a:bodyPr>
          <a:lstStyle/>
          <a:p>
            <a:pPr algn="ctr">
              <a:lnSpc>
                <a:spcPct val="120000"/>
              </a:lnSpc>
              <a:spcBef>
                <a:spcPts val="600"/>
              </a:spcBef>
            </a:pPr>
            <a:r>
              <a:rPr lang="zh-CN" altLang="en-US" sz="2800" b="1" dirty="0">
                <a:latin typeface="微软雅黑" panose="020B0503020204020204" pitchFamily="34" charset="-122"/>
                <a:ea typeface="微软雅黑" panose="020B0503020204020204" pitchFamily="34" charset="-122"/>
              </a:rPr>
              <a:t>接收到卫星所发送的信号</a:t>
            </a:r>
            <a:endParaRPr lang="en-US" altLang="zh-CN" sz="2800" b="1" dirty="0">
              <a:latin typeface="微软雅黑" panose="020B0503020204020204" pitchFamily="34" charset="-122"/>
              <a:ea typeface="微软雅黑" panose="020B0503020204020204" pitchFamily="34" charset="-122"/>
            </a:endParaRPr>
          </a:p>
          <a:p>
            <a:pPr algn="ctr">
              <a:lnSpc>
                <a:spcPct val="120000"/>
              </a:lnSpc>
              <a:spcBef>
                <a:spcPts val="600"/>
              </a:spcBef>
            </a:pPr>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（卫星钟）</a:t>
            </a:r>
            <a:endPar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endParaRPr>
          </a:p>
          <a:p>
            <a:pPr lvl="1" algn="ctr">
              <a:lnSpc>
                <a:spcPct val="120000"/>
              </a:lnSpc>
              <a:spcBef>
                <a:spcPts val="600"/>
              </a:spcBef>
            </a:pPr>
            <a:r>
              <a:rPr lang="zh-CN" altLang="en-US" sz="2800" dirty="0">
                <a:latin typeface="微软雅黑" panose="020B0503020204020204" pitchFamily="34" charset="-122"/>
                <a:ea typeface="微软雅黑" panose="020B0503020204020204" pitchFamily="34" charset="-122"/>
              </a:rPr>
              <a:t>发送信号的时刻</a:t>
            </a:r>
            <a:endParaRPr lang="en-US" altLang="zh-CN" sz="2800" dirty="0">
              <a:latin typeface="微软雅黑" panose="020B0503020204020204" pitchFamily="34" charset="-122"/>
              <a:ea typeface="微软雅黑" panose="020B0503020204020204" pitchFamily="34" charset="-122"/>
            </a:endParaRPr>
          </a:p>
          <a:p>
            <a:pPr lvl="1" algn="ctr">
              <a:lnSpc>
                <a:spcPct val="120000"/>
              </a:lnSpc>
              <a:spcBef>
                <a:spcPts val="600"/>
              </a:spcBef>
            </a:pPr>
            <a:r>
              <a:rPr lang="zh-CN" altLang="en-US" sz="2800" dirty="0">
                <a:latin typeface="微软雅黑" panose="020B0503020204020204" pitchFamily="34" charset="-122"/>
                <a:ea typeface="微软雅黑" panose="020B0503020204020204" pitchFamily="34" charset="-122"/>
              </a:rPr>
              <a:t>发送信号时卫星的空间位置</a:t>
            </a:r>
            <a:endParaRPr lang="en-US" altLang="zh-CN" sz="2800" dirty="0">
              <a:latin typeface="微软雅黑" panose="020B0503020204020204" pitchFamily="34" charset="-122"/>
              <a:ea typeface="微软雅黑" panose="020B0503020204020204" pitchFamily="34" charset="-122"/>
            </a:endParaRPr>
          </a:p>
          <a:p>
            <a:pPr algn="ctr">
              <a:lnSpc>
                <a:spcPct val="120000"/>
              </a:lnSpc>
              <a:spcBef>
                <a:spcPts val="600"/>
              </a:spcBef>
            </a:pPr>
            <a:endParaRPr lang="en-US" altLang="zh-CN" sz="2800" dirty="0">
              <a:latin typeface="微软雅黑" panose="020B0503020204020204" pitchFamily="34" charset="-122"/>
              <a:ea typeface="微软雅黑" panose="020B0503020204020204" pitchFamily="34" charset="-122"/>
            </a:endParaRPr>
          </a:p>
        </p:txBody>
      </p:sp>
      <p:sp>
        <p:nvSpPr>
          <p:cNvPr id="6" name="MH_Text_2"/>
          <p:cNvSpPr/>
          <p:nvPr>
            <p:custDataLst>
              <p:tags r:id="rId2"/>
            </p:custDataLst>
          </p:nvPr>
        </p:nvSpPr>
        <p:spPr>
          <a:xfrm>
            <a:off x="6504317" y="3279950"/>
            <a:ext cx="5158598" cy="2413481"/>
          </a:xfrm>
          <a:prstGeom prst="rect">
            <a:avLst/>
          </a:prstGeom>
        </p:spPr>
        <p:txBody>
          <a:bodyPr wrap="square">
            <a:noAutofit/>
          </a:bodyPr>
          <a:lstStyle/>
          <a:p>
            <a:pPr algn="ctr">
              <a:lnSpc>
                <a:spcPct val="120000"/>
              </a:lnSpc>
              <a:spcBef>
                <a:spcPts val="600"/>
              </a:spcBef>
            </a:pPr>
            <a:r>
              <a:rPr lang="zh-CN" altLang="en-US" sz="2800" b="1" dirty="0">
                <a:latin typeface="微软雅黑" panose="020B0503020204020204" pitchFamily="34" charset="-122"/>
                <a:ea typeface="微软雅黑" panose="020B0503020204020204" pitchFamily="34" charset="-122"/>
              </a:rPr>
              <a:t>测定</a:t>
            </a:r>
            <a:r>
              <a:rPr lang="en-US" altLang="zh-TW" sz="2800" b="1" dirty="0">
                <a:latin typeface="微软雅黑" panose="020B0503020204020204" pitchFamily="34" charset="-122"/>
                <a:ea typeface="微软雅黑" panose="020B0503020204020204" pitchFamily="34" charset="-122"/>
              </a:rPr>
              <a:t>GPS</a:t>
            </a:r>
            <a:r>
              <a:rPr lang="zh-CN" altLang="en-US" sz="2800" b="1" dirty="0">
                <a:latin typeface="微软雅黑" panose="020B0503020204020204" pitchFamily="34" charset="-122"/>
                <a:ea typeface="微软雅黑" panose="020B0503020204020204" pitchFamily="34" charset="-122"/>
              </a:rPr>
              <a:t>信号的接收时刻</a:t>
            </a:r>
            <a:endParaRPr lang="en-US" altLang="zh-CN" sz="2800" b="1" dirty="0">
              <a:latin typeface="微软雅黑" panose="020B0503020204020204" pitchFamily="34" charset="-122"/>
              <a:ea typeface="微软雅黑" panose="020B0503020204020204" pitchFamily="34" charset="-122"/>
            </a:endParaRPr>
          </a:p>
          <a:p>
            <a:pPr algn="ctr">
              <a:lnSpc>
                <a:spcPct val="120000"/>
              </a:lnSpc>
              <a:spcBef>
                <a:spcPts val="600"/>
              </a:spcBef>
            </a:pPr>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rPr>
              <a:t>（用户钟）</a:t>
            </a:r>
            <a:endParaRPr lang="en-US" altLang="zh-CN" sz="28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20000"/>
              </a:lnSpc>
              <a:spcBef>
                <a:spcPts val="600"/>
              </a:spcBef>
            </a:pPr>
            <a:r>
              <a:rPr lang="zh-CN" altLang="en-US" sz="2800" dirty="0">
                <a:latin typeface="微软雅黑" panose="020B0503020204020204" pitchFamily="34" charset="-122"/>
                <a:ea typeface="微软雅黑" panose="020B0503020204020204" pitchFamily="34" charset="-122"/>
              </a:rPr>
              <a:t>发射时刻为</a:t>
            </a:r>
            <a:r>
              <a:rPr lang="en-US" altLang="zh-TW" sz="2800" dirty="0">
                <a:latin typeface="微软雅黑" panose="020B0503020204020204" pitchFamily="34" charset="-122"/>
                <a:ea typeface="微软雅黑" panose="020B0503020204020204" pitchFamily="34" charset="-122"/>
              </a:rPr>
              <a:t>t1</a:t>
            </a:r>
            <a:r>
              <a:rPr lang="zh-CN" altLang="en-US" sz="2800" dirty="0">
                <a:latin typeface="微软雅黑" panose="020B0503020204020204" pitchFamily="34" charset="-122"/>
                <a:ea typeface="微软雅黑" panose="020B0503020204020204" pitchFamily="34" charset="-122"/>
              </a:rPr>
              <a:t>，接收时刻为</a:t>
            </a:r>
            <a:r>
              <a:rPr lang="en-US" altLang="zh-TW" sz="2800" dirty="0">
                <a:latin typeface="微软雅黑" panose="020B0503020204020204" pitchFamily="34" charset="-122"/>
                <a:ea typeface="微软雅黑" panose="020B0503020204020204" pitchFamily="34" charset="-122"/>
              </a:rPr>
              <a:t>t2</a:t>
            </a:r>
          </a:p>
          <a:p>
            <a:pPr algn="ctr">
              <a:lnSpc>
                <a:spcPct val="120000"/>
              </a:lnSpc>
              <a:spcBef>
                <a:spcPts val="600"/>
              </a:spcBef>
            </a:pPr>
            <a:r>
              <a:rPr lang="zh-CN" altLang="en-US" sz="2800" dirty="0">
                <a:latin typeface="微软雅黑" panose="020B0503020204020204" pitchFamily="34" charset="-122"/>
                <a:ea typeface="微软雅黑" panose="020B0503020204020204" pitchFamily="34" charset="-122"/>
              </a:rPr>
              <a:t>信号传播的时间：</a:t>
            </a:r>
            <a:r>
              <a:rPr lang="en-US" altLang="zh-CN" sz="2800" dirty="0">
                <a:latin typeface="微软雅黑" panose="020B0503020204020204" pitchFamily="34" charset="-122"/>
                <a:ea typeface="微软雅黑" panose="020B0503020204020204" pitchFamily="34" charset="-122"/>
              </a:rPr>
              <a:t>T </a:t>
            </a:r>
            <a:r>
              <a:rPr lang="en-US" altLang="zh-TW" sz="2800" dirty="0">
                <a:latin typeface="微软雅黑" panose="020B0503020204020204" pitchFamily="34" charset="-122"/>
                <a:ea typeface="微软雅黑" panose="020B0503020204020204" pitchFamily="34" charset="-122"/>
              </a:rPr>
              <a:t>= t2 </a:t>
            </a:r>
            <a:r>
              <a:rPr lang="en-US" altLang="zh-CN" sz="2800" dirty="0">
                <a:latin typeface="微软雅黑" panose="020B0503020204020204" pitchFamily="34" charset="-122"/>
                <a:ea typeface="微软雅黑" panose="020B0503020204020204" pitchFamily="34" charset="-122"/>
              </a:rPr>
              <a:t>-</a:t>
            </a:r>
            <a:r>
              <a:rPr lang="en-US" altLang="zh-TW" sz="2800" dirty="0">
                <a:latin typeface="微软雅黑" panose="020B0503020204020204" pitchFamily="34" charset="-122"/>
                <a:ea typeface="微软雅黑" panose="020B0503020204020204" pitchFamily="34" charset="-122"/>
              </a:rPr>
              <a:t> t1</a:t>
            </a:r>
            <a:endParaRPr lang="zh-TW" altLang="en-US" sz="2800" dirty="0">
              <a:latin typeface="微软雅黑" panose="020B0503020204020204" pitchFamily="34" charset="-122"/>
              <a:ea typeface="微软雅黑" panose="020B0503020204020204" pitchFamily="34" charset="-122"/>
            </a:endParaRPr>
          </a:p>
          <a:p>
            <a:pPr algn="ctr">
              <a:lnSpc>
                <a:spcPct val="120000"/>
              </a:lnSpc>
              <a:spcBef>
                <a:spcPts val="600"/>
              </a:spcBef>
            </a:pPr>
            <a:endParaRPr lang="zh-CN" altLang="en-US" sz="28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59777" y="1339121"/>
            <a:ext cx="1447678" cy="1456869"/>
          </a:xfrm>
          <a:prstGeom prst="rect">
            <a:avLst/>
          </a:prstGeom>
        </p:spPr>
      </p:pic>
      <p:grpSp>
        <p:nvGrpSpPr>
          <p:cNvPr id="8" name="组合 7"/>
          <p:cNvGrpSpPr/>
          <p:nvPr/>
        </p:nvGrpSpPr>
        <p:grpSpPr>
          <a:xfrm>
            <a:off x="2287714" y="1339121"/>
            <a:ext cx="1447678" cy="1456869"/>
            <a:chOff x="3089816" y="2449998"/>
            <a:chExt cx="1840134" cy="1840134"/>
          </a:xfrm>
        </p:grpSpPr>
        <p:sp>
          <p:nvSpPr>
            <p:cNvPr id="9" name="MH_SubTitle_1"/>
            <p:cNvSpPr/>
            <p:nvPr>
              <p:custDataLst>
                <p:tags r:id="rId5"/>
              </p:custDataLst>
            </p:nvPr>
          </p:nvSpPr>
          <p:spPr>
            <a:xfrm>
              <a:off x="3089816" y="2449998"/>
              <a:ext cx="1840134" cy="1840134"/>
            </a:xfrm>
            <a:prstGeom prst="ellipse">
              <a:avLst/>
            </a:prstGeom>
            <a:solidFill>
              <a:srgbClr val="FEFFFF"/>
            </a:solidFill>
            <a:ln>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dirty="0">
                <a:solidFill>
                  <a:schemeClr val="accent1"/>
                </a:solidFill>
              </a:endParaRPr>
            </a:p>
          </p:txBody>
        </p:sp>
        <p:pic>
          <p:nvPicPr>
            <p:cNvPr id="10" name="图片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845067" flipH="1" flipV="1">
              <a:off x="3327694" y="2589293"/>
              <a:ext cx="1364379" cy="1561544"/>
            </a:xfrm>
            <a:prstGeom prst="rect">
              <a:avLst/>
            </a:prstGeom>
          </p:spPr>
        </p:pic>
      </p:grpSp>
      <p:sp>
        <p:nvSpPr>
          <p:cNvPr id="11" name="矩形 10"/>
          <p:cNvSpPr/>
          <p:nvPr/>
        </p:nvSpPr>
        <p:spPr>
          <a:xfrm>
            <a:off x="4009225" y="5921459"/>
            <a:ext cx="3877985" cy="633187"/>
          </a:xfrm>
          <a:prstGeom prst="rect">
            <a:avLst/>
          </a:prstGeom>
        </p:spPr>
        <p:txBody>
          <a:bodyPr wrap="none">
            <a:spAutoFit/>
          </a:bodyPr>
          <a:lstStyle/>
          <a:p>
            <a:pPr algn="ctr">
              <a:lnSpc>
                <a:spcPct val="120000"/>
              </a:lnSpc>
              <a:spcBef>
                <a:spcPts val="600"/>
              </a:spcBef>
            </a:pPr>
            <a:r>
              <a:rPr lang="zh-CN" altLang="en-US" sz="3200" b="1" dirty="0">
                <a:solidFill>
                  <a:schemeClr val="accent1"/>
                </a:solidFill>
                <a:latin typeface="微软雅黑" panose="020B0503020204020204" pitchFamily="34" charset="-122"/>
                <a:ea typeface="微软雅黑" panose="020B0503020204020204" pitchFamily="34" charset="-122"/>
              </a:rPr>
              <a:t>卫星钟与用户钟同步</a:t>
            </a:r>
            <a:endParaRPr lang="en-US" altLang="zh-CN" sz="3200" b="1" dirty="0">
              <a:solidFill>
                <a:schemeClr val="accent1"/>
              </a:solidFill>
              <a:latin typeface="微软雅黑" panose="020B0503020204020204" pitchFamily="34" charset="-122"/>
              <a:ea typeface="微软雅黑" panose="020B0503020204020204" pitchFamily="34" charset="-122"/>
            </a:endParaRPr>
          </a:p>
        </p:txBody>
      </p:sp>
      <p:cxnSp>
        <p:nvCxnSpPr>
          <p:cNvPr id="12" name="Straight Connector 13"/>
          <p:cNvCxnSpPr>
            <a:cxnSpLocks noChangeShapeType="1"/>
          </p:cNvCxnSpPr>
          <p:nvPr>
            <p:custDataLst>
              <p:tags r:id="rId3"/>
            </p:custDataLst>
          </p:nvPr>
        </p:nvCxnSpPr>
        <p:spPr bwMode="auto">
          <a:xfrm flipH="1">
            <a:off x="3735393" y="5921459"/>
            <a:ext cx="4390690"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cxnSp>
        <p:nvCxnSpPr>
          <p:cNvPr id="15" name="Straight Connector 13"/>
          <p:cNvCxnSpPr>
            <a:cxnSpLocks noChangeShapeType="1"/>
          </p:cNvCxnSpPr>
          <p:nvPr>
            <p:custDataLst>
              <p:tags r:id="rId4"/>
            </p:custDataLst>
          </p:nvPr>
        </p:nvCxnSpPr>
        <p:spPr bwMode="auto">
          <a:xfrm flipH="1">
            <a:off x="3735393" y="6554646"/>
            <a:ext cx="4390690" cy="0"/>
          </a:xfrm>
          <a:prstGeom prst="line">
            <a:avLst/>
          </a:prstGeom>
          <a:noFill/>
          <a:ln w="19050" cap="sq" algn="ctr">
            <a:solidFill>
              <a:schemeClr val="accent1"/>
            </a:solidFill>
            <a:miter lim="800000"/>
            <a:headEnd type="oval" w="med" len="me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780667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伪测距码</a:t>
            </a:r>
            <a:endParaRPr lang="zh-CN" altLang="en-US" dirty="0"/>
          </a:p>
        </p:txBody>
      </p:sp>
      <p:sp>
        <p:nvSpPr>
          <p:cNvPr id="4" name="灯片编号占位符 3"/>
          <p:cNvSpPr>
            <a:spLocks noGrp="1"/>
          </p:cNvSpPr>
          <p:nvPr>
            <p:ph type="sldNum" sz="quarter" idx="12"/>
          </p:nvPr>
        </p:nvSpPr>
        <p:spPr/>
        <p:txBody>
          <a:bodyPr/>
          <a:lstStyle/>
          <a:p>
            <a:fld id="{38B4F502-AEE6-4D70-927B-AC49763F54CA}" type="slidenum">
              <a:rPr lang="zh-CN" altLang="en-US" smtClean="0"/>
              <a:t>19</a:t>
            </a:fld>
            <a:endParaRPr lang="zh-CN" altLang="en-US"/>
          </a:p>
        </p:txBody>
      </p:sp>
      <p:sp>
        <p:nvSpPr>
          <p:cNvPr id="5" name="矩形 4"/>
          <p:cNvSpPr/>
          <p:nvPr/>
        </p:nvSpPr>
        <p:spPr>
          <a:xfrm>
            <a:off x="-1" y="1382175"/>
            <a:ext cx="4776953" cy="653659"/>
          </a:xfrm>
          <a:prstGeom prst="rect">
            <a:avLst/>
          </a:prstGeom>
          <a:solidFill>
            <a:schemeClr val="accent1"/>
          </a:solidFill>
        </p:spPr>
        <p:txBody>
          <a:bodyPr wrap="square" anchor="ctr" anchorCtr="0">
            <a:noAutofit/>
          </a:bodyPr>
          <a:lstStyle/>
          <a:p>
            <a:pPr algn="ctr"/>
            <a:r>
              <a:rPr lang="zh-CN" altLang="en-US" sz="3200" dirty="0">
                <a:solidFill>
                  <a:schemeClr val="bg1"/>
                </a:solidFill>
                <a:latin typeface="微软雅黑" panose="020B0503020204020204" pitchFamily="34" charset="-122"/>
                <a:ea typeface="微软雅黑" panose="020B0503020204020204" pitchFamily="34" charset="-122"/>
              </a:rPr>
              <a:t>基本思想</a:t>
            </a:r>
            <a:endParaRPr lang="zh-CN" altLang="en-US" sz="3200" dirty="0">
              <a:solidFill>
                <a:schemeClr val="bg1"/>
              </a:solidFill>
            </a:endParaRPr>
          </a:p>
        </p:txBody>
      </p:sp>
      <p:cxnSp>
        <p:nvCxnSpPr>
          <p:cNvPr id="7" name="MH_Other_1"/>
          <p:cNvCxnSpPr/>
          <p:nvPr>
            <p:custDataLst>
              <p:tags r:id="rId1"/>
            </p:custDataLst>
          </p:nvPr>
        </p:nvCxnSpPr>
        <p:spPr>
          <a:xfrm>
            <a:off x="2551639" y="2891877"/>
            <a:ext cx="615950" cy="0"/>
          </a:xfrm>
          <a:prstGeom prst="straightConnector1">
            <a:avLst/>
          </a:prstGeom>
          <a:ln w="28575" cap="rnd">
            <a:solidFill>
              <a:schemeClr val="accent1"/>
            </a:solidFill>
            <a:prstDash val="sysDash"/>
            <a:tailEnd type="stealth"/>
          </a:ln>
        </p:spPr>
        <p:style>
          <a:lnRef idx="1">
            <a:schemeClr val="accent1"/>
          </a:lnRef>
          <a:fillRef idx="0">
            <a:schemeClr val="accent1"/>
          </a:fillRef>
          <a:effectRef idx="0">
            <a:schemeClr val="accent1"/>
          </a:effectRef>
          <a:fontRef idx="minor">
            <a:schemeClr val="tx1"/>
          </a:fontRef>
        </p:style>
      </p:cxnSp>
      <p:sp>
        <p:nvSpPr>
          <p:cNvPr id="8" name="MH_Text_1"/>
          <p:cNvSpPr txBox="1">
            <a:spLocks noChangeArrowheads="1"/>
          </p:cNvSpPr>
          <p:nvPr>
            <p:custDataLst>
              <p:tags r:id="rId2"/>
            </p:custDataLst>
          </p:nvPr>
        </p:nvSpPr>
        <p:spPr bwMode="auto">
          <a:xfrm>
            <a:off x="3219788" y="2652724"/>
            <a:ext cx="8132732"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lvl="0">
              <a:lnSpc>
                <a:spcPct val="100000"/>
              </a:lnSpc>
              <a:buNone/>
              <a:defRPr/>
            </a:pPr>
            <a:r>
              <a:rPr lang="zh-CN" altLang="en-US" sz="2800" dirty="0">
                <a:latin typeface="微软雅黑" panose="020B0503020204020204" pitchFamily="34" charset="-122"/>
                <a:ea typeface="微软雅黑" panose="020B0503020204020204" pitchFamily="34" charset="-122"/>
              </a:rPr>
              <a:t>卫星发射的</a:t>
            </a:r>
            <a:r>
              <a:rPr lang="zh-CN" altLang="en-US" sz="2800" b="1" dirty="0">
                <a:latin typeface="微软雅黑" panose="020B0503020204020204" pitchFamily="34" charset="-122"/>
                <a:ea typeface="微软雅黑" panose="020B0503020204020204" pitchFamily="34" charset="-122"/>
              </a:rPr>
              <a:t>测距码</a:t>
            </a:r>
            <a:r>
              <a:rPr lang="zh-CN" altLang="en-US" sz="2800" dirty="0">
                <a:latin typeface="微软雅黑" panose="020B0503020204020204" pitchFamily="34" charset="-122"/>
                <a:ea typeface="微软雅黑" panose="020B0503020204020204" pitchFamily="34" charset="-122"/>
              </a:rPr>
              <a:t>信号经过</a:t>
            </a:r>
            <a:r>
              <a:rPr lang="en-US" altLang="zh-CN" sz="2800" dirty="0" err="1">
                <a:latin typeface="微软雅黑" panose="020B0503020204020204" pitchFamily="34" charset="-122"/>
                <a:ea typeface="微软雅黑" panose="020B0503020204020204" pitchFamily="34" charset="-122"/>
              </a:rPr>
              <a:t>Δ</a:t>
            </a:r>
            <a:r>
              <a:rPr lang="en-US" altLang="zh-TW" sz="2800" dirty="0" err="1">
                <a:latin typeface="微软雅黑" panose="020B0503020204020204" pitchFamily="34" charset="-122"/>
                <a:ea typeface="微软雅黑" panose="020B0503020204020204" pitchFamily="34" charset="-122"/>
              </a:rPr>
              <a:t>t</a:t>
            </a:r>
            <a:r>
              <a:rPr lang="zh-CN" altLang="en-US" sz="2800" dirty="0">
                <a:latin typeface="微软雅黑" panose="020B0503020204020204" pitchFamily="34" charset="-122"/>
                <a:ea typeface="微软雅黑" panose="020B0503020204020204" pitchFamily="34" charset="-122"/>
              </a:rPr>
              <a:t>秒传播后到达接收机</a:t>
            </a:r>
            <a:endParaRPr lang="en-US" altLang="zh-CN" sz="2800" dirty="0">
              <a:latin typeface="微软雅黑" panose="020B0503020204020204" pitchFamily="34" charset="-122"/>
              <a:ea typeface="微软雅黑" panose="020B0503020204020204" pitchFamily="34" charset="-122"/>
            </a:endParaRPr>
          </a:p>
        </p:txBody>
      </p:sp>
      <p:cxnSp>
        <p:nvCxnSpPr>
          <p:cNvPr id="9" name="MH_Other_2"/>
          <p:cNvCxnSpPr/>
          <p:nvPr>
            <p:custDataLst>
              <p:tags r:id="rId3"/>
            </p:custDataLst>
          </p:nvPr>
        </p:nvCxnSpPr>
        <p:spPr>
          <a:xfrm>
            <a:off x="3647393" y="3868850"/>
            <a:ext cx="615950" cy="0"/>
          </a:xfrm>
          <a:prstGeom prst="straightConnector1">
            <a:avLst/>
          </a:prstGeom>
          <a:ln w="28575" cap="rnd">
            <a:solidFill>
              <a:schemeClr val="accent1"/>
            </a:solidFill>
            <a:prstDash val="sysDash"/>
            <a:tailEnd type="stealth"/>
          </a:ln>
        </p:spPr>
        <p:style>
          <a:lnRef idx="1">
            <a:schemeClr val="accent1"/>
          </a:lnRef>
          <a:fillRef idx="0">
            <a:schemeClr val="accent1"/>
          </a:fillRef>
          <a:effectRef idx="0">
            <a:schemeClr val="accent1"/>
          </a:effectRef>
          <a:fontRef idx="minor">
            <a:schemeClr val="tx1"/>
          </a:fontRef>
        </p:style>
      </p:cxnSp>
      <p:cxnSp>
        <p:nvCxnSpPr>
          <p:cNvPr id="10" name="MH_Other_3"/>
          <p:cNvCxnSpPr/>
          <p:nvPr>
            <p:custDataLst>
              <p:tags r:id="rId4"/>
            </p:custDataLst>
          </p:nvPr>
        </p:nvCxnSpPr>
        <p:spPr>
          <a:xfrm>
            <a:off x="4889551" y="4895980"/>
            <a:ext cx="615950" cy="0"/>
          </a:xfrm>
          <a:prstGeom prst="straightConnector1">
            <a:avLst/>
          </a:prstGeom>
          <a:ln w="28575" cap="rnd">
            <a:solidFill>
              <a:schemeClr val="accent1"/>
            </a:solidFill>
            <a:prstDash val="sysDash"/>
            <a:tailEnd type="stealth"/>
          </a:ln>
        </p:spPr>
        <p:style>
          <a:lnRef idx="1">
            <a:schemeClr val="accent1"/>
          </a:lnRef>
          <a:fillRef idx="0">
            <a:schemeClr val="accent1"/>
          </a:fillRef>
          <a:effectRef idx="0">
            <a:schemeClr val="accent1"/>
          </a:effectRef>
          <a:fontRef idx="minor">
            <a:schemeClr val="tx1"/>
          </a:fontRef>
        </p:style>
      </p:cxnSp>
      <p:sp>
        <p:nvSpPr>
          <p:cNvPr id="11" name="MH_Text_3"/>
          <p:cNvSpPr txBox="1">
            <a:spLocks noChangeArrowheads="1"/>
          </p:cNvSpPr>
          <p:nvPr>
            <p:custDataLst>
              <p:tags r:id="rId5"/>
            </p:custDataLst>
          </p:nvPr>
        </p:nvSpPr>
        <p:spPr bwMode="auto">
          <a:xfrm>
            <a:off x="5710579" y="4409085"/>
            <a:ext cx="5555676" cy="108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lvl="0">
              <a:lnSpc>
                <a:spcPct val="120000"/>
              </a:lnSpc>
              <a:spcBef>
                <a:spcPts val="600"/>
              </a:spcBef>
              <a:buNone/>
              <a:defRPr/>
            </a:pPr>
            <a:r>
              <a:rPr lang="zh-CN" altLang="en-US" sz="2800" dirty="0">
                <a:latin typeface="微软雅黑" panose="020B0503020204020204" pitchFamily="34" charset="-122"/>
                <a:ea typeface="微软雅黑" panose="020B0503020204020204" pitchFamily="34" charset="-122"/>
              </a:rPr>
              <a:t>延时器调整复制码延迟时间，使两组码序列</a:t>
            </a:r>
            <a:r>
              <a:rPr lang="zh-CN" altLang="en-US" sz="2800" b="1" dirty="0">
                <a:latin typeface="微软雅黑" panose="020B0503020204020204" pitchFamily="34" charset="-122"/>
                <a:ea typeface="微软雅黑" panose="020B0503020204020204" pitchFamily="34" charset="-122"/>
              </a:rPr>
              <a:t>自相关系数</a:t>
            </a:r>
            <a:r>
              <a:rPr lang="zh-CN" altLang="en-US" sz="2800" dirty="0">
                <a:latin typeface="微软雅黑" panose="020B0503020204020204" pitchFamily="34" charset="-122"/>
                <a:ea typeface="微软雅黑" panose="020B0503020204020204" pitchFamily="34" charset="-122"/>
              </a:rPr>
              <a:t>达到最大值</a:t>
            </a:r>
            <a:endParaRPr lang="en-US" altLang="zh-CN" sz="2800" dirty="0">
              <a:latin typeface="微软雅黑" panose="020B0503020204020204" pitchFamily="34" charset="-122"/>
              <a:ea typeface="微软雅黑" panose="020B0503020204020204" pitchFamily="34" charset="-122"/>
            </a:endParaRPr>
          </a:p>
        </p:txBody>
      </p:sp>
      <p:cxnSp>
        <p:nvCxnSpPr>
          <p:cNvPr id="12" name="MH_Other_4"/>
          <p:cNvCxnSpPr/>
          <p:nvPr>
            <p:custDataLst>
              <p:tags r:id="rId6"/>
            </p:custDataLst>
          </p:nvPr>
        </p:nvCxnSpPr>
        <p:spPr>
          <a:xfrm>
            <a:off x="5963130" y="6077700"/>
            <a:ext cx="615950" cy="0"/>
          </a:xfrm>
          <a:prstGeom prst="straightConnector1">
            <a:avLst/>
          </a:prstGeom>
          <a:ln w="28575" cap="rnd">
            <a:solidFill>
              <a:schemeClr val="accent1"/>
            </a:solidFill>
            <a:prstDash val="sysDash"/>
            <a:tailEnd type="stealth"/>
          </a:ln>
        </p:spPr>
        <p:style>
          <a:lnRef idx="1">
            <a:schemeClr val="accent1"/>
          </a:lnRef>
          <a:fillRef idx="0">
            <a:schemeClr val="accent1"/>
          </a:fillRef>
          <a:effectRef idx="0">
            <a:schemeClr val="accent1"/>
          </a:effectRef>
          <a:fontRef idx="minor">
            <a:schemeClr val="tx1"/>
          </a:fontRef>
        </p:style>
      </p:cxnSp>
      <p:sp>
        <p:nvSpPr>
          <p:cNvPr id="13" name="MH_Text_4"/>
          <p:cNvSpPr txBox="1">
            <a:spLocks noChangeArrowheads="1"/>
          </p:cNvSpPr>
          <p:nvPr>
            <p:custDataLst>
              <p:tags r:id="rId7"/>
            </p:custDataLst>
          </p:nvPr>
        </p:nvSpPr>
        <p:spPr bwMode="auto">
          <a:xfrm>
            <a:off x="6654461" y="5822053"/>
            <a:ext cx="3607518"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lvl="0">
              <a:lnSpc>
                <a:spcPct val="100000"/>
              </a:lnSpc>
              <a:buNone/>
              <a:defRPr/>
            </a:pPr>
            <a:r>
              <a:rPr lang="zh-CN" altLang="en-US" sz="2800" dirty="0">
                <a:latin typeface="微软雅黑" panose="020B0503020204020204" pitchFamily="34" charset="-122"/>
                <a:ea typeface="微软雅黑" panose="020B0503020204020204" pitchFamily="34" charset="-122"/>
              </a:rPr>
              <a:t>延迟时间即等于</a:t>
            </a:r>
            <a:r>
              <a:rPr lang="en-US" altLang="zh-CN" sz="2800" dirty="0" err="1">
                <a:latin typeface="微软雅黑" panose="020B0503020204020204" pitchFamily="34" charset="-122"/>
                <a:ea typeface="微软雅黑" panose="020B0503020204020204" pitchFamily="34" charset="-122"/>
              </a:rPr>
              <a:t>Δ</a:t>
            </a:r>
            <a:r>
              <a:rPr lang="en-US" altLang="zh-TW" sz="2800" dirty="0" err="1">
                <a:latin typeface="微软雅黑" panose="020B0503020204020204" pitchFamily="34" charset="-122"/>
                <a:ea typeface="微软雅黑" panose="020B0503020204020204" pitchFamily="34" charset="-122"/>
              </a:rPr>
              <a:t>t</a:t>
            </a:r>
            <a:endParaRPr lang="zh-TW" altLang="en-US" sz="2800" dirty="0">
              <a:latin typeface="微软雅黑" panose="020B0503020204020204" pitchFamily="34" charset="-122"/>
              <a:ea typeface="微软雅黑" panose="020B0503020204020204" pitchFamily="34" charset="-122"/>
            </a:endParaRPr>
          </a:p>
        </p:txBody>
      </p:sp>
      <p:sp>
        <p:nvSpPr>
          <p:cNvPr id="14" name="MH_SubTitle_1"/>
          <p:cNvSpPr/>
          <p:nvPr>
            <p:custDataLst>
              <p:tags r:id="rId8"/>
            </p:custDataLst>
          </p:nvPr>
        </p:nvSpPr>
        <p:spPr>
          <a:xfrm>
            <a:off x="979818" y="2445840"/>
            <a:ext cx="1467863" cy="945691"/>
          </a:xfrm>
          <a:prstGeom prst="round2Diag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rgbClr val="FFFFFF"/>
              </a:solidFill>
            </a:endParaRPr>
          </a:p>
        </p:txBody>
      </p:sp>
      <p:sp>
        <p:nvSpPr>
          <p:cNvPr id="15" name="MH_SubTitle_2"/>
          <p:cNvSpPr/>
          <p:nvPr>
            <p:custDataLst>
              <p:tags r:id="rId9"/>
            </p:custDataLst>
          </p:nvPr>
        </p:nvSpPr>
        <p:spPr>
          <a:xfrm>
            <a:off x="2073705" y="3498845"/>
            <a:ext cx="1469733" cy="945692"/>
          </a:xfrm>
          <a:prstGeom prst="round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rgbClr val="FFFFFF"/>
              </a:solidFill>
            </a:endParaRPr>
          </a:p>
        </p:txBody>
      </p:sp>
      <p:sp>
        <p:nvSpPr>
          <p:cNvPr id="16" name="MH_SubTitle_3"/>
          <p:cNvSpPr/>
          <p:nvPr>
            <p:custDataLst>
              <p:tags r:id="rId10"/>
            </p:custDataLst>
          </p:nvPr>
        </p:nvSpPr>
        <p:spPr>
          <a:xfrm>
            <a:off x="3167589" y="4551849"/>
            <a:ext cx="1469733" cy="945691"/>
          </a:xfrm>
          <a:prstGeom prst="round2Diag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rgbClr val="FFFFFF"/>
              </a:solidFill>
            </a:endParaRPr>
          </a:p>
        </p:txBody>
      </p:sp>
      <p:sp>
        <p:nvSpPr>
          <p:cNvPr id="17" name="MH_SubTitle_4"/>
          <p:cNvSpPr/>
          <p:nvPr>
            <p:custDataLst>
              <p:tags r:id="rId11"/>
            </p:custDataLst>
          </p:nvPr>
        </p:nvSpPr>
        <p:spPr>
          <a:xfrm>
            <a:off x="4263343" y="5604854"/>
            <a:ext cx="1467863" cy="945692"/>
          </a:xfrm>
          <a:prstGeom prst="round2Diag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rgbClr val="FFFFFF"/>
              </a:solidFill>
            </a:endParaRPr>
          </a:p>
        </p:txBody>
      </p:sp>
      <p:sp>
        <p:nvSpPr>
          <p:cNvPr id="18" name="MH_Other_5"/>
          <p:cNvSpPr/>
          <p:nvPr>
            <p:custDataLst>
              <p:tags r:id="rId12"/>
            </p:custDataLst>
          </p:nvPr>
        </p:nvSpPr>
        <p:spPr>
          <a:xfrm rot="5400000">
            <a:off x="1297405" y="3557513"/>
            <a:ext cx="757896" cy="622674"/>
          </a:xfrm>
          <a:prstGeom prst="ben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sp>
        <p:nvSpPr>
          <p:cNvPr id="19" name="MH_Other_6"/>
          <p:cNvSpPr/>
          <p:nvPr>
            <p:custDataLst>
              <p:tags r:id="rId13"/>
            </p:custDataLst>
          </p:nvPr>
        </p:nvSpPr>
        <p:spPr>
          <a:xfrm rot="5400000">
            <a:off x="2404196" y="4596919"/>
            <a:ext cx="760130" cy="620803"/>
          </a:xfrm>
          <a:prstGeom prst="bentUp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sp>
        <p:nvSpPr>
          <p:cNvPr id="20" name="MH_Other_7"/>
          <p:cNvSpPr/>
          <p:nvPr>
            <p:custDataLst>
              <p:tags r:id="rId14"/>
            </p:custDataLst>
          </p:nvPr>
        </p:nvSpPr>
        <p:spPr>
          <a:xfrm rot="5400000">
            <a:off x="3512105" y="5635576"/>
            <a:ext cx="760130" cy="622672"/>
          </a:xfrm>
          <a:prstGeom prst="bentUp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a:p>
        </p:txBody>
      </p:sp>
      <p:pic>
        <p:nvPicPr>
          <p:cNvPr id="21" name="图片 20"/>
          <p:cNvPicPr>
            <a:picLocks noChangeAspect="1"/>
          </p:cNvPicPr>
          <p:nvPr/>
        </p:nvPicPr>
        <p:blipFill rotWithShape="1">
          <a:blip r:embed="rId18">
            <a:biLevel thresh="25000"/>
            <a:extLst>
              <a:ext uri="{28A0092B-C50C-407E-A947-70E740481C1C}">
                <a14:useLocalDpi xmlns:a14="http://schemas.microsoft.com/office/drawing/2010/main" val="0"/>
              </a:ext>
            </a:extLst>
          </a:blip>
          <a:srcRect r="23230" b="-6653"/>
          <a:stretch/>
        </p:blipFill>
        <p:spPr>
          <a:xfrm>
            <a:off x="1202437" y="2601876"/>
            <a:ext cx="1022623" cy="633618"/>
          </a:xfrm>
          <a:prstGeom prst="rect">
            <a:avLst/>
          </a:prstGeom>
        </p:spPr>
      </p:pic>
      <p:pic>
        <p:nvPicPr>
          <p:cNvPr id="22" name="图片 21"/>
          <p:cNvPicPr>
            <a:picLocks noChangeAspect="1"/>
          </p:cNvPicPr>
          <p:nvPr/>
        </p:nvPicPr>
        <p:blipFill>
          <a:blip r:embed="rId19">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388952" y="3552072"/>
            <a:ext cx="839237" cy="839237"/>
          </a:xfrm>
          <a:prstGeom prst="rect">
            <a:avLst/>
          </a:prstGeom>
        </p:spPr>
      </p:pic>
      <p:pic>
        <p:nvPicPr>
          <p:cNvPr id="23" name="图片 2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530644" y="4652883"/>
            <a:ext cx="743623" cy="743623"/>
          </a:xfrm>
          <a:prstGeom prst="rect">
            <a:avLst/>
          </a:prstGeom>
        </p:spPr>
      </p:pic>
      <p:pic>
        <p:nvPicPr>
          <p:cNvPr id="24" name="图片 2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658998" y="5739424"/>
            <a:ext cx="676552" cy="676552"/>
          </a:xfrm>
          <a:prstGeom prst="rect">
            <a:avLst/>
          </a:prstGeom>
        </p:spPr>
      </p:pic>
      <p:sp>
        <p:nvSpPr>
          <p:cNvPr id="25" name="MH_Text_2"/>
          <p:cNvSpPr txBox="1">
            <a:spLocks noChangeArrowheads="1"/>
          </p:cNvSpPr>
          <p:nvPr>
            <p:custDataLst>
              <p:tags r:id="rId15"/>
            </p:custDataLst>
          </p:nvPr>
        </p:nvSpPr>
        <p:spPr bwMode="auto">
          <a:xfrm>
            <a:off x="4272987" y="3554820"/>
            <a:ext cx="7079533"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lvl="0">
              <a:lnSpc>
                <a:spcPct val="100000"/>
              </a:lnSpc>
              <a:buNone/>
              <a:defRPr/>
            </a:pPr>
            <a:r>
              <a:rPr lang="zh-CN" altLang="en-US" sz="2800" dirty="0">
                <a:latin typeface="微软雅黑" panose="020B0503020204020204" pitchFamily="34" charset="-122"/>
                <a:ea typeface="微软雅黑" panose="020B0503020204020204" pitchFamily="34" charset="-122"/>
              </a:rPr>
              <a:t>接收机立即产生一个</a:t>
            </a:r>
            <a:r>
              <a:rPr lang="zh-CN" altLang="en-US" sz="2800" b="1" dirty="0">
                <a:latin typeface="微软雅黑" panose="020B0503020204020204" pitchFamily="34" charset="-122"/>
                <a:ea typeface="微软雅黑" panose="020B0503020204020204" pitchFamily="34" charset="-122"/>
              </a:rPr>
              <a:t>结构相同</a:t>
            </a:r>
            <a:r>
              <a:rPr lang="zh-CN" altLang="en-US" sz="2800" dirty="0">
                <a:latin typeface="微软雅黑" panose="020B0503020204020204" pitchFamily="34" charset="-122"/>
                <a:ea typeface="微软雅黑" panose="020B0503020204020204" pitchFamily="34" charset="-122"/>
              </a:rPr>
              <a:t>的复制码序列</a:t>
            </a:r>
            <a:endParaRPr lang="en-US" altLang="zh-CN" sz="2800" dirty="0">
              <a:latin typeface="微软雅黑" panose="020B0503020204020204" pitchFamily="34" charset="-122"/>
              <a:ea typeface="微软雅黑" panose="020B0503020204020204" pitchFamily="34" charset="-122"/>
            </a:endParaRPr>
          </a:p>
        </p:txBody>
      </p:sp>
      <p:pic>
        <p:nvPicPr>
          <p:cNvPr id="26" name="图片 2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408838" y="883524"/>
            <a:ext cx="1439647" cy="1443684"/>
          </a:xfrm>
          <a:prstGeom prst="rect">
            <a:avLst/>
          </a:prstGeom>
        </p:spPr>
      </p:pic>
    </p:spTree>
    <p:extLst>
      <p:ext uri="{BB962C8B-B14F-4D97-AF65-F5344CB8AC3E}">
        <p14:creationId xmlns:p14="http://schemas.microsoft.com/office/powerpoint/2010/main" val="3859257901"/>
      </p:ext>
    </p:extLst>
  </p:cSld>
  <p:clrMapOvr>
    <a:masterClrMapping/>
  </p:clrMapOvr>
  <mc:AlternateContent xmlns:mc="http://schemas.openxmlformats.org/markup-compatibility/2006" xmlns:p14="http://schemas.microsoft.com/office/powerpoint/2010/main">
    <mc:Choice Requires="p14">
      <p:transition spd="slow" p14:dur="2000" advTm="4297"/>
    </mc:Choice>
    <mc:Fallback xmlns="">
      <p:transition spd="slow" advTm="429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2</a:t>
            </a:fld>
            <a:endParaRPr lang="zh-CN" altLang="en-US"/>
          </a:p>
        </p:txBody>
      </p:sp>
      <p:grpSp>
        <p:nvGrpSpPr>
          <p:cNvPr id="5" name="组合 4"/>
          <p:cNvGrpSpPr/>
          <p:nvPr/>
        </p:nvGrpSpPr>
        <p:grpSpPr>
          <a:xfrm>
            <a:off x="1775202" y="5462711"/>
            <a:ext cx="8642461" cy="1030781"/>
            <a:chOff x="1626986" y="1026621"/>
            <a:chExt cx="8642461" cy="1030781"/>
          </a:xfrm>
        </p:grpSpPr>
        <p:sp>
          <p:nvSpPr>
            <p:cNvPr id="6" name="同侧圆角矩形 5"/>
            <p:cNvSpPr/>
            <p:nvPr/>
          </p:nvSpPr>
          <p:spPr>
            <a:xfrm rot="16200000">
              <a:off x="1535022" y="1118586"/>
              <a:ext cx="1030777" cy="846849"/>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altLang="zh-CN" sz="2800" b="1" dirty="0">
                  <a:latin typeface="Arial" panose="020B0604020202020204" pitchFamily="34" charset="0"/>
                  <a:cs typeface="Arial" panose="020B0604020202020204" pitchFamily="34" charset="0"/>
                </a:rPr>
                <a:t>4</a:t>
              </a:r>
              <a:endParaRPr lang="zh-CN" altLang="en-US" sz="2800" b="1" dirty="0">
                <a:latin typeface="Arial" panose="020B0604020202020204" pitchFamily="34" charset="0"/>
                <a:cs typeface="Arial" panose="020B0604020202020204" pitchFamily="34" charset="0"/>
              </a:endParaRPr>
            </a:p>
          </p:txBody>
        </p:sp>
        <p:sp>
          <p:nvSpPr>
            <p:cNvPr id="7" name="矩形 6"/>
            <p:cNvSpPr/>
            <p:nvPr/>
          </p:nvSpPr>
          <p:spPr>
            <a:xfrm>
              <a:off x="2473836" y="1026621"/>
              <a:ext cx="7578273" cy="10307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非测距定位法</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10000"/>
                </a:lnSpc>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不知道节点之间距离，利用网络连通性等信息来定位</a:t>
              </a:r>
            </a:p>
          </p:txBody>
        </p:sp>
        <p:sp>
          <p:nvSpPr>
            <p:cNvPr id="8" name="同侧圆角矩形 7"/>
            <p:cNvSpPr/>
            <p:nvPr/>
          </p:nvSpPr>
          <p:spPr>
            <a:xfrm rot="5400000">
              <a:off x="9645388" y="1433343"/>
              <a:ext cx="1030779" cy="217339"/>
            </a:xfrm>
            <a:prstGeom prst="round2SameRect">
              <a:avLst>
                <a:gd name="adj1" fmla="val 50000"/>
                <a:gd name="adj2"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2800" b="1" dirty="0">
                <a:latin typeface="Arial" panose="020B0604020202020204" pitchFamily="34" charset="0"/>
                <a:cs typeface="Arial" panose="020B0604020202020204" pitchFamily="34" charset="0"/>
              </a:endParaRPr>
            </a:p>
          </p:txBody>
        </p:sp>
      </p:grpSp>
      <p:grpSp>
        <p:nvGrpSpPr>
          <p:cNvPr id="9" name="组合 8"/>
          <p:cNvGrpSpPr/>
          <p:nvPr/>
        </p:nvGrpSpPr>
        <p:grpSpPr>
          <a:xfrm>
            <a:off x="1775202" y="4040731"/>
            <a:ext cx="8642461" cy="1030781"/>
            <a:chOff x="1626986" y="1026621"/>
            <a:chExt cx="8642461" cy="1030781"/>
          </a:xfrm>
        </p:grpSpPr>
        <p:sp>
          <p:nvSpPr>
            <p:cNvPr id="10" name="同侧圆角矩形 9"/>
            <p:cNvSpPr/>
            <p:nvPr/>
          </p:nvSpPr>
          <p:spPr>
            <a:xfrm rot="16200000">
              <a:off x="1535022" y="1118586"/>
              <a:ext cx="1030777" cy="846849"/>
            </a:xfrm>
            <a:prstGeom prst="round2Same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altLang="zh-CN" sz="2800" b="1" dirty="0">
                  <a:latin typeface="Arial" panose="020B0604020202020204" pitchFamily="34" charset="0"/>
                  <a:cs typeface="Arial" panose="020B0604020202020204" pitchFamily="34" charset="0"/>
                </a:rPr>
                <a:t>3</a:t>
              </a:r>
              <a:endParaRPr lang="zh-CN" altLang="en-US" sz="2800" b="1" dirty="0">
                <a:latin typeface="Arial" panose="020B0604020202020204" pitchFamily="34" charset="0"/>
                <a:cs typeface="Arial" panose="020B0604020202020204" pitchFamily="34" charset="0"/>
              </a:endParaRPr>
            </a:p>
          </p:txBody>
        </p:sp>
        <p:sp>
          <p:nvSpPr>
            <p:cNvPr id="11" name="矩形 10"/>
            <p:cNvSpPr/>
            <p:nvPr/>
          </p:nvSpPr>
          <p:spPr>
            <a:xfrm>
              <a:off x="2473836" y="1026621"/>
              <a:ext cx="7578273" cy="10307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位置服务</a:t>
              </a:r>
              <a:endParaRPr lang="en-US" altLang="zh-CN" sz="28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10000"/>
                </a:lnSpc>
              </a:pP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移动</a:t>
              </a:r>
              <a:r>
                <a:rPr lang="zh-CN" altLang="zh-CN" sz="2400" b="1" dirty="0">
                  <a:solidFill>
                    <a:schemeClr val="tx1">
                      <a:lumMod val="65000"/>
                      <a:lumOff val="35000"/>
                    </a:schemeClr>
                  </a:solidFill>
                  <a:latin typeface="微软雅黑" panose="020B0503020204020204" pitchFamily="34" charset="-122"/>
                  <a:ea typeface="微软雅黑" panose="020B0503020204020204" pitchFamily="34" charset="-122"/>
                </a:rPr>
                <a:t>终端利用定位技术和网络通信技术获取位置信息</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同侧圆角矩形 11"/>
            <p:cNvSpPr/>
            <p:nvPr/>
          </p:nvSpPr>
          <p:spPr>
            <a:xfrm rot="5400000">
              <a:off x="9645388" y="1433343"/>
              <a:ext cx="1030779" cy="217339"/>
            </a:xfrm>
            <a:prstGeom prst="round2SameRect">
              <a:avLst>
                <a:gd name="adj1" fmla="val 50000"/>
                <a:gd name="adj2" fmla="val 0"/>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2800" b="1" dirty="0">
                <a:solidFill>
                  <a:srgbClr val="262626"/>
                </a:solidFill>
                <a:latin typeface="Arial" panose="020B0604020202020204" pitchFamily="34" charset="0"/>
                <a:cs typeface="Arial" panose="020B0604020202020204" pitchFamily="34" charset="0"/>
              </a:endParaRPr>
            </a:p>
          </p:txBody>
        </p:sp>
      </p:grpSp>
      <p:grpSp>
        <p:nvGrpSpPr>
          <p:cNvPr id="13" name="组合 12"/>
          <p:cNvGrpSpPr/>
          <p:nvPr/>
        </p:nvGrpSpPr>
        <p:grpSpPr>
          <a:xfrm>
            <a:off x="1779387" y="1196769"/>
            <a:ext cx="8642461" cy="1030781"/>
            <a:chOff x="1626986" y="1026621"/>
            <a:chExt cx="8642461" cy="1030781"/>
          </a:xfrm>
        </p:grpSpPr>
        <p:sp>
          <p:nvSpPr>
            <p:cNvPr id="14" name="同侧圆角矩形 13"/>
            <p:cNvSpPr/>
            <p:nvPr/>
          </p:nvSpPr>
          <p:spPr>
            <a:xfrm rot="16200000">
              <a:off x="1535022" y="1118586"/>
              <a:ext cx="1030777" cy="846849"/>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altLang="zh-CN" sz="2800" b="1" dirty="0">
                  <a:latin typeface="Arial" panose="020B0604020202020204" pitchFamily="34" charset="0"/>
                  <a:cs typeface="Arial" panose="020B0604020202020204" pitchFamily="34" charset="0"/>
                </a:rPr>
                <a:t>1</a:t>
              </a:r>
              <a:endParaRPr lang="zh-CN" altLang="en-US" sz="2800" b="1" dirty="0">
                <a:latin typeface="Arial" panose="020B0604020202020204" pitchFamily="34" charset="0"/>
                <a:cs typeface="Arial" panose="020B0604020202020204" pitchFamily="34" charset="0"/>
              </a:endParaRPr>
            </a:p>
          </p:txBody>
        </p:sp>
        <p:sp>
          <p:nvSpPr>
            <p:cNvPr id="15" name="矩形 14"/>
            <p:cNvSpPr/>
            <p:nvPr/>
          </p:nvSpPr>
          <p:spPr>
            <a:xfrm>
              <a:off x="2473836" y="1026621"/>
              <a:ext cx="7578273" cy="10307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zh-CN" altLang="en-US" sz="2800" b="1" dirty="0">
                  <a:solidFill>
                    <a:schemeClr val="accent1">
                      <a:lumMod val="75000"/>
                    </a:schemeClr>
                  </a:solidFill>
                  <a:latin typeface="微软雅黑" panose="020B0503020204020204" pitchFamily="34" charset="-122"/>
                  <a:ea typeface="微软雅黑" panose="020B0503020204020204" pitchFamily="34" charset="-122"/>
                </a:rPr>
                <a:t>全球定位系统</a:t>
              </a:r>
              <a:endParaRPr lang="en-US" altLang="zh-CN" sz="2800" b="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10000"/>
                </a:lnSpc>
              </a:pPr>
              <a:r>
                <a:rPr lang="zh-CN" altLang="zh-CN" sz="2400" b="1" dirty="0">
                  <a:solidFill>
                    <a:schemeClr val="tx1">
                      <a:lumMod val="65000"/>
                      <a:lumOff val="35000"/>
                    </a:schemeClr>
                  </a:solidFill>
                  <a:latin typeface="微软雅黑" panose="020B0503020204020204" pitchFamily="34" charset="-122"/>
                  <a:ea typeface="微软雅黑" panose="020B0503020204020204" pitchFamily="34" charset="-122"/>
                </a:rPr>
                <a:t>利用卫星，在全球范围内实时进行定位、导航的系统</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同侧圆角矩形 15"/>
            <p:cNvSpPr/>
            <p:nvPr/>
          </p:nvSpPr>
          <p:spPr>
            <a:xfrm rot="5400000">
              <a:off x="9645388" y="1433343"/>
              <a:ext cx="1030779" cy="217339"/>
            </a:xfrm>
            <a:prstGeom prst="round2SameRect">
              <a:avLst>
                <a:gd name="adj1" fmla="val 50000"/>
                <a:gd name="adj2"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2800" b="1" dirty="0">
                <a:latin typeface="Arial" panose="020B0604020202020204" pitchFamily="34" charset="0"/>
                <a:cs typeface="Arial" panose="020B0604020202020204" pitchFamily="34" charset="0"/>
              </a:endParaRPr>
            </a:p>
          </p:txBody>
        </p:sp>
      </p:grpSp>
      <p:grpSp>
        <p:nvGrpSpPr>
          <p:cNvPr id="17" name="组合 16"/>
          <p:cNvGrpSpPr/>
          <p:nvPr/>
        </p:nvGrpSpPr>
        <p:grpSpPr>
          <a:xfrm>
            <a:off x="1779387" y="2618750"/>
            <a:ext cx="8642461" cy="1030781"/>
            <a:chOff x="1626986" y="1026621"/>
            <a:chExt cx="8642461" cy="1030781"/>
          </a:xfrm>
        </p:grpSpPr>
        <p:sp>
          <p:nvSpPr>
            <p:cNvPr id="18" name="同侧圆角矩形 17"/>
            <p:cNvSpPr/>
            <p:nvPr/>
          </p:nvSpPr>
          <p:spPr>
            <a:xfrm rot="16200000">
              <a:off x="1535022" y="1118586"/>
              <a:ext cx="1030777" cy="846849"/>
            </a:xfrm>
            <a:prstGeom prst="round2Same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altLang="zh-CN" sz="2800" b="1" dirty="0">
                  <a:latin typeface="Arial" panose="020B0604020202020204" pitchFamily="34" charset="0"/>
                  <a:cs typeface="Arial" panose="020B0604020202020204" pitchFamily="34" charset="0"/>
                </a:rPr>
                <a:t>2</a:t>
              </a:r>
              <a:endParaRPr lang="zh-CN" altLang="en-US" sz="2800" b="1" dirty="0">
                <a:latin typeface="Arial" panose="020B0604020202020204" pitchFamily="34" charset="0"/>
                <a:cs typeface="Arial" panose="020B0604020202020204" pitchFamily="34" charset="0"/>
              </a:endParaRPr>
            </a:p>
          </p:txBody>
        </p:sp>
        <p:sp>
          <p:nvSpPr>
            <p:cNvPr id="19" name="矩形 18"/>
            <p:cNvSpPr/>
            <p:nvPr/>
          </p:nvSpPr>
          <p:spPr>
            <a:xfrm>
              <a:off x="2473836" y="1026621"/>
              <a:ext cx="7578273" cy="10307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zh-CN" altLang="en-US" sz="2800" b="1" dirty="0">
                  <a:solidFill>
                    <a:schemeClr val="accent1">
                      <a:lumMod val="50000"/>
                    </a:schemeClr>
                  </a:solidFill>
                  <a:latin typeface="微软雅黑" panose="020B0503020204020204" pitchFamily="34" charset="-122"/>
                  <a:ea typeface="微软雅黑" panose="020B0503020204020204" pitchFamily="34" charset="-122"/>
                </a:rPr>
                <a:t>定位方式</a:t>
              </a:r>
              <a:endParaRPr lang="en-US" altLang="zh-CN" sz="2800" b="1" dirty="0">
                <a:solidFill>
                  <a:schemeClr val="accent1">
                    <a:lumMod val="50000"/>
                  </a:schemeClr>
                </a:solidFill>
                <a:latin typeface="微软雅黑" panose="020B0503020204020204" pitchFamily="34" charset="-122"/>
                <a:ea typeface="微软雅黑" panose="020B0503020204020204" pitchFamily="34" charset="-122"/>
              </a:endParaRPr>
            </a:p>
            <a:p>
              <a:pPr>
                <a:lnSpc>
                  <a:spcPct val="110000"/>
                </a:lnSpc>
              </a:pPr>
              <a:r>
                <a:rPr lang="zh-CN" altLang="zh-CN" sz="2400" b="1" dirty="0">
                  <a:solidFill>
                    <a:schemeClr val="tx1">
                      <a:lumMod val="65000"/>
                      <a:lumOff val="35000"/>
                    </a:schemeClr>
                  </a:solidFill>
                  <a:latin typeface="微软雅黑" panose="020B0503020204020204" pitchFamily="34" charset="-122"/>
                  <a:ea typeface="微软雅黑" panose="020B0503020204020204" pitchFamily="34" charset="-122"/>
                </a:rPr>
                <a:t>利用无线电波信号</a:t>
              </a:r>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来</a:t>
              </a:r>
              <a:r>
                <a:rPr lang="zh-CN" altLang="zh-CN" sz="2400" b="1" dirty="0">
                  <a:solidFill>
                    <a:schemeClr val="tx1">
                      <a:lumMod val="65000"/>
                      <a:lumOff val="35000"/>
                    </a:schemeClr>
                  </a:solidFill>
                  <a:latin typeface="微软雅黑" panose="020B0503020204020204" pitchFamily="34" charset="-122"/>
                  <a:ea typeface="微软雅黑" panose="020B0503020204020204" pitchFamily="34" charset="-122"/>
                </a:rPr>
                <a:t>确定一个移动台所在位置的能力</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同侧圆角矩形 19"/>
            <p:cNvSpPr/>
            <p:nvPr/>
          </p:nvSpPr>
          <p:spPr>
            <a:xfrm rot="5400000">
              <a:off x="9645388" y="1433343"/>
              <a:ext cx="1030779" cy="217339"/>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28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745405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球面相交</a:t>
            </a:r>
          </a:p>
        </p:txBody>
      </p:sp>
      <p:sp>
        <p:nvSpPr>
          <p:cNvPr id="29" name="矩形 28"/>
          <p:cNvSpPr/>
          <p:nvPr/>
        </p:nvSpPr>
        <p:spPr>
          <a:xfrm>
            <a:off x="5212571" y="5506468"/>
            <a:ext cx="6611567" cy="954107"/>
          </a:xfrm>
          <a:prstGeom prst="rect">
            <a:avLst/>
          </a:prstGeom>
        </p:spPr>
        <p:txBody>
          <a:bodyPr wrap="square">
            <a:spAutoFit/>
          </a:bodyPr>
          <a:lstStyle/>
          <a:p>
            <a:pPr>
              <a:defRPr/>
            </a:pPr>
            <a:r>
              <a:rPr lang="zh-CN" altLang="en-US" sz="2800" dirty="0">
                <a:latin typeface="微软雅黑" panose="020B0503020204020204" pitchFamily="34" charset="-122"/>
                <a:ea typeface="微软雅黑" panose="020B0503020204020204" pitchFamily="34" charset="-122"/>
              </a:rPr>
              <a:t>同时接收两颗卫星的信号，则两个球面相交成一条圆弧，点位被限制在这条曲线上</a:t>
            </a:r>
          </a:p>
        </p:txBody>
      </p:sp>
      <p:grpSp>
        <p:nvGrpSpPr>
          <p:cNvPr id="43" name="组合 42"/>
          <p:cNvGrpSpPr/>
          <p:nvPr/>
        </p:nvGrpSpPr>
        <p:grpSpPr>
          <a:xfrm>
            <a:off x="149856" y="1337686"/>
            <a:ext cx="5072512" cy="5122889"/>
            <a:chOff x="384105" y="1310079"/>
            <a:chExt cx="4289589" cy="4331691"/>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284061" flipH="1" flipV="1">
              <a:off x="1678551" y="1583148"/>
              <a:ext cx="1364379" cy="1561544"/>
            </a:xfrm>
            <a:prstGeom prst="rect">
              <a:avLst/>
            </a:prstGeom>
          </p:spPr>
        </p:pic>
        <p:pic>
          <p:nvPicPr>
            <p:cNvPr id="21" name="图片 20"/>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0" b="100000" l="4502" r="96785">
                          <a14:foregroundMark x1="43408" y1="4255" x2="43408" y2="4255"/>
                          <a14:foregroundMark x1="39228" y1="4965" x2="39228" y2="4965"/>
                          <a14:foregroundMark x1="37299" y1="6383" x2="37299" y2="6383"/>
                          <a14:foregroundMark x1="36334" y1="5674" x2="36334" y2="5674"/>
                          <a14:foregroundMark x1="44373" y1="4965" x2="44373" y2="4965"/>
                          <a14:foregroundMark x1="56913" y1="4255" x2="56913" y2="4255"/>
                          <a14:foregroundMark x1="57878" y1="4965" x2="57878" y2="4965"/>
                          <a14:foregroundMark x1="61093" y1="6383" x2="61093" y2="6383"/>
                          <a14:foregroundMark x1="61736" y1="4965" x2="61736" y2="4965"/>
                        </a14:backgroundRemoval>
                      </a14:imgEffect>
                    </a14:imgLayer>
                  </a14:imgProps>
                </a:ext>
              </a:extLst>
            </a:blip>
            <a:stretch>
              <a:fillRect/>
            </a:stretch>
          </p:blipFill>
          <p:spPr>
            <a:xfrm>
              <a:off x="384105" y="3655484"/>
              <a:ext cx="4289589" cy="1343025"/>
            </a:xfrm>
            <a:prstGeom prst="rect">
              <a:avLst/>
            </a:prstGeom>
          </p:spPr>
        </p:pic>
        <p:cxnSp>
          <p:nvCxnSpPr>
            <p:cNvPr id="24" name="直接连接符 23"/>
            <p:cNvCxnSpPr>
              <a:endCxn id="8" idx="0"/>
            </p:cNvCxnSpPr>
            <p:nvPr/>
          </p:nvCxnSpPr>
          <p:spPr>
            <a:xfrm>
              <a:off x="2506197" y="2778292"/>
              <a:ext cx="39757" cy="189481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6" cstate="print">
              <a:extLst>
                <a:ext uri="{BEBA8EAE-BF5A-486C-A8C5-ECC9F3942E4B}">
                  <a14:imgProps xmlns:a14="http://schemas.microsoft.com/office/drawing/2010/main">
                    <a14:imgLayer r:embed="rId7">
                      <a14:imgEffect>
                        <a14:backgroundRemoval t="2219" b="98669" l="0" r="100000"/>
                      </a14:imgEffect>
                    </a14:imgLayer>
                  </a14:imgProps>
                </a:ext>
                <a:ext uri="{28A0092B-C50C-407E-A947-70E740481C1C}">
                  <a14:useLocalDpi xmlns:a14="http://schemas.microsoft.com/office/drawing/2010/main" val="0"/>
                </a:ext>
              </a:extLst>
            </a:blip>
            <a:stretch>
              <a:fillRect/>
            </a:stretch>
          </p:blipFill>
          <p:spPr>
            <a:xfrm>
              <a:off x="2265098" y="4673105"/>
              <a:ext cx="561711" cy="968665"/>
            </a:xfrm>
            <a:prstGeom prst="rect">
              <a:avLst/>
            </a:prstGeom>
          </p:spPr>
        </p:pic>
        <p:sp>
          <p:nvSpPr>
            <p:cNvPr id="28" name="矩形 27"/>
            <p:cNvSpPr/>
            <p:nvPr/>
          </p:nvSpPr>
          <p:spPr>
            <a:xfrm>
              <a:off x="2030899" y="3074964"/>
              <a:ext cx="362212" cy="390364"/>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D</a:t>
              </a:r>
              <a:endParaRPr lang="zh-CN" altLang="en-US" sz="2400" b="1" dirty="0">
                <a:latin typeface="微软雅黑" panose="020B0503020204020204" pitchFamily="34" charset="-122"/>
                <a:ea typeface="微软雅黑" panose="020B0503020204020204" pitchFamily="34" charset="-122"/>
              </a:endParaRPr>
            </a:p>
          </p:txBody>
        </p:sp>
        <p:sp>
          <p:nvSpPr>
            <p:cNvPr id="30" name="矩形 29"/>
            <p:cNvSpPr/>
            <p:nvPr/>
          </p:nvSpPr>
          <p:spPr>
            <a:xfrm>
              <a:off x="2311754" y="1310079"/>
              <a:ext cx="313411" cy="390364"/>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S</a:t>
              </a:r>
              <a:endParaRPr lang="zh-CN" altLang="en-US" sz="2400" b="1" dirty="0">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5948218" y="1137635"/>
            <a:ext cx="4252320" cy="4019802"/>
            <a:chOff x="6554687" y="1635467"/>
            <a:chExt cx="4252320" cy="4019802"/>
          </a:xfrm>
        </p:grpSpPr>
        <p:grpSp>
          <p:nvGrpSpPr>
            <p:cNvPr id="22" name="组合 21"/>
            <p:cNvGrpSpPr/>
            <p:nvPr/>
          </p:nvGrpSpPr>
          <p:grpSpPr>
            <a:xfrm>
              <a:off x="6554687" y="3827889"/>
              <a:ext cx="4252320" cy="1827380"/>
              <a:chOff x="2469597" y="1419782"/>
              <a:chExt cx="4252320" cy="1827380"/>
            </a:xfrm>
          </p:grpSpPr>
          <p:pic>
            <p:nvPicPr>
              <p:cNvPr id="12" name="图片 11"/>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backgroundRemoval t="0" b="100000" l="4502" r="96785">
                            <a14:foregroundMark x1="43408" y1="4255" x2="43408" y2="4255"/>
                            <a14:foregroundMark x1="39228" y1="4965" x2="39228" y2="4965"/>
                            <a14:foregroundMark x1="37299" y1="6383" x2="37299" y2="6383"/>
                            <a14:foregroundMark x1="36334" y1="5674" x2="36334" y2="5674"/>
                            <a14:foregroundMark x1="44373" y1="4965" x2="44373" y2="4965"/>
                            <a14:foregroundMark x1="56913" y1="4255" x2="56913" y2="4255"/>
                            <a14:foregroundMark x1="57878" y1="4965" x2="57878" y2="4965"/>
                            <a14:foregroundMark x1="61093" y1="6383" x2="61093" y2="6383"/>
                            <a14:foregroundMark x1="61736" y1="4965" x2="61736" y2="4965"/>
                          </a14:backgroundRemoval>
                        </a14:imgEffect>
                      </a14:imgLayer>
                    </a14:imgProps>
                  </a:ext>
                </a:extLst>
              </a:blip>
              <a:stretch>
                <a:fillRect/>
              </a:stretch>
            </p:blipFill>
            <p:spPr>
              <a:xfrm>
                <a:off x="2469597" y="1419782"/>
                <a:ext cx="2962275" cy="1343025"/>
              </a:xfrm>
              <a:prstGeom prst="rect">
                <a:avLst/>
              </a:prstGeom>
            </p:spPr>
          </p:pic>
          <p:pic>
            <p:nvPicPr>
              <p:cNvPr id="16" name="图片 15"/>
              <p:cNvPicPr>
                <a:picLocks noChangeAspect="1"/>
              </p:cNvPicPr>
              <p:nvPr/>
            </p:nvPicPr>
            <p:blipFill rotWithShape="1">
              <a:blip r:embed="rId4">
                <a:duotone>
                  <a:prstClr val="black"/>
                  <a:schemeClr val="accent2">
                    <a:tint val="45000"/>
                    <a:satMod val="400000"/>
                  </a:schemeClr>
                </a:duotone>
                <a:extLst>
                  <a:ext uri="{BEBA8EAE-BF5A-486C-A8C5-ECC9F3942E4B}">
                    <a14:imgProps xmlns:a14="http://schemas.microsoft.com/office/drawing/2010/main">
                      <a14:imgLayer r:embed="rId5">
                        <a14:imgEffect>
                          <a14:backgroundRemoval t="0" b="100000" l="4502" r="96785">
                            <a14:foregroundMark x1="43408" y1="4255" x2="43408" y2="4255"/>
                            <a14:foregroundMark x1="39228" y1="4965" x2="39228" y2="4965"/>
                            <a14:foregroundMark x1="37299" y1="6383" x2="37299" y2="6383"/>
                            <a14:foregroundMark x1="36334" y1="5674" x2="36334" y2="5674"/>
                            <a14:foregroundMark x1="44373" y1="4965" x2="44373" y2="4965"/>
                            <a14:foregroundMark x1="56913" y1="4255" x2="56913" y2="4255"/>
                            <a14:foregroundMark x1="57878" y1="4965" x2="57878" y2="4965"/>
                            <a14:foregroundMark x1="61093" y1="6383" x2="61093" y2="6383"/>
                            <a14:foregroundMark x1="61736" y1="4965" x2="61736" y2="4965"/>
                          </a14:backgroundRemoval>
                        </a14:imgEffect>
                      </a14:imgLayer>
                    </a14:imgProps>
                  </a:ext>
                </a:extLst>
              </a:blip>
              <a:srcRect l="20695"/>
              <a:stretch/>
            </p:blipFill>
            <p:spPr>
              <a:xfrm rot="1194499">
                <a:off x="4372676" y="2019611"/>
                <a:ext cx="2349241" cy="1227551"/>
              </a:xfrm>
              <a:prstGeom prst="rect">
                <a:avLst/>
              </a:prstGeom>
            </p:spPr>
          </p:pic>
          <p:cxnSp>
            <p:nvCxnSpPr>
              <p:cNvPr id="18" name="直接连接符 17"/>
              <p:cNvCxnSpPr/>
              <p:nvPr/>
            </p:nvCxnSpPr>
            <p:spPr>
              <a:xfrm flipH="1">
                <a:off x="4321146" y="1807234"/>
                <a:ext cx="276733" cy="758771"/>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32" name="图片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9284061" flipH="1" flipV="1">
              <a:off x="7335722" y="2123935"/>
              <a:ext cx="1065746" cy="1219756"/>
            </a:xfrm>
            <a:prstGeom prst="rect">
              <a:avLst/>
            </a:prstGeom>
          </p:spPr>
        </p:pic>
        <p:pic>
          <p:nvPicPr>
            <p:cNvPr id="33" name="图片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1217597" flipH="1" flipV="1">
              <a:off x="9566762" y="2646783"/>
              <a:ext cx="1065746" cy="1219756"/>
            </a:xfrm>
            <a:prstGeom prst="rect">
              <a:avLst/>
            </a:prstGeom>
          </p:spPr>
        </p:pic>
        <p:cxnSp>
          <p:nvCxnSpPr>
            <p:cNvPr id="34" name="直接连接符 33"/>
            <p:cNvCxnSpPr/>
            <p:nvPr/>
          </p:nvCxnSpPr>
          <p:spPr>
            <a:xfrm>
              <a:off x="7988788" y="3130651"/>
              <a:ext cx="39757" cy="189481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9175867" y="3620178"/>
              <a:ext cx="856737" cy="17795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7400197" y="3256661"/>
              <a:ext cx="617477"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D1</a:t>
              </a:r>
              <a:endParaRPr lang="zh-CN" altLang="en-US" sz="2400" b="1" dirty="0">
                <a:latin typeface="微软雅黑" panose="020B0503020204020204" pitchFamily="34" charset="-122"/>
                <a:ea typeface="微软雅黑" panose="020B0503020204020204" pitchFamily="34" charset="-122"/>
              </a:endParaRPr>
            </a:p>
          </p:txBody>
        </p:sp>
        <p:sp>
          <p:nvSpPr>
            <p:cNvPr id="39" name="矩形 38"/>
            <p:cNvSpPr/>
            <p:nvPr/>
          </p:nvSpPr>
          <p:spPr>
            <a:xfrm>
              <a:off x="9946353" y="3827889"/>
              <a:ext cx="617477"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D2</a:t>
              </a:r>
              <a:endParaRPr lang="zh-CN" altLang="en-US" sz="2400" b="1" dirty="0">
                <a:latin typeface="微软雅黑" panose="020B0503020204020204" pitchFamily="34" charset="-122"/>
                <a:ea typeface="微软雅黑" panose="020B0503020204020204" pitchFamily="34" charset="-122"/>
              </a:endParaRPr>
            </a:p>
          </p:txBody>
        </p:sp>
        <p:sp>
          <p:nvSpPr>
            <p:cNvPr id="40" name="矩形 39"/>
            <p:cNvSpPr/>
            <p:nvPr/>
          </p:nvSpPr>
          <p:spPr>
            <a:xfrm>
              <a:off x="7777691" y="1635467"/>
              <a:ext cx="559769"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S1</a:t>
              </a:r>
              <a:endParaRPr lang="zh-CN" altLang="en-US" sz="2400" b="1" dirty="0">
                <a:latin typeface="微软雅黑" panose="020B0503020204020204" pitchFamily="34" charset="-122"/>
                <a:ea typeface="微软雅黑" panose="020B0503020204020204" pitchFamily="34" charset="-122"/>
              </a:endParaRPr>
            </a:p>
          </p:txBody>
        </p:sp>
        <p:sp>
          <p:nvSpPr>
            <p:cNvPr id="41" name="矩形 40"/>
            <p:cNvSpPr/>
            <p:nvPr/>
          </p:nvSpPr>
          <p:spPr>
            <a:xfrm>
              <a:off x="10190256" y="2339754"/>
              <a:ext cx="559769"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S2</a:t>
              </a:r>
              <a:endParaRPr lang="zh-CN" altLang="en-US" sz="2400" b="1" dirty="0">
                <a:latin typeface="微软雅黑" panose="020B0503020204020204" pitchFamily="34" charset="-122"/>
                <a:ea typeface="微软雅黑" panose="020B0503020204020204" pitchFamily="34" charset="-122"/>
              </a:endParaRPr>
            </a:p>
          </p:txBody>
        </p:sp>
      </p:grpSp>
      <p:cxnSp>
        <p:nvCxnSpPr>
          <p:cNvPr id="45" name="直接连接符 44"/>
          <p:cNvCxnSpPr/>
          <p:nvPr/>
        </p:nvCxnSpPr>
        <p:spPr>
          <a:xfrm>
            <a:off x="5076498" y="5605224"/>
            <a:ext cx="0" cy="760755"/>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12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三个球面相交</a:t>
            </a:r>
          </a:p>
        </p:txBody>
      </p:sp>
      <p:sp>
        <p:nvSpPr>
          <p:cNvPr id="3" name="内容占位符 2"/>
          <p:cNvSpPr>
            <a:spLocks noGrp="1"/>
          </p:cNvSpPr>
          <p:nvPr>
            <p:ph idx="1"/>
          </p:nvPr>
        </p:nvSpPr>
        <p:spPr>
          <a:xfrm>
            <a:off x="2124894" y="5965706"/>
            <a:ext cx="8702565" cy="715900"/>
          </a:xfrm>
        </p:spPr>
        <p:txBody>
          <a:bodyPr>
            <a:normAutofit/>
          </a:bodyPr>
          <a:lstStyle/>
          <a:p>
            <a:pPr marL="0" indent="0" algn="ctr">
              <a:buNone/>
            </a:pPr>
            <a:r>
              <a:rPr lang="zh-CN" altLang="en-US" dirty="0"/>
              <a:t>根据</a:t>
            </a:r>
            <a:r>
              <a:rPr lang="en-US" altLang="zh-TW" dirty="0"/>
              <a:t>3</a:t>
            </a:r>
            <a:r>
              <a:rPr lang="zh-CN" altLang="en-US" dirty="0"/>
              <a:t>段距离值可确定一点的空间位置（坐标）</a:t>
            </a:r>
          </a:p>
        </p:txBody>
      </p:sp>
      <p:grpSp>
        <p:nvGrpSpPr>
          <p:cNvPr id="48" name="组合 47"/>
          <p:cNvGrpSpPr/>
          <p:nvPr/>
        </p:nvGrpSpPr>
        <p:grpSpPr>
          <a:xfrm>
            <a:off x="2945897" y="964916"/>
            <a:ext cx="6276930" cy="4438628"/>
            <a:chOff x="5103083" y="1818320"/>
            <a:chExt cx="5837755" cy="4110250"/>
          </a:xfrm>
        </p:grpSpPr>
        <p:pic>
          <p:nvPicPr>
            <p:cNvPr id="6" name="图片 5"/>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ackgroundRemoval t="0" b="100000" l="4502" r="96785">
                          <a14:foregroundMark x1="43408" y1="4255" x2="43408" y2="4255"/>
                          <a14:foregroundMark x1="39228" y1="4965" x2="39228" y2="4965"/>
                          <a14:foregroundMark x1="37299" y1="6383" x2="37299" y2="6383"/>
                          <a14:foregroundMark x1="36334" y1="5674" x2="36334" y2="5674"/>
                          <a14:foregroundMark x1="44373" y1="4965" x2="44373" y2="4965"/>
                          <a14:foregroundMark x1="56913" y1="4255" x2="56913" y2="4255"/>
                          <a14:foregroundMark x1="57878" y1="4965" x2="57878" y2="4965"/>
                          <a14:foregroundMark x1="61093" y1="6383" x2="61093" y2="6383"/>
                          <a14:foregroundMark x1="61736" y1="4965" x2="61736" y2="4965"/>
                        </a14:backgroundRemoval>
                      </a14:imgEffect>
                    </a14:imgLayer>
                  </a14:imgProps>
                </a:ext>
              </a:extLst>
            </a:blip>
            <a:stretch>
              <a:fillRect/>
            </a:stretch>
          </p:blipFill>
          <p:spPr>
            <a:xfrm>
              <a:off x="5423339" y="3827889"/>
              <a:ext cx="4323308" cy="1343025"/>
            </a:xfrm>
            <a:prstGeom prst="rect">
              <a:avLst/>
            </a:prstGeom>
          </p:spPr>
        </p:pic>
        <p:pic>
          <p:nvPicPr>
            <p:cNvPr id="7" name="图片 6"/>
            <p:cNvPicPr>
              <a:picLocks noChangeAspect="1"/>
            </p:cNvPicPr>
            <p:nvPr/>
          </p:nvPicPr>
          <p:blipFill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ackgroundRemoval t="0" b="100000" l="4502" r="96785">
                          <a14:foregroundMark x1="43408" y1="4255" x2="43408" y2="4255"/>
                          <a14:foregroundMark x1="39228" y1="4965" x2="39228" y2="4965"/>
                          <a14:foregroundMark x1="37299" y1="6383" x2="37299" y2="6383"/>
                          <a14:foregroundMark x1="36334" y1="5674" x2="36334" y2="5674"/>
                          <a14:foregroundMark x1="44373" y1="4965" x2="44373" y2="4965"/>
                          <a14:foregroundMark x1="56913" y1="4255" x2="56913" y2="4255"/>
                          <a14:foregroundMark x1="57878" y1="4965" x2="57878" y2="4965"/>
                          <a14:foregroundMark x1="61093" y1="6383" x2="61093" y2="6383"/>
                          <a14:foregroundMark x1="61736" y1="4965" x2="61736" y2="4965"/>
                        </a14:backgroundRemoval>
                      </a14:imgEffect>
                    </a14:imgLayer>
                  </a14:imgProps>
                </a:ext>
              </a:extLst>
            </a:blip>
            <a:srcRect l="20695"/>
            <a:stretch/>
          </p:blipFill>
          <p:spPr>
            <a:xfrm rot="1194499">
              <a:off x="7921022" y="4697822"/>
              <a:ext cx="3019816" cy="1227551"/>
            </a:xfrm>
            <a:prstGeom prst="rect">
              <a:avLst/>
            </a:prstGeom>
          </p:spPr>
        </p:pic>
        <p:pic>
          <p:nvPicPr>
            <p:cNvPr id="19" name="图片 18"/>
            <p:cNvPicPr>
              <a:picLocks noChangeAspect="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0" b="100000" l="4502" r="96785">
                          <a14:foregroundMark x1="43408" y1="4255" x2="43408" y2="4255"/>
                          <a14:foregroundMark x1="39228" y1="4965" x2="39228" y2="4965"/>
                          <a14:foregroundMark x1="37299" y1="6383" x2="37299" y2="6383"/>
                          <a14:foregroundMark x1="36334" y1="5674" x2="36334" y2="5674"/>
                          <a14:foregroundMark x1="44373" y1="4965" x2="44373" y2="4965"/>
                          <a14:foregroundMark x1="56913" y1="4255" x2="56913" y2="4255"/>
                          <a14:foregroundMark x1="57878" y1="4965" x2="57878" y2="4965"/>
                          <a14:foregroundMark x1="61093" y1="6383" x2="61093" y2="6383"/>
                          <a14:foregroundMark x1="61736" y1="4965" x2="61736" y2="4965"/>
                        </a14:backgroundRemoval>
                      </a14:imgEffect>
                    </a14:imgLayer>
                  </a14:imgProps>
                </a:ext>
              </a:extLst>
            </a:blip>
            <a:srcRect/>
            <a:stretch>
              <a:fillRect/>
            </a:stretch>
          </p:blipFill>
          <p:spPr>
            <a:xfrm rot="20069222">
              <a:off x="5169680" y="4337948"/>
              <a:ext cx="4093625" cy="1590622"/>
            </a:xfrm>
            <a:custGeom>
              <a:avLst/>
              <a:gdLst>
                <a:gd name="connsiteX0" fmla="*/ 4093625 w 4093625"/>
                <a:gd name="connsiteY0" fmla="*/ 0 h 1590622"/>
                <a:gd name="connsiteX1" fmla="*/ 4093625 w 4093625"/>
                <a:gd name="connsiteY1" fmla="*/ 445697 h 1590622"/>
                <a:gd name="connsiteX2" fmla="*/ 2682040 w 4093625"/>
                <a:gd name="connsiteY2" fmla="*/ 1514 h 1590622"/>
                <a:gd name="connsiteX3" fmla="*/ 3172360 w 4093625"/>
                <a:gd name="connsiteY3" fmla="*/ 1103498 h 1590622"/>
                <a:gd name="connsiteX4" fmla="*/ 4027161 w 4093625"/>
                <a:gd name="connsiteY4" fmla="*/ 1446070 h 1590622"/>
                <a:gd name="connsiteX5" fmla="*/ 4093625 w 4093625"/>
                <a:gd name="connsiteY5" fmla="*/ 1453793 h 1590622"/>
                <a:gd name="connsiteX6" fmla="*/ 4093624 w 4093625"/>
                <a:gd name="connsiteY6" fmla="*/ 1590622 h 1590622"/>
                <a:gd name="connsiteX7" fmla="*/ 0 w 4093625"/>
                <a:gd name="connsiteY7" fmla="*/ 1590622 h 1590622"/>
                <a:gd name="connsiteX8" fmla="*/ 0 w 4093625"/>
                <a:gd name="connsiteY8" fmla="*/ 0 h 1590622"/>
                <a:gd name="connsiteX9" fmla="*/ 4093625 w 4093625"/>
                <a:gd name="connsiteY9" fmla="*/ 0 h 1590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93625" h="1590622">
                  <a:moveTo>
                    <a:pt x="4093625" y="0"/>
                  </a:moveTo>
                  <a:lnTo>
                    <a:pt x="4093625" y="445697"/>
                  </a:lnTo>
                  <a:lnTo>
                    <a:pt x="2682040" y="1514"/>
                  </a:lnTo>
                  <a:cubicBezTo>
                    <a:pt x="2449301" y="282912"/>
                    <a:pt x="2659606" y="755568"/>
                    <a:pt x="3172360" y="1103498"/>
                  </a:cubicBezTo>
                  <a:cubicBezTo>
                    <a:pt x="3430573" y="1278708"/>
                    <a:pt x="3736226" y="1401202"/>
                    <a:pt x="4027161" y="1446070"/>
                  </a:cubicBezTo>
                  <a:lnTo>
                    <a:pt x="4093625" y="1453793"/>
                  </a:lnTo>
                  <a:lnTo>
                    <a:pt x="4093624" y="1590622"/>
                  </a:lnTo>
                  <a:lnTo>
                    <a:pt x="0" y="1590622"/>
                  </a:lnTo>
                  <a:lnTo>
                    <a:pt x="0" y="0"/>
                  </a:lnTo>
                  <a:lnTo>
                    <a:pt x="4093625" y="0"/>
                  </a:lnTo>
                  <a:close/>
                </a:path>
              </a:pathLst>
            </a:custGeom>
          </p:spPr>
        </p:pic>
        <p:pic>
          <p:nvPicPr>
            <p:cNvPr id="18" name="图片 17"/>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ackgroundRemoval t="0" b="100000" l="4502" r="96785">
                          <a14:foregroundMark x1="43408" y1="4255" x2="43408" y2="4255"/>
                          <a14:foregroundMark x1="39228" y1="4965" x2="39228" y2="4965"/>
                          <a14:foregroundMark x1="37299" y1="6383" x2="37299" y2="6383"/>
                          <a14:foregroundMark x1="36334" y1="5674" x2="36334" y2="5674"/>
                          <a14:foregroundMark x1="44373" y1="4965" x2="44373" y2="4965"/>
                          <a14:foregroundMark x1="56913" y1="4255" x2="56913" y2="4255"/>
                          <a14:foregroundMark x1="57878" y1="4965" x2="57878" y2="4965"/>
                          <a14:foregroundMark x1="61093" y1="6383" x2="61093" y2="6383"/>
                          <a14:foregroundMark x1="61736" y1="4965" x2="61736" y2="4965"/>
                        </a14:backgroundRemoval>
                      </a14:imgEffect>
                    </a14:imgLayer>
                  </a14:imgProps>
                </a:ext>
              </a:extLst>
            </a:blip>
            <a:srcRect l="100000" t="28020" r="-20614" b="7889"/>
            <a:stretch>
              <a:fillRect/>
            </a:stretch>
          </p:blipFill>
          <p:spPr>
            <a:xfrm rot="20069222">
              <a:off x="6194224" y="2404535"/>
              <a:ext cx="843868" cy="1019435"/>
            </a:xfrm>
            <a:custGeom>
              <a:avLst/>
              <a:gdLst>
                <a:gd name="connsiteX0" fmla="*/ 764289 w 843868"/>
                <a:gd name="connsiteY0" fmla="*/ 240499 h 1019435"/>
                <a:gd name="connsiteX1" fmla="*/ 60434 w 843868"/>
                <a:gd name="connsiteY1" fmla="*/ 1015119 h 1019435"/>
                <a:gd name="connsiteX2" fmla="*/ 0 w 843868"/>
                <a:gd name="connsiteY2" fmla="*/ 1008096 h 1019435"/>
                <a:gd name="connsiteX3" fmla="*/ 0 w 843868"/>
                <a:gd name="connsiteY3" fmla="*/ 0 h 1019435"/>
                <a:gd name="connsiteX4" fmla="*/ 764289 w 843868"/>
                <a:gd name="connsiteY4" fmla="*/ 240499 h 1019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868" h="1019435">
                  <a:moveTo>
                    <a:pt x="764289" y="240499"/>
                  </a:moveTo>
                  <a:cubicBezTo>
                    <a:pt x="1005903" y="717194"/>
                    <a:pt x="676265" y="1062315"/>
                    <a:pt x="60434" y="1015119"/>
                  </a:cubicBezTo>
                  <a:lnTo>
                    <a:pt x="0" y="1008096"/>
                  </a:lnTo>
                  <a:lnTo>
                    <a:pt x="0" y="0"/>
                  </a:lnTo>
                  <a:lnTo>
                    <a:pt x="764289" y="240499"/>
                  </a:lnTo>
                  <a:close/>
                </a:path>
              </a:pathLst>
            </a:custGeom>
          </p:spPr>
        </p:pic>
        <p:pic>
          <p:nvPicPr>
            <p:cNvPr id="21" name="图片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284061" flipH="1" flipV="1">
              <a:off x="7334864" y="2113217"/>
              <a:ext cx="1065746" cy="1219756"/>
            </a:xfrm>
            <a:prstGeom prst="rect">
              <a:avLst/>
            </a:prstGeom>
          </p:spPr>
        </p:pic>
        <p:pic>
          <p:nvPicPr>
            <p:cNvPr id="22" name="图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8068206" flipH="1" flipV="1">
              <a:off x="5180088" y="2307341"/>
              <a:ext cx="1065746" cy="1219756"/>
            </a:xfrm>
            <a:prstGeom prst="rect">
              <a:avLst/>
            </a:prstGeom>
          </p:spPr>
        </p:pic>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917318" flipH="1" flipV="1">
              <a:off x="9502922" y="2613474"/>
              <a:ext cx="1065746" cy="1219756"/>
            </a:xfrm>
            <a:prstGeom prst="rect">
              <a:avLst/>
            </a:prstGeom>
          </p:spPr>
        </p:pic>
        <p:cxnSp>
          <p:nvCxnSpPr>
            <p:cNvPr id="24" name="直接连接符 23"/>
            <p:cNvCxnSpPr>
              <a:endCxn id="7" idx="1"/>
            </p:cNvCxnSpPr>
            <p:nvPr/>
          </p:nvCxnSpPr>
          <p:spPr>
            <a:xfrm flipH="1">
              <a:off x="8011256" y="3578709"/>
              <a:ext cx="1902332" cy="121874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7" idx="1"/>
            </p:cNvCxnSpPr>
            <p:nvPr/>
          </p:nvCxnSpPr>
          <p:spPr>
            <a:xfrm flipH="1">
              <a:off x="8011256" y="3223352"/>
              <a:ext cx="35200" cy="157409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7" idx="1"/>
            </p:cNvCxnSpPr>
            <p:nvPr/>
          </p:nvCxnSpPr>
          <p:spPr>
            <a:xfrm>
              <a:off x="5981309" y="3299620"/>
              <a:ext cx="2029947" cy="149783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7400197" y="3256661"/>
              <a:ext cx="617477"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D1</a:t>
              </a:r>
              <a:endParaRPr lang="zh-CN" altLang="en-US" sz="2400" b="1" dirty="0">
                <a:latin typeface="微软雅黑" panose="020B0503020204020204" pitchFamily="34" charset="-122"/>
                <a:ea typeface="微软雅黑" panose="020B0503020204020204" pitchFamily="34" charset="-122"/>
              </a:endParaRPr>
            </a:p>
          </p:txBody>
        </p:sp>
        <p:sp>
          <p:nvSpPr>
            <p:cNvPr id="43" name="矩形 42"/>
            <p:cNvSpPr/>
            <p:nvPr/>
          </p:nvSpPr>
          <p:spPr>
            <a:xfrm>
              <a:off x="9485312" y="3851492"/>
              <a:ext cx="617477"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D2</a:t>
              </a:r>
              <a:endParaRPr lang="zh-CN" altLang="en-US" sz="2400" b="1" dirty="0">
                <a:latin typeface="微软雅黑" panose="020B0503020204020204" pitchFamily="34" charset="-122"/>
                <a:ea typeface="微软雅黑" panose="020B0503020204020204" pitchFamily="34" charset="-122"/>
              </a:endParaRPr>
            </a:p>
          </p:txBody>
        </p:sp>
        <p:sp>
          <p:nvSpPr>
            <p:cNvPr id="44" name="矩形 43"/>
            <p:cNvSpPr/>
            <p:nvPr/>
          </p:nvSpPr>
          <p:spPr>
            <a:xfrm>
              <a:off x="5623489" y="3437351"/>
              <a:ext cx="617477"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D3</a:t>
              </a:r>
              <a:endParaRPr lang="zh-CN" altLang="en-US" sz="2400" b="1" dirty="0">
                <a:latin typeface="微软雅黑" panose="020B0503020204020204" pitchFamily="34" charset="-122"/>
                <a:ea typeface="微软雅黑" panose="020B0503020204020204" pitchFamily="34" charset="-122"/>
              </a:endParaRPr>
            </a:p>
          </p:txBody>
        </p:sp>
        <p:sp>
          <p:nvSpPr>
            <p:cNvPr id="45" name="矩形 44"/>
            <p:cNvSpPr/>
            <p:nvPr/>
          </p:nvSpPr>
          <p:spPr>
            <a:xfrm>
              <a:off x="7753280" y="1818320"/>
              <a:ext cx="559769"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S1</a:t>
              </a:r>
              <a:endParaRPr lang="zh-CN" altLang="en-US" sz="2400" b="1" dirty="0">
                <a:latin typeface="微软雅黑" panose="020B0503020204020204" pitchFamily="34" charset="-122"/>
                <a:ea typeface="微软雅黑" panose="020B0503020204020204" pitchFamily="34" charset="-122"/>
              </a:endParaRPr>
            </a:p>
          </p:txBody>
        </p:sp>
        <p:sp>
          <p:nvSpPr>
            <p:cNvPr id="46" name="矩形 45"/>
            <p:cNvSpPr/>
            <p:nvPr/>
          </p:nvSpPr>
          <p:spPr>
            <a:xfrm>
              <a:off x="10102789" y="2430781"/>
              <a:ext cx="559769"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S2</a:t>
              </a:r>
              <a:endParaRPr lang="zh-CN" altLang="en-US" sz="2400" b="1" dirty="0">
                <a:latin typeface="微软雅黑" panose="020B0503020204020204" pitchFamily="34" charset="-122"/>
                <a:ea typeface="微软雅黑" panose="020B0503020204020204" pitchFamily="34" charset="-122"/>
              </a:endParaRPr>
            </a:p>
          </p:txBody>
        </p:sp>
        <p:sp>
          <p:nvSpPr>
            <p:cNvPr id="47" name="矩形 46"/>
            <p:cNvSpPr/>
            <p:nvPr/>
          </p:nvSpPr>
          <p:spPr>
            <a:xfrm>
              <a:off x="5385778" y="1980424"/>
              <a:ext cx="559769" cy="461665"/>
            </a:xfrm>
            <a:prstGeom prst="rect">
              <a:avLst/>
            </a:prstGeom>
          </p:spPr>
          <p:txBody>
            <a:bodyPr wrap="none">
              <a:spAutoFit/>
            </a:bodyPr>
            <a:lstStyle/>
            <a:p>
              <a:r>
                <a:rPr lang="en-US" altLang="zh-CN" sz="2400" b="1" dirty="0">
                  <a:latin typeface="微软雅黑" panose="020B0503020204020204" pitchFamily="34" charset="-122"/>
                  <a:ea typeface="微软雅黑" panose="020B0503020204020204" pitchFamily="34" charset="-122"/>
                </a:rPr>
                <a:t>S3</a:t>
              </a:r>
              <a:endParaRPr lang="zh-CN" altLang="en-US" sz="24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801470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测站点位置</a:t>
            </a:r>
          </a:p>
        </p:txBody>
      </p:sp>
      <p:sp>
        <p:nvSpPr>
          <p:cNvPr id="3" name="内容占位符 2"/>
          <p:cNvSpPr>
            <a:spLocks noGrp="1"/>
          </p:cNvSpPr>
          <p:nvPr>
            <p:ph idx="1"/>
          </p:nvPr>
        </p:nvSpPr>
        <p:spPr>
          <a:xfrm>
            <a:off x="9622384" y="2302209"/>
            <a:ext cx="2249050" cy="2485883"/>
          </a:xfrm>
        </p:spPr>
        <p:txBody>
          <a:bodyPr>
            <a:normAutofit/>
          </a:bodyPr>
          <a:lstStyle/>
          <a:p>
            <a:pPr marL="0" indent="0">
              <a:buNone/>
            </a:pPr>
            <a:r>
              <a:rPr lang="zh-CN" altLang="en-US" dirty="0"/>
              <a:t>测量接收机至三颗卫星的距离为：</a:t>
            </a:r>
            <a:endParaRPr lang="en-US" altLang="zh-CN" dirty="0"/>
          </a:p>
          <a:p>
            <a:pPr marL="0" indent="0">
              <a:buNone/>
            </a:pPr>
            <a:r>
              <a:rPr lang="en-US" altLang="zh-TW" dirty="0"/>
              <a:t>D</a:t>
            </a:r>
            <a:r>
              <a:rPr lang="en-US" altLang="zh-TW" baseline="-25000" dirty="0"/>
              <a:t>1</a:t>
            </a:r>
            <a:r>
              <a:rPr lang="zh-CN" altLang="en-US" dirty="0"/>
              <a:t>，</a:t>
            </a:r>
            <a:r>
              <a:rPr lang="en-US" altLang="zh-TW" dirty="0"/>
              <a:t>D</a:t>
            </a:r>
            <a:r>
              <a:rPr lang="en-US" altLang="zh-TW" baseline="-25000" dirty="0"/>
              <a:t>2</a:t>
            </a:r>
            <a:r>
              <a:rPr lang="zh-CN" altLang="en-US" dirty="0"/>
              <a:t>，</a:t>
            </a:r>
            <a:r>
              <a:rPr lang="en-US" altLang="zh-TW" dirty="0"/>
              <a:t>D</a:t>
            </a:r>
            <a:r>
              <a:rPr lang="en-US" altLang="zh-TW" baseline="-25000" dirty="0"/>
              <a:t>3</a:t>
            </a:r>
            <a:endParaRPr lang="en-US" altLang="zh-TW" dirty="0"/>
          </a:p>
        </p:txBody>
      </p:sp>
      <p:graphicFrame>
        <p:nvGraphicFramePr>
          <p:cNvPr id="4" name="对象 3"/>
          <p:cNvGraphicFramePr>
            <a:graphicFrameLocks noChangeAspect="1"/>
          </p:cNvGraphicFramePr>
          <p:nvPr>
            <p:extLst>
              <p:ext uri="{D42A27DB-BD31-4B8C-83A1-F6EECF244321}">
                <p14:modId xmlns:p14="http://schemas.microsoft.com/office/powerpoint/2010/main" val="3432754908"/>
              </p:ext>
            </p:extLst>
          </p:nvPr>
        </p:nvGraphicFramePr>
        <p:xfrm>
          <a:off x="1953670" y="2541391"/>
          <a:ext cx="6631391" cy="2246701"/>
        </p:xfrm>
        <a:graphic>
          <a:graphicData uri="http://schemas.openxmlformats.org/presentationml/2006/ole">
            <mc:AlternateContent xmlns:mc="http://schemas.openxmlformats.org/markup-compatibility/2006">
              <mc:Choice xmlns:v="urn:schemas-microsoft-com:vml" Requires="v">
                <p:oleObj spid="_x0000_s1546" name="Equation" r:id="rId4" imgW="2323800" imgH="787320" progId="Equation.DSMT4">
                  <p:embed/>
                </p:oleObj>
              </mc:Choice>
              <mc:Fallback>
                <p:oleObj name="Equation" r:id="rId4" imgW="2323800" imgH="787320" progId="Equation.DSMT4">
                  <p:embed/>
                  <p:pic>
                    <p:nvPicPr>
                      <p:cNvPr id="4" name="对象 3"/>
                      <p:cNvPicPr/>
                      <p:nvPr/>
                    </p:nvPicPr>
                    <p:blipFill>
                      <a:blip r:embed="rId5"/>
                      <a:stretch>
                        <a:fillRect/>
                      </a:stretch>
                    </p:blipFill>
                    <p:spPr>
                      <a:xfrm>
                        <a:off x="1953670" y="2541391"/>
                        <a:ext cx="6631391" cy="2246701"/>
                      </a:xfrm>
                      <a:prstGeom prst="rect">
                        <a:avLst/>
                      </a:prstGeom>
                    </p:spPr>
                  </p:pic>
                </p:oleObj>
              </mc:Fallback>
            </mc:AlternateContent>
          </a:graphicData>
        </a:graphic>
      </p:graphicFrame>
      <p:sp>
        <p:nvSpPr>
          <p:cNvPr id="9" name="矩形 8"/>
          <p:cNvSpPr/>
          <p:nvPr/>
        </p:nvSpPr>
        <p:spPr>
          <a:xfrm>
            <a:off x="580056" y="1669931"/>
            <a:ext cx="1620957"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卫星坐标</a:t>
            </a:r>
          </a:p>
        </p:txBody>
      </p:sp>
      <p:grpSp>
        <p:nvGrpSpPr>
          <p:cNvPr id="22" name="组合 21"/>
          <p:cNvGrpSpPr/>
          <p:nvPr/>
        </p:nvGrpSpPr>
        <p:grpSpPr>
          <a:xfrm>
            <a:off x="600727" y="2212859"/>
            <a:ext cx="5613310" cy="513759"/>
            <a:chOff x="1712649" y="2905199"/>
            <a:chExt cx="5613310" cy="513759"/>
          </a:xfrm>
        </p:grpSpPr>
        <p:grpSp>
          <p:nvGrpSpPr>
            <p:cNvPr id="5" name="组合 4"/>
            <p:cNvGrpSpPr/>
            <p:nvPr/>
          </p:nvGrpSpPr>
          <p:grpSpPr>
            <a:xfrm>
              <a:off x="1712649" y="2905200"/>
              <a:ext cx="1921027" cy="471698"/>
              <a:chOff x="2845593" y="4467226"/>
              <a:chExt cx="2194507" cy="538850"/>
            </a:xfrm>
          </p:grpSpPr>
          <p:cxnSp>
            <p:nvCxnSpPr>
              <p:cNvPr id="6" name="直接连接符 5"/>
              <p:cNvCxnSpPr/>
              <p:nvPr/>
            </p:nvCxnSpPr>
            <p:spPr>
              <a:xfrm>
                <a:off x="2845593" y="4467226"/>
                <a:ext cx="16549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500562" y="4467226"/>
                <a:ext cx="495299"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4948933" y="4914909"/>
                <a:ext cx="91167" cy="91167"/>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3144328" y="2905200"/>
              <a:ext cx="2394235" cy="513758"/>
              <a:chOff x="2845593" y="4467226"/>
              <a:chExt cx="2194507" cy="538850"/>
            </a:xfrm>
          </p:grpSpPr>
          <p:cxnSp>
            <p:nvCxnSpPr>
              <p:cNvPr id="11" name="直接连接符 10"/>
              <p:cNvCxnSpPr/>
              <p:nvPr/>
            </p:nvCxnSpPr>
            <p:spPr>
              <a:xfrm>
                <a:off x="2845593" y="4467226"/>
                <a:ext cx="16549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500562" y="4467226"/>
                <a:ext cx="495299"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4948933" y="4914909"/>
                <a:ext cx="91167" cy="91167"/>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4955853" y="2905199"/>
              <a:ext cx="2370106" cy="513759"/>
              <a:chOff x="2845593" y="4467226"/>
              <a:chExt cx="2194507" cy="538850"/>
            </a:xfrm>
          </p:grpSpPr>
          <p:cxnSp>
            <p:nvCxnSpPr>
              <p:cNvPr id="15" name="直接连接符 14"/>
              <p:cNvCxnSpPr/>
              <p:nvPr/>
            </p:nvCxnSpPr>
            <p:spPr>
              <a:xfrm>
                <a:off x="2845593" y="4467226"/>
                <a:ext cx="16549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500562" y="4467226"/>
                <a:ext cx="495299"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4948933" y="4914909"/>
                <a:ext cx="91167" cy="91167"/>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grpSp>
      <p:grpSp>
        <p:nvGrpSpPr>
          <p:cNvPr id="24" name="组合 23"/>
          <p:cNvGrpSpPr/>
          <p:nvPr/>
        </p:nvGrpSpPr>
        <p:grpSpPr>
          <a:xfrm flipH="1" flipV="1">
            <a:off x="6890840" y="4640045"/>
            <a:ext cx="2528603" cy="471698"/>
            <a:chOff x="2151522" y="4467226"/>
            <a:chExt cx="2888578" cy="538850"/>
          </a:xfrm>
        </p:grpSpPr>
        <p:cxnSp>
          <p:nvCxnSpPr>
            <p:cNvPr id="33" name="直接连接符 32"/>
            <p:cNvCxnSpPr/>
            <p:nvPr/>
          </p:nvCxnSpPr>
          <p:spPr>
            <a:xfrm flipV="1">
              <a:off x="2151522" y="4467226"/>
              <a:ext cx="23490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500562" y="4467226"/>
              <a:ext cx="495299"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4948933" y="4914909"/>
              <a:ext cx="91167" cy="91167"/>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flipH="1" flipV="1">
            <a:off x="4985954" y="4597985"/>
            <a:ext cx="2394235" cy="513758"/>
            <a:chOff x="2845593" y="4467226"/>
            <a:chExt cx="2194507" cy="538850"/>
          </a:xfrm>
        </p:grpSpPr>
        <p:cxnSp>
          <p:nvCxnSpPr>
            <p:cNvPr id="30" name="直接连接符 29"/>
            <p:cNvCxnSpPr/>
            <p:nvPr/>
          </p:nvCxnSpPr>
          <p:spPr>
            <a:xfrm>
              <a:off x="2845593" y="4467226"/>
              <a:ext cx="16549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500562" y="4467226"/>
              <a:ext cx="495299"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4948933" y="4914909"/>
              <a:ext cx="91167" cy="91167"/>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flipH="1" flipV="1">
            <a:off x="3198558" y="4597985"/>
            <a:ext cx="2370106" cy="513759"/>
            <a:chOff x="2845593" y="4467226"/>
            <a:chExt cx="2194507" cy="538850"/>
          </a:xfrm>
        </p:grpSpPr>
        <p:cxnSp>
          <p:nvCxnSpPr>
            <p:cNvPr id="27" name="直接连接符 26"/>
            <p:cNvCxnSpPr/>
            <p:nvPr/>
          </p:nvCxnSpPr>
          <p:spPr>
            <a:xfrm>
              <a:off x="2845593" y="4467226"/>
              <a:ext cx="16549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500562" y="4467226"/>
              <a:ext cx="495299"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4948933" y="4914909"/>
              <a:ext cx="91167" cy="91167"/>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sp>
        <p:nvSpPr>
          <p:cNvPr id="36" name="矩形 35"/>
          <p:cNvSpPr/>
          <p:nvPr/>
        </p:nvSpPr>
        <p:spPr>
          <a:xfrm>
            <a:off x="7506317" y="5147843"/>
            <a:ext cx="2085827"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测站点坐标 </a:t>
            </a:r>
          </a:p>
        </p:txBody>
      </p:sp>
      <p:cxnSp>
        <p:nvCxnSpPr>
          <p:cNvPr id="39" name="直接连接符 38"/>
          <p:cNvCxnSpPr>
            <a:endCxn id="41" idx="1"/>
          </p:cNvCxnSpPr>
          <p:nvPr/>
        </p:nvCxnSpPr>
        <p:spPr>
          <a:xfrm flipH="1">
            <a:off x="8907513" y="3094429"/>
            <a:ext cx="698342" cy="587619"/>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flipH="1">
            <a:off x="8812920" y="2726618"/>
            <a:ext cx="94593" cy="1910860"/>
          </a:xfrm>
          <a:prstGeom prst="rect">
            <a:avLst/>
          </a:prstGeom>
          <a:solidFill>
            <a:schemeClr val="accent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200" b="1" dirty="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107785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对象 10"/>
          <p:cNvGraphicFramePr>
            <a:graphicFrameLocks noChangeAspect="1"/>
          </p:cNvGraphicFramePr>
          <p:nvPr>
            <p:extLst>
              <p:ext uri="{D42A27DB-BD31-4B8C-83A1-F6EECF244321}">
                <p14:modId xmlns:p14="http://schemas.microsoft.com/office/powerpoint/2010/main" val="347123597"/>
              </p:ext>
            </p:extLst>
          </p:nvPr>
        </p:nvGraphicFramePr>
        <p:xfrm>
          <a:off x="1860459" y="2895043"/>
          <a:ext cx="6631391" cy="2246701"/>
        </p:xfrm>
        <a:graphic>
          <a:graphicData uri="http://schemas.openxmlformats.org/presentationml/2006/ole">
            <mc:AlternateContent xmlns:mc="http://schemas.openxmlformats.org/markup-compatibility/2006">
              <mc:Choice xmlns:v="urn:schemas-microsoft-com:vml" Requires="v">
                <p:oleObj spid="_x0000_s5501" name="Equation" r:id="rId4" imgW="2323800" imgH="787320" progId="Equation.DSMT4">
                  <p:embed/>
                </p:oleObj>
              </mc:Choice>
              <mc:Fallback>
                <p:oleObj name="Equation" r:id="rId4" imgW="2323800" imgH="787320" progId="Equation.DSMT4">
                  <p:embed/>
                  <p:pic>
                    <p:nvPicPr>
                      <p:cNvPr id="4" name="对象 3"/>
                      <p:cNvPicPr/>
                      <p:nvPr/>
                    </p:nvPicPr>
                    <p:blipFill>
                      <a:blip r:embed="rId5"/>
                      <a:stretch>
                        <a:fillRect/>
                      </a:stretch>
                    </p:blipFill>
                    <p:spPr>
                      <a:xfrm>
                        <a:off x="1860459" y="2895043"/>
                        <a:ext cx="6631391" cy="2246701"/>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dirty="0"/>
              <a:t>问题</a:t>
            </a:r>
          </a:p>
        </p:txBody>
      </p:sp>
      <p:sp>
        <p:nvSpPr>
          <p:cNvPr id="4" name="文本框 3"/>
          <p:cNvSpPr txBox="1"/>
          <p:nvPr/>
        </p:nvSpPr>
        <p:spPr>
          <a:xfrm>
            <a:off x="0" y="1300083"/>
            <a:ext cx="9241971" cy="651401"/>
          </a:xfrm>
          <a:prstGeom prst="rect">
            <a:avLst/>
          </a:prstGeom>
          <a:solidFill>
            <a:schemeClr val="accent1"/>
          </a:solidFill>
        </p:spPr>
        <p:txBody>
          <a:bodyPr vert="horz" wrap="square" rtlCol="0" anchor="ctr" anchorCtr="0">
            <a:noAutofit/>
          </a:bodyPr>
          <a:lstStyle/>
          <a:p>
            <a:pPr algn="ctr">
              <a:lnSpc>
                <a:spcPct val="110000"/>
              </a:lnSpc>
            </a:pPr>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用户钟（普通石英钟）的测时精度远低于卫星钟</a:t>
            </a:r>
          </a:p>
        </p:txBody>
      </p:sp>
      <p:sp>
        <p:nvSpPr>
          <p:cNvPr id="5" name="文本框 4"/>
          <p:cNvSpPr txBox="1"/>
          <p:nvPr/>
        </p:nvSpPr>
        <p:spPr>
          <a:xfrm>
            <a:off x="755731" y="1981124"/>
            <a:ext cx="8551553" cy="533288"/>
          </a:xfrm>
          <a:prstGeom prst="rect">
            <a:avLst/>
          </a:prstGeom>
          <a:noFill/>
        </p:spPr>
        <p:txBody>
          <a:bodyPr vert="horz" wrap="square" rtlCol="0">
            <a:spAutoFit/>
          </a:bodyPr>
          <a:lstStyle/>
          <a:p>
            <a:pPr>
              <a:lnSpc>
                <a:spcPct val="110000"/>
              </a:lnSpc>
            </a:pP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用户钟与卫星钟不可能同步，存在</a:t>
            </a:r>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时钟差（</a:t>
            </a:r>
            <a:r>
              <a:rPr lang="en-US" altLang="zh-CN" sz="2800" b="1" dirty="0" err="1">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Δ</a:t>
            </a:r>
            <a:r>
              <a:rPr lang="en-US" altLang="zh-CN" sz="2800" b="1" i="1" dirty="0" err="1">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t</a:t>
            </a:r>
            <a:r>
              <a:rPr lang="en-US" altLang="zh-CN" sz="2800" b="1" baseline="-25000" dirty="0" err="1">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u</a:t>
            </a:r>
            <a:r>
              <a:rPr lang="zh-CN" altLang="en-US" sz="2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r>
          </a:p>
        </p:txBody>
      </p:sp>
      <p:sp>
        <p:nvSpPr>
          <p:cNvPr id="7" name="文本框 6"/>
          <p:cNvSpPr txBox="1"/>
          <p:nvPr/>
        </p:nvSpPr>
        <p:spPr>
          <a:xfrm>
            <a:off x="1994074" y="5404113"/>
            <a:ext cx="3818896" cy="634020"/>
          </a:xfrm>
          <a:prstGeom prst="rect">
            <a:avLst/>
          </a:prstGeom>
          <a:noFill/>
        </p:spPr>
        <p:txBody>
          <a:bodyPr vert="horz" wrap="square" rtlCol="0">
            <a:spAutoFit/>
          </a:bodyPr>
          <a:lstStyle/>
          <a:p>
            <a:pPr>
              <a:lnSpc>
                <a:spcPct val="110000"/>
              </a:lnSpc>
            </a:pPr>
            <a:r>
              <a:rPr lang="en-US" altLang="zh-CN" sz="3200" i="1"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32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dirty="0">
                <a:latin typeface="Arial" panose="020B0604020202020204" pitchFamily="34" charset="0"/>
                <a:ea typeface="微软雅黑" panose="020B0503020204020204" pitchFamily="34" charset="-122"/>
                <a:cs typeface="Arial" panose="020B0604020202020204" pitchFamily="34" charset="0"/>
              </a:rPr>
              <a:t>’</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3200" i="1"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320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3200" i="1"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 </a:t>
            </a:r>
            <a:r>
              <a:rPr lang="el-GR" altLang="zh-CN" sz="3200" dirty="0">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3200" i="1" dirty="0" err="1">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3200" baseline="-25000" dirty="0" err="1">
                <a:latin typeface="Times New Roman" panose="02020603050405020304" pitchFamily="18" charset="0"/>
                <a:ea typeface="微软雅黑" panose="020B0503020204020204" pitchFamily="34" charset="-122"/>
                <a:cs typeface="Times New Roman" panose="02020603050405020304" pitchFamily="18" charset="0"/>
              </a:rPr>
              <a:t>u</a:t>
            </a:r>
            <a:endParaRPr lang="zh-CN" altLang="en-US" sz="3200" baseline="-25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文本框 7"/>
          <p:cNvSpPr txBox="1"/>
          <p:nvPr/>
        </p:nvSpPr>
        <p:spPr>
          <a:xfrm>
            <a:off x="5851696" y="5827616"/>
            <a:ext cx="5514440" cy="533031"/>
          </a:xfrm>
          <a:prstGeom prst="rect">
            <a:avLst/>
          </a:prstGeom>
          <a:noFill/>
        </p:spPr>
        <p:txBody>
          <a:bodyPr vert="horz" wrap="square" rtlCol="0">
            <a:spAutoFit/>
          </a:bodyPr>
          <a:lstStyle/>
          <a:p>
            <a:pPr>
              <a:lnSpc>
                <a:spcPct val="110000"/>
              </a:lnSpc>
            </a:pP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800" i="1" dirty="0" err="1">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800" baseline="-25000" dirty="0" err="1">
                <a:latin typeface="Times New Roman" panose="02020603050405020304" pitchFamily="18" charset="0"/>
                <a:ea typeface="微软雅黑" panose="020B0503020204020204" pitchFamily="34" charset="-122"/>
                <a:cs typeface="Times New Roman" panose="02020603050405020304" pitchFamily="18" charset="0"/>
              </a:rPr>
              <a:t>u</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：用户钟的测时误差，</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未知</a:t>
            </a:r>
          </a:p>
        </p:txBody>
      </p:sp>
      <p:grpSp>
        <p:nvGrpSpPr>
          <p:cNvPr id="18" name="组合 17"/>
          <p:cNvGrpSpPr/>
          <p:nvPr/>
        </p:nvGrpSpPr>
        <p:grpSpPr>
          <a:xfrm>
            <a:off x="4852455" y="6038133"/>
            <a:ext cx="5957058" cy="429333"/>
            <a:chOff x="4297285" y="6185094"/>
            <a:chExt cx="5957058" cy="429333"/>
          </a:xfrm>
        </p:grpSpPr>
        <p:cxnSp>
          <p:nvCxnSpPr>
            <p:cNvPr id="13" name="直接连接符 12"/>
            <p:cNvCxnSpPr/>
            <p:nvPr/>
          </p:nvCxnSpPr>
          <p:spPr>
            <a:xfrm flipH="1">
              <a:off x="4769586" y="6614427"/>
              <a:ext cx="54847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4336012" y="6219795"/>
              <a:ext cx="433574" cy="3946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flipV="1">
              <a:off x="4297285" y="6185094"/>
              <a:ext cx="79806" cy="72638"/>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0318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24</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842" y="1184300"/>
            <a:ext cx="4894052" cy="5172050"/>
          </a:xfrm>
          <a:prstGeom prst="rect">
            <a:avLst/>
          </a:prstGeom>
        </p:spPr>
      </p:pic>
      <p:sp>
        <p:nvSpPr>
          <p:cNvPr id="6" name="矩形 5"/>
          <p:cNvSpPr/>
          <p:nvPr/>
        </p:nvSpPr>
        <p:spPr>
          <a:xfrm>
            <a:off x="6456729" y="2948562"/>
            <a:ext cx="4897071" cy="1643527"/>
          </a:xfrm>
          <a:prstGeom prst="rect">
            <a:avLst/>
          </a:prstGeom>
        </p:spPr>
        <p:txBody>
          <a:bodyPr wrap="square">
            <a:spAutoFit/>
          </a:bodyPr>
          <a:lstStyle/>
          <a:p>
            <a:pPr>
              <a:lnSpc>
                <a:spcPct val="120000"/>
              </a:lnSpc>
              <a:spcBef>
                <a:spcPts val="600"/>
              </a:spcBef>
              <a:defRPr/>
            </a:pPr>
            <a:r>
              <a:rPr lang="zh-CN" altLang="en-US" sz="2800" dirty="0">
                <a:latin typeface="微软雅黑" panose="020B0503020204020204" pitchFamily="34" charset="-122"/>
                <a:ea typeface="微软雅黑" panose="020B0503020204020204" pitchFamily="34" charset="-122"/>
              </a:rPr>
              <a:t>实际工作中需同时观测四颗卫星，测得四个伪距，解四个方程求出待测点的坐标（</a:t>
            </a:r>
            <a:r>
              <a:rPr lang="en-US" altLang="zh-TW" sz="2800" dirty="0">
                <a:latin typeface="微软雅黑" panose="020B0503020204020204" pitchFamily="34" charset="-122"/>
                <a:ea typeface="微软雅黑" panose="020B0503020204020204" pitchFamily="34" charset="-122"/>
              </a:rPr>
              <a:t>x, y, z)</a:t>
            </a:r>
            <a:endParaRPr lang="zh-TW" altLang="en-US" sz="2800"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V="1">
            <a:off x="6476859" y="2709091"/>
            <a:ext cx="4778967" cy="1"/>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6476859" y="4782823"/>
            <a:ext cx="4778967" cy="1"/>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9454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定位方法</a:t>
            </a:r>
          </a:p>
        </p:txBody>
      </p:sp>
      <p:grpSp>
        <p:nvGrpSpPr>
          <p:cNvPr id="8" name="组合 7"/>
          <p:cNvGrpSpPr/>
          <p:nvPr/>
        </p:nvGrpSpPr>
        <p:grpSpPr>
          <a:xfrm>
            <a:off x="2506717" y="1477636"/>
            <a:ext cx="6140352" cy="1116632"/>
            <a:chOff x="2506717" y="1477636"/>
            <a:chExt cx="6140352" cy="1116632"/>
          </a:xfrm>
        </p:grpSpPr>
        <p:sp>
          <p:nvSpPr>
            <p:cNvPr id="24" name="Freeform 5"/>
            <p:cNvSpPr>
              <a:spLocks/>
            </p:cNvSpPr>
            <p:nvPr/>
          </p:nvSpPr>
          <p:spPr bwMode="auto">
            <a:xfrm>
              <a:off x="2506717" y="1506641"/>
              <a:ext cx="6140352" cy="1087627"/>
            </a:xfrm>
            <a:custGeom>
              <a:avLst/>
              <a:gdLst>
                <a:gd name="T0" fmla="*/ 2907 w 3244"/>
                <a:gd name="T1" fmla="*/ 674 h 674"/>
                <a:gd name="T2" fmla="*/ 3244 w 3244"/>
                <a:gd name="T3" fmla="*/ 337 h 674"/>
                <a:gd name="T4" fmla="*/ 2907 w 3244"/>
                <a:gd name="T5" fmla="*/ 0 h 674"/>
                <a:gd name="T6" fmla="*/ 337 w 3244"/>
                <a:gd name="T7" fmla="*/ 0 h 674"/>
                <a:gd name="T8" fmla="*/ 0 w 3244"/>
                <a:gd name="T9" fmla="*/ 337 h 674"/>
                <a:gd name="T10" fmla="*/ 337 w 3244"/>
                <a:gd name="T11" fmla="*/ 674 h 674"/>
                <a:gd name="T12" fmla="*/ 2907 w 3244"/>
                <a:gd name="T13" fmla="*/ 674 h 674"/>
              </a:gdLst>
              <a:ahLst/>
              <a:cxnLst>
                <a:cxn ang="0">
                  <a:pos x="T0" y="T1"/>
                </a:cxn>
                <a:cxn ang="0">
                  <a:pos x="T2" y="T3"/>
                </a:cxn>
                <a:cxn ang="0">
                  <a:pos x="T4" y="T5"/>
                </a:cxn>
                <a:cxn ang="0">
                  <a:pos x="T6" y="T7"/>
                </a:cxn>
                <a:cxn ang="0">
                  <a:pos x="T8" y="T9"/>
                </a:cxn>
                <a:cxn ang="0">
                  <a:pos x="T10" y="T11"/>
                </a:cxn>
                <a:cxn ang="0">
                  <a:pos x="T12" y="T13"/>
                </a:cxn>
              </a:cxnLst>
              <a:rect l="0" t="0" r="r" b="b"/>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solidFill>
              <a:srgbClr val="8F7E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1" name="组合 30"/>
            <p:cNvGrpSpPr/>
            <p:nvPr/>
          </p:nvGrpSpPr>
          <p:grpSpPr>
            <a:xfrm>
              <a:off x="2908750" y="1787862"/>
              <a:ext cx="645318" cy="565327"/>
              <a:chOff x="4456113" y="6981826"/>
              <a:chExt cx="433387" cy="374650"/>
            </a:xfrm>
          </p:grpSpPr>
          <p:sp>
            <p:nvSpPr>
              <p:cNvPr id="32" name="Freeform 27"/>
              <p:cNvSpPr>
                <a:spLocks noEditPoints="1"/>
              </p:cNvSpPr>
              <p:nvPr/>
            </p:nvSpPr>
            <p:spPr bwMode="auto">
              <a:xfrm>
                <a:off x="4456113" y="6981826"/>
                <a:ext cx="306387" cy="374650"/>
              </a:xfrm>
              <a:custGeom>
                <a:avLst/>
                <a:gdLst>
                  <a:gd name="T0" fmla="*/ 67 w 96"/>
                  <a:gd name="T1" fmla="*/ 48 h 119"/>
                  <a:gd name="T2" fmla="*/ 76 w 96"/>
                  <a:gd name="T3" fmla="*/ 28 h 119"/>
                  <a:gd name="T4" fmla="*/ 48 w 96"/>
                  <a:gd name="T5" fmla="*/ 0 h 119"/>
                  <a:gd name="T6" fmla="*/ 20 w 96"/>
                  <a:gd name="T7" fmla="*/ 28 h 119"/>
                  <a:gd name="T8" fmla="*/ 29 w 96"/>
                  <a:gd name="T9" fmla="*/ 48 h 119"/>
                  <a:gd name="T10" fmla="*/ 0 w 96"/>
                  <a:gd name="T11" fmla="*/ 92 h 119"/>
                  <a:gd name="T12" fmla="*/ 0 w 96"/>
                  <a:gd name="T13" fmla="*/ 119 h 119"/>
                  <a:gd name="T14" fmla="*/ 96 w 96"/>
                  <a:gd name="T15" fmla="*/ 119 h 119"/>
                  <a:gd name="T16" fmla="*/ 96 w 96"/>
                  <a:gd name="T17" fmla="*/ 92 h 119"/>
                  <a:gd name="T18" fmla="*/ 67 w 96"/>
                  <a:gd name="T19" fmla="*/ 48 h 119"/>
                  <a:gd name="T20" fmla="*/ 27 w 96"/>
                  <a:gd name="T21" fmla="*/ 28 h 119"/>
                  <a:gd name="T22" fmla="*/ 48 w 96"/>
                  <a:gd name="T23" fmla="*/ 8 h 119"/>
                  <a:gd name="T24" fmla="*/ 69 w 96"/>
                  <a:gd name="T25" fmla="*/ 28 h 119"/>
                  <a:gd name="T26" fmla="*/ 59 w 96"/>
                  <a:gd name="T27" fmla="*/ 46 h 119"/>
                  <a:gd name="T28" fmla="*/ 48 w 96"/>
                  <a:gd name="T29" fmla="*/ 49 h 119"/>
                  <a:gd name="T30" fmla="*/ 37 w 96"/>
                  <a:gd name="T31" fmla="*/ 46 h 119"/>
                  <a:gd name="T32" fmla="*/ 27 w 96"/>
                  <a:gd name="T33" fmla="*/ 28 h 119"/>
                  <a:gd name="T34" fmla="*/ 83 w 96"/>
                  <a:gd name="T35" fmla="*/ 107 h 119"/>
                  <a:gd name="T36" fmla="*/ 13 w 96"/>
                  <a:gd name="T37" fmla="*/ 107 h 119"/>
                  <a:gd name="T38" fmla="*/ 13 w 96"/>
                  <a:gd name="T39" fmla="*/ 92 h 119"/>
                  <a:gd name="T40" fmla="*/ 48 w 96"/>
                  <a:gd name="T41" fmla="*/ 57 h 119"/>
                  <a:gd name="T42" fmla="*/ 83 w 96"/>
                  <a:gd name="T43" fmla="*/ 92 h 119"/>
                  <a:gd name="T44" fmla="*/ 83 w 96"/>
                  <a:gd name="T45" fmla="*/ 10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119">
                    <a:moveTo>
                      <a:pt x="67" y="48"/>
                    </a:moveTo>
                    <a:cubicBezTo>
                      <a:pt x="73" y="43"/>
                      <a:pt x="76" y="36"/>
                      <a:pt x="76" y="28"/>
                    </a:cubicBezTo>
                    <a:cubicBezTo>
                      <a:pt x="76" y="13"/>
                      <a:pt x="63" y="0"/>
                      <a:pt x="48" y="0"/>
                    </a:cubicBezTo>
                    <a:cubicBezTo>
                      <a:pt x="33" y="0"/>
                      <a:pt x="20" y="13"/>
                      <a:pt x="20" y="28"/>
                    </a:cubicBezTo>
                    <a:cubicBezTo>
                      <a:pt x="20" y="36"/>
                      <a:pt x="24" y="43"/>
                      <a:pt x="29" y="48"/>
                    </a:cubicBezTo>
                    <a:cubicBezTo>
                      <a:pt x="12" y="56"/>
                      <a:pt x="0" y="73"/>
                      <a:pt x="0" y="92"/>
                    </a:cubicBezTo>
                    <a:cubicBezTo>
                      <a:pt x="0" y="119"/>
                      <a:pt x="0" y="119"/>
                      <a:pt x="0" y="119"/>
                    </a:cubicBezTo>
                    <a:cubicBezTo>
                      <a:pt x="96" y="119"/>
                      <a:pt x="96" y="119"/>
                      <a:pt x="96" y="119"/>
                    </a:cubicBezTo>
                    <a:cubicBezTo>
                      <a:pt x="96" y="92"/>
                      <a:pt x="96" y="92"/>
                      <a:pt x="96" y="92"/>
                    </a:cubicBezTo>
                    <a:cubicBezTo>
                      <a:pt x="96" y="73"/>
                      <a:pt x="84" y="56"/>
                      <a:pt x="67" y="48"/>
                    </a:cubicBezTo>
                    <a:moveTo>
                      <a:pt x="27" y="28"/>
                    </a:moveTo>
                    <a:cubicBezTo>
                      <a:pt x="27" y="17"/>
                      <a:pt x="37" y="8"/>
                      <a:pt x="48" y="8"/>
                    </a:cubicBezTo>
                    <a:cubicBezTo>
                      <a:pt x="59" y="8"/>
                      <a:pt x="69" y="17"/>
                      <a:pt x="69" y="28"/>
                    </a:cubicBezTo>
                    <a:cubicBezTo>
                      <a:pt x="69" y="36"/>
                      <a:pt x="65" y="42"/>
                      <a:pt x="59" y="46"/>
                    </a:cubicBezTo>
                    <a:cubicBezTo>
                      <a:pt x="56" y="48"/>
                      <a:pt x="52" y="49"/>
                      <a:pt x="48" y="49"/>
                    </a:cubicBezTo>
                    <a:cubicBezTo>
                      <a:pt x="44" y="49"/>
                      <a:pt x="40" y="48"/>
                      <a:pt x="37" y="46"/>
                    </a:cubicBezTo>
                    <a:cubicBezTo>
                      <a:pt x="31" y="42"/>
                      <a:pt x="27" y="36"/>
                      <a:pt x="27" y="28"/>
                    </a:cubicBezTo>
                    <a:moveTo>
                      <a:pt x="83" y="107"/>
                    </a:moveTo>
                    <a:cubicBezTo>
                      <a:pt x="13" y="107"/>
                      <a:pt x="13" y="107"/>
                      <a:pt x="13" y="107"/>
                    </a:cubicBezTo>
                    <a:cubicBezTo>
                      <a:pt x="13" y="92"/>
                      <a:pt x="13" y="92"/>
                      <a:pt x="13" y="92"/>
                    </a:cubicBezTo>
                    <a:cubicBezTo>
                      <a:pt x="13" y="73"/>
                      <a:pt x="29" y="57"/>
                      <a:pt x="48" y="57"/>
                    </a:cubicBezTo>
                    <a:cubicBezTo>
                      <a:pt x="68" y="57"/>
                      <a:pt x="83" y="73"/>
                      <a:pt x="83" y="92"/>
                    </a:cubicBezTo>
                    <a:lnTo>
                      <a:pt x="83"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8"/>
              <p:cNvSpPr>
                <a:spLocks/>
              </p:cNvSpPr>
              <p:nvPr/>
            </p:nvSpPr>
            <p:spPr bwMode="auto">
              <a:xfrm>
                <a:off x="4749800" y="6988176"/>
                <a:ext cx="139700" cy="195263"/>
              </a:xfrm>
              <a:custGeom>
                <a:avLst/>
                <a:gdLst>
                  <a:gd name="T0" fmla="*/ 22 w 44"/>
                  <a:gd name="T1" fmla="*/ 62 h 62"/>
                  <a:gd name="T2" fmla="*/ 19 w 44"/>
                  <a:gd name="T3" fmla="*/ 58 h 62"/>
                  <a:gd name="T4" fmla="*/ 19 w 44"/>
                  <a:gd name="T5" fmla="*/ 37 h 62"/>
                  <a:gd name="T6" fmla="*/ 22 w 44"/>
                  <a:gd name="T7" fmla="*/ 37 h 62"/>
                  <a:gd name="T8" fmla="*/ 37 w 44"/>
                  <a:gd name="T9" fmla="*/ 22 h 62"/>
                  <a:gd name="T10" fmla="*/ 22 w 44"/>
                  <a:gd name="T11" fmla="*/ 7 h 62"/>
                  <a:gd name="T12" fmla="*/ 8 w 44"/>
                  <a:gd name="T13" fmla="*/ 22 h 62"/>
                  <a:gd name="T14" fmla="*/ 4 w 44"/>
                  <a:gd name="T15" fmla="*/ 26 h 62"/>
                  <a:gd name="T16" fmla="*/ 0 w 44"/>
                  <a:gd name="T17" fmla="*/ 22 h 62"/>
                  <a:gd name="T18" fmla="*/ 22 w 44"/>
                  <a:gd name="T19" fmla="*/ 0 h 62"/>
                  <a:gd name="T20" fmla="*/ 44 w 44"/>
                  <a:gd name="T21" fmla="*/ 22 h 62"/>
                  <a:gd name="T22" fmla="*/ 26 w 44"/>
                  <a:gd name="T23" fmla="*/ 44 h 62"/>
                  <a:gd name="T24" fmla="*/ 26 w 44"/>
                  <a:gd name="T25" fmla="*/ 58 h 62"/>
                  <a:gd name="T26" fmla="*/ 22 w 44"/>
                  <a:gd name="T2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62">
                    <a:moveTo>
                      <a:pt x="22" y="62"/>
                    </a:moveTo>
                    <a:cubicBezTo>
                      <a:pt x="20" y="62"/>
                      <a:pt x="19" y="60"/>
                      <a:pt x="19" y="58"/>
                    </a:cubicBezTo>
                    <a:cubicBezTo>
                      <a:pt x="19" y="37"/>
                      <a:pt x="19" y="37"/>
                      <a:pt x="19" y="37"/>
                    </a:cubicBezTo>
                    <a:cubicBezTo>
                      <a:pt x="22" y="37"/>
                      <a:pt x="22" y="37"/>
                      <a:pt x="22" y="37"/>
                    </a:cubicBezTo>
                    <a:cubicBezTo>
                      <a:pt x="31" y="37"/>
                      <a:pt x="37" y="30"/>
                      <a:pt x="37" y="22"/>
                    </a:cubicBezTo>
                    <a:cubicBezTo>
                      <a:pt x="37" y="14"/>
                      <a:pt x="31" y="7"/>
                      <a:pt x="22" y="7"/>
                    </a:cubicBezTo>
                    <a:cubicBezTo>
                      <a:pt x="14" y="7"/>
                      <a:pt x="8" y="14"/>
                      <a:pt x="8" y="22"/>
                    </a:cubicBezTo>
                    <a:cubicBezTo>
                      <a:pt x="8" y="24"/>
                      <a:pt x="6" y="26"/>
                      <a:pt x="4" y="26"/>
                    </a:cubicBezTo>
                    <a:cubicBezTo>
                      <a:pt x="2" y="26"/>
                      <a:pt x="0" y="24"/>
                      <a:pt x="0" y="22"/>
                    </a:cubicBezTo>
                    <a:cubicBezTo>
                      <a:pt x="0" y="10"/>
                      <a:pt x="10" y="0"/>
                      <a:pt x="22" y="0"/>
                    </a:cubicBezTo>
                    <a:cubicBezTo>
                      <a:pt x="34" y="0"/>
                      <a:pt x="44" y="10"/>
                      <a:pt x="44" y="22"/>
                    </a:cubicBezTo>
                    <a:cubicBezTo>
                      <a:pt x="44" y="33"/>
                      <a:pt x="36" y="42"/>
                      <a:pt x="26" y="44"/>
                    </a:cubicBezTo>
                    <a:cubicBezTo>
                      <a:pt x="26" y="58"/>
                      <a:pt x="26" y="58"/>
                      <a:pt x="26" y="58"/>
                    </a:cubicBezTo>
                    <a:cubicBezTo>
                      <a:pt x="26" y="60"/>
                      <a:pt x="24" y="62"/>
                      <a:pt x="22" y="6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Oval 29"/>
              <p:cNvSpPr>
                <a:spLocks noChangeArrowheads="1"/>
              </p:cNvSpPr>
              <p:nvPr/>
            </p:nvSpPr>
            <p:spPr bwMode="auto">
              <a:xfrm>
                <a:off x="4803775" y="7196138"/>
                <a:ext cx="34925" cy="333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 name="文本框 35"/>
            <p:cNvSpPr txBox="1"/>
            <p:nvPr/>
          </p:nvSpPr>
          <p:spPr>
            <a:xfrm>
              <a:off x="4949992" y="1762750"/>
              <a:ext cx="380232" cy="461665"/>
            </a:xfrm>
            <a:prstGeom prst="rect">
              <a:avLst/>
            </a:prstGeom>
            <a:noFill/>
          </p:spPr>
          <p:txBody>
            <a:bodyPr wrap="none" rtlCol="0">
              <a:spAutoFit/>
            </a:bodyPr>
            <a:lstStyle/>
            <a:p>
              <a:r>
                <a:rPr lang="en-US" altLang="zh-CN" sz="2400" dirty="0">
                  <a:solidFill>
                    <a:srgbClr val="8F7EB9"/>
                  </a:solidFill>
                  <a:latin typeface="Agency FB" panose="020B0503020202020204" pitchFamily="34" charset="0"/>
                </a:rPr>
                <a:t>01</a:t>
              </a:r>
              <a:endParaRPr lang="zh-CN" altLang="en-US" sz="2400" dirty="0">
                <a:solidFill>
                  <a:srgbClr val="8F7EB9"/>
                </a:solidFill>
                <a:latin typeface="Agency FB" panose="020B0503020202020204" pitchFamily="34" charset="0"/>
              </a:endParaRPr>
            </a:p>
          </p:txBody>
        </p:sp>
        <p:sp>
          <p:nvSpPr>
            <p:cNvPr id="39" name="文本框 38"/>
            <p:cNvSpPr txBox="1"/>
            <p:nvPr/>
          </p:nvSpPr>
          <p:spPr>
            <a:xfrm>
              <a:off x="5152034" y="1758067"/>
              <a:ext cx="1826141" cy="584775"/>
            </a:xfrm>
            <a:prstGeom prst="rect">
              <a:avLst/>
            </a:prstGeom>
            <a:noFill/>
          </p:spPr>
          <p:txBody>
            <a:bodyPr wrap="non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单点定位</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42" name="KSO_Shape"/>
            <p:cNvSpPr/>
            <p:nvPr/>
          </p:nvSpPr>
          <p:spPr>
            <a:xfrm rot="16200000">
              <a:off x="2858151" y="1162216"/>
              <a:ext cx="1116632" cy="1747471"/>
            </a:xfrm>
            <a:custGeom>
              <a:avLst/>
              <a:gdLst>
                <a:gd name="connsiteX0" fmla="*/ 586581 w 1173161"/>
                <a:gd name="connsiteY0" fmla="*/ 0 h 1672438"/>
                <a:gd name="connsiteX1" fmla="*/ 1001356 w 1173161"/>
                <a:gd name="connsiteY1" fmla="*/ 171806 h 1672438"/>
                <a:gd name="connsiteX2" fmla="*/ 1001356 w 1173161"/>
                <a:gd name="connsiteY2" fmla="*/ 1001357 h 1672438"/>
                <a:gd name="connsiteX3" fmla="*/ 586581 w 1173161"/>
                <a:gd name="connsiteY3" fmla="*/ 1672438 h 1672438"/>
                <a:gd name="connsiteX4" fmla="*/ 171805 w 1173161"/>
                <a:gd name="connsiteY4" fmla="*/ 1001357 h 1672438"/>
                <a:gd name="connsiteX5" fmla="*/ 171805 w 1173161"/>
                <a:gd name="connsiteY5" fmla="*/ 171806 h 1672438"/>
                <a:gd name="connsiteX6" fmla="*/ 586581 w 1173161"/>
                <a:gd name="connsiteY6" fmla="*/ 0 h 16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161" h="1672438">
                  <a:moveTo>
                    <a:pt x="586581" y="0"/>
                  </a:moveTo>
                  <a:cubicBezTo>
                    <a:pt x="736700" y="0"/>
                    <a:pt x="886819" y="57269"/>
                    <a:pt x="1001356" y="171806"/>
                  </a:cubicBezTo>
                  <a:cubicBezTo>
                    <a:pt x="1230430" y="400880"/>
                    <a:pt x="1230430" y="772282"/>
                    <a:pt x="1001356" y="1001357"/>
                  </a:cubicBezTo>
                  <a:cubicBezTo>
                    <a:pt x="820380" y="1182333"/>
                    <a:pt x="682121" y="1406027"/>
                    <a:pt x="586581" y="1672438"/>
                  </a:cubicBezTo>
                  <a:cubicBezTo>
                    <a:pt x="491040" y="1406027"/>
                    <a:pt x="352782" y="1182333"/>
                    <a:pt x="171805" y="1001357"/>
                  </a:cubicBezTo>
                  <a:cubicBezTo>
                    <a:pt x="-57269" y="772282"/>
                    <a:pt x="-57269" y="400880"/>
                    <a:pt x="171805" y="171806"/>
                  </a:cubicBezTo>
                  <a:cubicBezTo>
                    <a:pt x="286343" y="57269"/>
                    <a:pt x="436462" y="0"/>
                    <a:pt x="586581" y="0"/>
                  </a:cubicBezTo>
                  <a:close/>
                </a:path>
              </a:pathLst>
            </a:custGeom>
            <a:noFill/>
            <a:ln w="762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576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2506717" y="3178080"/>
            <a:ext cx="6140352" cy="1116632"/>
            <a:chOff x="2542729" y="3070126"/>
            <a:chExt cx="6140352" cy="1116632"/>
          </a:xfrm>
        </p:grpSpPr>
        <p:sp>
          <p:nvSpPr>
            <p:cNvPr id="23" name="Freeform 6"/>
            <p:cNvSpPr>
              <a:spLocks/>
            </p:cNvSpPr>
            <p:nvPr/>
          </p:nvSpPr>
          <p:spPr bwMode="auto">
            <a:xfrm>
              <a:off x="2542729" y="3084629"/>
              <a:ext cx="6140352" cy="1087627"/>
            </a:xfrm>
            <a:custGeom>
              <a:avLst/>
              <a:gdLst>
                <a:gd name="T0" fmla="*/ 2907 w 3244"/>
                <a:gd name="T1" fmla="*/ 675 h 675"/>
                <a:gd name="T2" fmla="*/ 3244 w 3244"/>
                <a:gd name="T3" fmla="*/ 337 h 675"/>
                <a:gd name="T4" fmla="*/ 2907 w 3244"/>
                <a:gd name="T5" fmla="*/ 0 h 675"/>
                <a:gd name="T6" fmla="*/ 337 w 3244"/>
                <a:gd name="T7" fmla="*/ 0 h 675"/>
                <a:gd name="T8" fmla="*/ 0 w 3244"/>
                <a:gd name="T9" fmla="*/ 337 h 675"/>
                <a:gd name="T10" fmla="*/ 337 w 3244"/>
                <a:gd name="T11" fmla="*/ 675 h 675"/>
                <a:gd name="T12" fmla="*/ 2907 w 3244"/>
                <a:gd name="T13" fmla="*/ 675 h 675"/>
              </a:gdLst>
              <a:ahLst/>
              <a:cxnLst>
                <a:cxn ang="0">
                  <a:pos x="T0" y="T1"/>
                </a:cxn>
                <a:cxn ang="0">
                  <a:pos x="T2" y="T3"/>
                </a:cxn>
                <a:cxn ang="0">
                  <a:pos x="T4" y="T5"/>
                </a:cxn>
                <a:cxn ang="0">
                  <a:pos x="T6" y="T7"/>
                </a:cxn>
                <a:cxn ang="0">
                  <a:pos x="T8" y="T9"/>
                </a:cxn>
                <a:cxn ang="0">
                  <a:pos x="T10" y="T11"/>
                </a:cxn>
                <a:cxn ang="0">
                  <a:pos x="T12" y="T13"/>
                </a:cxn>
              </a:cxnLst>
              <a:rect l="0" t="0" r="r" b="b"/>
              <a:pathLst>
                <a:path w="3244" h="675">
                  <a:moveTo>
                    <a:pt x="2907" y="675"/>
                  </a:moveTo>
                  <a:cubicBezTo>
                    <a:pt x="3093" y="675"/>
                    <a:pt x="3244" y="523"/>
                    <a:pt x="3244" y="337"/>
                  </a:cubicBezTo>
                  <a:cubicBezTo>
                    <a:pt x="3244" y="151"/>
                    <a:pt x="3093" y="0"/>
                    <a:pt x="2907" y="0"/>
                  </a:cubicBezTo>
                  <a:cubicBezTo>
                    <a:pt x="337" y="0"/>
                    <a:pt x="337" y="0"/>
                    <a:pt x="337" y="0"/>
                  </a:cubicBezTo>
                  <a:cubicBezTo>
                    <a:pt x="151" y="0"/>
                    <a:pt x="0" y="151"/>
                    <a:pt x="0" y="337"/>
                  </a:cubicBezTo>
                  <a:cubicBezTo>
                    <a:pt x="0" y="523"/>
                    <a:pt x="151" y="675"/>
                    <a:pt x="337" y="675"/>
                  </a:cubicBezTo>
                  <a:lnTo>
                    <a:pt x="2907" y="675"/>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8" name="组合 27"/>
            <p:cNvGrpSpPr/>
            <p:nvPr/>
          </p:nvGrpSpPr>
          <p:grpSpPr>
            <a:xfrm>
              <a:off x="2797730" y="3339404"/>
              <a:ext cx="867358" cy="520868"/>
              <a:chOff x="4370388" y="1439863"/>
              <a:chExt cx="608012" cy="365125"/>
            </a:xfrm>
          </p:grpSpPr>
          <p:sp>
            <p:nvSpPr>
              <p:cNvPr id="29" name="Freeform 25"/>
              <p:cNvSpPr>
                <a:spLocks noEditPoints="1"/>
              </p:cNvSpPr>
              <p:nvPr/>
            </p:nvSpPr>
            <p:spPr bwMode="auto">
              <a:xfrm>
                <a:off x="4605338" y="1439863"/>
                <a:ext cx="373062" cy="365125"/>
              </a:xfrm>
              <a:custGeom>
                <a:avLst/>
                <a:gdLst>
                  <a:gd name="T0" fmla="*/ 117 w 117"/>
                  <a:gd name="T1" fmla="*/ 58 h 116"/>
                  <a:gd name="T2" fmla="*/ 101 w 117"/>
                  <a:gd name="T3" fmla="*/ 51 h 116"/>
                  <a:gd name="T4" fmla="*/ 106 w 117"/>
                  <a:gd name="T5" fmla="*/ 39 h 116"/>
                  <a:gd name="T6" fmla="*/ 99 w 117"/>
                  <a:gd name="T7" fmla="*/ 26 h 116"/>
                  <a:gd name="T8" fmla="*/ 86 w 117"/>
                  <a:gd name="T9" fmla="*/ 24 h 116"/>
                  <a:gd name="T10" fmla="*/ 87 w 117"/>
                  <a:gd name="T11" fmla="*/ 7 h 116"/>
                  <a:gd name="T12" fmla="*/ 74 w 117"/>
                  <a:gd name="T13" fmla="*/ 17 h 116"/>
                  <a:gd name="T14" fmla="*/ 65 w 117"/>
                  <a:gd name="T15" fmla="*/ 7 h 116"/>
                  <a:gd name="T16" fmla="*/ 51 w 117"/>
                  <a:gd name="T17" fmla="*/ 7 h 116"/>
                  <a:gd name="T18" fmla="*/ 43 w 117"/>
                  <a:gd name="T19" fmla="*/ 17 h 116"/>
                  <a:gd name="T20" fmla="*/ 29 w 117"/>
                  <a:gd name="T21" fmla="*/ 7 h 116"/>
                  <a:gd name="T22" fmla="*/ 30 w 117"/>
                  <a:gd name="T23" fmla="*/ 24 h 116"/>
                  <a:gd name="T24" fmla="*/ 18 w 117"/>
                  <a:gd name="T25" fmla="*/ 26 h 116"/>
                  <a:gd name="T26" fmla="*/ 10 w 117"/>
                  <a:gd name="T27" fmla="*/ 39 h 116"/>
                  <a:gd name="T28" fmla="*/ 15 w 117"/>
                  <a:gd name="T29" fmla="*/ 51 h 116"/>
                  <a:gd name="T30" fmla="*/ 0 w 117"/>
                  <a:gd name="T31" fmla="*/ 58 h 116"/>
                  <a:gd name="T32" fmla="*/ 15 w 117"/>
                  <a:gd name="T33" fmla="*/ 65 h 116"/>
                  <a:gd name="T34" fmla="*/ 10 w 117"/>
                  <a:gd name="T35" fmla="*/ 77 h 116"/>
                  <a:gd name="T36" fmla="*/ 18 w 117"/>
                  <a:gd name="T37" fmla="*/ 90 h 116"/>
                  <a:gd name="T38" fmla="*/ 30 w 117"/>
                  <a:gd name="T39" fmla="*/ 92 h 116"/>
                  <a:gd name="T40" fmla="*/ 29 w 117"/>
                  <a:gd name="T41" fmla="*/ 108 h 116"/>
                  <a:gd name="T42" fmla="*/ 43 w 117"/>
                  <a:gd name="T43" fmla="*/ 99 h 116"/>
                  <a:gd name="T44" fmla="*/ 51 w 117"/>
                  <a:gd name="T45" fmla="*/ 109 h 116"/>
                  <a:gd name="T46" fmla="*/ 65 w 117"/>
                  <a:gd name="T47" fmla="*/ 109 h 116"/>
                  <a:gd name="T48" fmla="*/ 74 w 117"/>
                  <a:gd name="T49" fmla="*/ 99 h 116"/>
                  <a:gd name="T50" fmla="*/ 87 w 117"/>
                  <a:gd name="T51" fmla="*/ 108 h 116"/>
                  <a:gd name="T52" fmla="*/ 86 w 117"/>
                  <a:gd name="T53" fmla="*/ 92 h 116"/>
                  <a:gd name="T54" fmla="*/ 99 w 117"/>
                  <a:gd name="T55" fmla="*/ 90 h 116"/>
                  <a:gd name="T56" fmla="*/ 106 w 117"/>
                  <a:gd name="T57" fmla="*/ 77 h 116"/>
                  <a:gd name="T58" fmla="*/ 101 w 117"/>
                  <a:gd name="T59" fmla="*/ 65 h 116"/>
                  <a:gd name="T60" fmla="*/ 58 w 117"/>
                  <a:gd name="T61" fmla="*/ 94 h 116"/>
                  <a:gd name="T62" fmla="*/ 58 w 117"/>
                  <a:gd name="T63" fmla="*/ 21 h 116"/>
                  <a:gd name="T64" fmla="*/ 58 w 117"/>
                  <a:gd name="T65"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7" h="116">
                    <a:moveTo>
                      <a:pt x="109" y="65"/>
                    </a:moveTo>
                    <a:cubicBezTo>
                      <a:pt x="113" y="65"/>
                      <a:pt x="117" y="62"/>
                      <a:pt x="117" y="58"/>
                    </a:cubicBezTo>
                    <a:cubicBezTo>
                      <a:pt x="117" y="54"/>
                      <a:pt x="113" y="51"/>
                      <a:pt x="109" y="51"/>
                    </a:cubicBezTo>
                    <a:cubicBezTo>
                      <a:pt x="101" y="51"/>
                      <a:pt x="101" y="51"/>
                      <a:pt x="101" y="51"/>
                    </a:cubicBezTo>
                    <a:cubicBezTo>
                      <a:pt x="101" y="48"/>
                      <a:pt x="100" y="45"/>
                      <a:pt x="99" y="43"/>
                    </a:cubicBezTo>
                    <a:cubicBezTo>
                      <a:pt x="106" y="39"/>
                      <a:pt x="106" y="39"/>
                      <a:pt x="106" y="39"/>
                    </a:cubicBezTo>
                    <a:cubicBezTo>
                      <a:pt x="110" y="37"/>
                      <a:pt x="111" y="32"/>
                      <a:pt x="109" y="29"/>
                    </a:cubicBezTo>
                    <a:cubicBezTo>
                      <a:pt x="107" y="25"/>
                      <a:pt x="102" y="24"/>
                      <a:pt x="99" y="26"/>
                    </a:cubicBezTo>
                    <a:cubicBezTo>
                      <a:pt x="92" y="30"/>
                      <a:pt x="92" y="30"/>
                      <a:pt x="92" y="30"/>
                    </a:cubicBezTo>
                    <a:cubicBezTo>
                      <a:pt x="90" y="28"/>
                      <a:pt x="88" y="26"/>
                      <a:pt x="86" y="24"/>
                    </a:cubicBezTo>
                    <a:cubicBezTo>
                      <a:pt x="90" y="17"/>
                      <a:pt x="90" y="17"/>
                      <a:pt x="90" y="17"/>
                    </a:cubicBezTo>
                    <a:cubicBezTo>
                      <a:pt x="92" y="14"/>
                      <a:pt x="91" y="9"/>
                      <a:pt x="87" y="7"/>
                    </a:cubicBezTo>
                    <a:cubicBezTo>
                      <a:pt x="84" y="5"/>
                      <a:pt x="80" y="7"/>
                      <a:pt x="78" y="10"/>
                    </a:cubicBezTo>
                    <a:cubicBezTo>
                      <a:pt x="74" y="17"/>
                      <a:pt x="74" y="17"/>
                      <a:pt x="74" y="17"/>
                    </a:cubicBezTo>
                    <a:cubicBezTo>
                      <a:pt x="71" y="16"/>
                      <a:pt x="68" y="15"/>
                      <a:pt x="65" y="15"/>
                    </a:cubicBezTo>
                    <a:cubicBezTo>
                      <a:pt x="65" y="7"/>
                      <a:pt x="65" y="7"/>
                      <a:pt x="65" y="7"/>
                    </a:cubicBezTo>
                    <a:cubicBezTo>
                      <a:pt x="65" y="3"/>
                      <a:pt x="62" y="0"/>
                      <a:pt x="58" y="0"/>
                    </a:cubicBezTo>
                    <a:cubicBezTo>
                      <a:pt x="54" y="0"/>
                      <a:pt x="51" y="3"/>
                      <a:pt x="51" y="7"/>
                    </a:cubicBezTo>
                    <a:cubicBezTo>
                      <a:pt x="51" y="15"/>
                      <a:pt x="51" y="15"/>
                      <a:pt x="51" y="15"/>
                    </a:cubicBezTo>
                    <a:cubicBezTo>
                      <a:pt x="48" y="15"/>
                      <a:pt x="46" y="16"/>
                      <a:pt x="43" y="17"/>
                    </a:cubicBezTo>
                    <a:cubicBezTo>
                      <a:pt x="39" y="10"/>
                      <a:pt x="39" y="10"/>
                      <a:pt x="39" y="10"/>
                    </a:cubicBezTo>
                    <a:cubicBezTo>
                      <a:pt x="37" y="7"/>
                      <a:pt x="33" y="5"/>
                      <a:pt x="29" y="7"/>
                    </a:cubicBezTo>
                    <a:cubicBezTo>
                      <a:pt x="26" y="9"/>
                      <a:pt x="24" y="14"/>
                      <a:pt x="26" y="17"/>
                    </a:cubicBezTo>
                    <a:cubicBezTo>
                      <a:pt x="30" y="24"/>
                      <a:pt x="30" y="24"/>
                      <a:pt x="30" y="24"/>
                    </a:cubicBezTo>
                    <a:cubicBezTo>
                      <a:pt x="28" y="26"/>
                      <a:pt x="26" y="28"/>
                      <a:pt x="25" y="30"/>
                    </a:cubicBezTo>
                    <a:cubicBezTo>
                      <a:pt x="18" y="26"/>
                      <a:pt x="18" y="26"/>
                      <a:pt x="18" y="26"/>
                    </a:cubicBezTo>
                    <a:cubicBezTo>
                      <a:pt x="14" y="24"/>
                      <a:pt x="10" y="25"/>
                      <a:pt x="8" y="29"/>
                    </a:cubicBezTo>
                    <a:cubicBezTo>
                      <a:pt x="6" y="32"/>
                      <a:pt x="7" y="37"/>
                      <a:pt x="10" y="39"/>
                    </a:cubicBezTo>
                    <a:cubicBezTo>
                      <a:pt x="17" y="43"/>
                      <a:pt x="17" y="43"/>
                      <a:pt x="17" y="43"/>
                    </a:cubicBezTo>
                    <a:cubicBezTo>
                      <a:pt x="16" y="45"/>
                      <a:pt x="16" y="48"/>
                      <a:pt x="15" y="51"/>
                    </a:cubicBezTo>
                    <a:cubicBezTo>
                      <a:pt x="7" y="51"/>
                      <a:pt x="7" y="51"/>
                      <a:pt x="7" y="51"/>
                    </a:cubicBezTo>
                    <a:cubicBezTo>
                      <a:pt x="3" y="51"/>
                      <a:pt x="0" y="54"/>
                      <a:pt x="0" y="58"/>
                    </a:cubicBezTo>
                    <a:cubicBezTo>
                      <a:pt x="0" y="62"/>
                      <a:pt x="3" y="65"/>
                      <a:pt x="7" y="65"/>
                    </a:cubicBezTo>
                    <a:cubicBezTo>
                      <a:pt x="15" y="65"/>
                      <a:pt x="15" y="65"/>
                      <a:pt x="15" y="65"/>
                    </a:cubicBezTo>
                    <a:cubicBezTo>
                      <a:pt x="16" y="68"/>
                      <a:pt x="16" y="71"/>
                      <a:pt x="17" y="73"/>
                    </a:cubicBezTo>
                    <a:cubicBezTo>
                      <a:pt x="10" y="77"/>
                      <a:pt x="10" y="77"/>
                      <a:pt x="10" y="77"/>
                    </a:cubicBezTo>
                    <a:cubicBezTo>
                      <a:pt x="7" y="79"/>
                      <a:pt x="6" y="84"/>
                      <a:pt x="8" y="87"/>
                    </a:cubicBezTo>
                    <a:cubicBezTo>
                      <a:pt x="10" y="91"/>
                      <a:pt x="14" y="92"/>
                      <a:pt x="18" y="90"/>
                    </a:cubicBezTo>
                    <a:cubicBezTo>
                      <a:pt x="25" y="86"/>
                      <a:pt x="25" y="86"/>
                      <a:pt x="25" y="86"/>
                    </a:cubicBezTo>
                    <a:cubicBezTo>
                      <a:pt x="26" y="88"/>
                      <a:pt x="28" y="90"/>
                      <a:pt x="30" y="92"/>
                    </a:cubicBezTo>
                    <a:cubicBezTo>
                      <a:pt x="26" y="99"/>
                      <a:pt x="26" y="99"/>
                      <a:pt x="26" y="99"/>
                    </a:cubicBezTo>
                    <a:cubicBezTo>
                      <a:pt x="24" y="102"/>
                      <a:pt x="26" y="106"/>
                      <a:pt x="29" y="108"/>
                    </a:cubicBezTo>
                    <a:cubicBezTo>
                      <a:pt x="33" y="110"/>
                      <a:pt x="37" y="109"/>
                      <a:pt x="39" y="106"/>
                    </a:cubicBezTo>
                    <a:cubicBezTo>
                      <a:pt x="43" y="99"/>
                      <a:pt x="43" y="99"/>
                      <a:pt x="43" y="99"/>
                    </a:cubicBezTo>
                    <a:cubicBezTo>
                      <a:pt x="46" y="100"/>
                      <a:pt x="48" y="101"/>
                      <a:pt x="51" y="101"/>
                    </a:cubicBezTo>
                    <a:cubicBezTo>
                      <a:pt x="51" y="109"/>
                      <a:pt x="51" y="109"/>
                      <a:pt x="51" y="109"/>
                    </a:cubicBezTo>
                    <a:cubicBezTo>
                      <a:pt x="51" y="113"/>
                      <a:pt x="54" y="116"/>
                      <a:pt x="58" y="116"/>
                    </a:cubicBezTo>
                    <a:cubicBezTo>
                      <a:pt x="62" y="116"/>
                      <a:pt x="65" y="113"/>
                      <a:pt x="65" y="109"/>
                    </a:cubicBezTo>
                    <a:cubicBezTo>
                      <a:pt x="65" y="101"/>
                      <a:pt x="65" y="101"/>
                      <a:pt x="65" y="101"/>
                    </a:cubicBezTo>
                    <a:cubicBezTo>
                      <a:pt x="68" y="101"/>
                      <a:pt x="71" y="100"/>
                      <a:pt x="74" y="99"/>
                    </a:cubicBezTo>
                    <a:cubicBezTo>
                      <a:pt x="78" y="106"/>
                      <a:pt x="78" y="106"/>
                      <a:pt x="78" y="106"/>
                    </a:cubicBezTo>
                    <a:cubicBezTo>
                      <a:pt x="80" y="109"/>
                      <a:pt x="84" y="110"/>
                      <a:pt x="87" y="108"/>
                    </a:cubicBezTo>
                    <a:cubicBezTo>
                      <a:pt x="91" y="106"/>
                      <a:pt x="92" y="102"/>
                      <a:pt x="90" y="99"/>
                    </a:cubicBezTo>
                    <a:cubicBezTo>
                      <a:pt x="86" y="92"/>
                      <a:pt x="86" y="92"/>
                      <a:pt x="86" y="92"/>
                    </a:cubicBezTo>
                    <a:cubicBezTo>
                      <a:pt x="88" y="90"/>
                      <a:pt x="90" y="88"/>
                      <a:pt x="92" y="86"/>
                    </a:cubicBezTo>
                    <a:cubicBezTo>
                      <a:pt x="99" y="90"/>
                      <a:pt x="99" y="90"/>
                      <a:pt x="99" y="90"/>
                    </a:cubicBezTo>
                    <a:cubicBezTo>
                      <a:pt x="102" y="92"/>
                      <a:pt x="107" y="91"/>
                      <a:pt x="109" y="87"/>
                    </a:cubicBezTo>
                    <a:cubicBezTo>
                      <a:pt x="111" y="84"/>
                      <a:pt x="110" y="79"/>
                      <a:pt x="106" y="77"/>
                    </a:cubicBezTo>
                    <a:cubicBezTo>
                      <a:pt x="99" y="73"/>
                      <a:pt x="99" y="73"/>
                      <a:pt x="99" y="73"/>
                    </a:cubicBezTo>
                    <a:cubicBezTo>
                      <a:pt x="100" y="71"/>
                      <a:pt x="101" y="68"/>
                      <a:pt x="101" y="65"/>
                    </a:cubicBezTo>
                    <a:lnTo>
                      <a:pt x="109" y="65"/>
                    </a:lnTo>
                    <a:close/>
                    <a:moveTo>
                      <a:pt x="58" y="94"/>
                    </a:moveTo>
                    <a:cubicBezTo>
                      <a:pt x="38" y="94"/>
                      <a:pt x="22" y="78"/>
                      <a:pt x="22" y="58"/>
                    </a:cubicBezTo>
                    <a:cubicBezTo>
                      <a:pt x="22" y="38"/>
                      <a:pt x="38" y="21"/>
                      <a:pt x="58" y="21"/>
                    </a:cubicBezTo>
                    <a:cubicBezTo>
                      <a:pt x="78" y="21"/>
                      <a:pt x="95" y="38"/>
                      <a:pt x="95" y="58"/>
                    </a:cubicBezTo>
                    <a:cubicBezTo>
                      <a:pt x="95" y="78"/>
                      <a:pt x="78" y="94"/>
                      <a:pt x="58" y="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6"/>
              <p:cNvSpPr>
                <a:spLocks noEditPoints="1"/>
              </p:cNvSpPr>
              <p:nvPr/>
            </p:nvSpPr>
            <p:spPr bwMode="auto">
              <a:xfrm>
                <a:off x="4370388" y="1552576"/>
                <a:ext cx="244475" cy="242888"/>
              </a:xfrm>
              <a:custGeom>
                <a:avLst/>
                <a:gdLst>
                  <a:gd name="T0" fmla="*/ 70 w 77"/>
                  <a:gd name="T1" fmla="*/ 31 h 77"/>
                  <a:gd name="T2" fmla="*/ 64 w 77"/>
                  <a:gd name="T3" fmla="*/ 31 h 77"/>
                  <a:gd name="T4" fmla="*/ 61 w 77"/>
                  <a:gd name="T5" fmla="*/ 26 h 77"/>
                  <a:gd name="T6" fmla="*/ 66 w 77"/>
                  <a:gd name="T7" fmla="*/ 21 h 77"/>
                  <a:gd name="T8" fmla="*/ 66 w 77"/>
                  <a:gd name="T9" fmla="*/ 11 h 77"/>
                  <a:gd name="T10" fmla="*/ 56 w 77"/>
                  <a:gd name="T11" fmla="*/ 11 h 77"/>
                  <a:gd name="T12" fmla="*/ 51 w 77"/>
                  <a:gd name="T13" fmla="*/ 16 h 77"/>
                  <a:gd name="T14" fmla="*/ 46 w 77"/>
                  <a:gd name="T15" fmla="*/ 14 h 77"/>
                  <a:gd name="T16" fmla="*/ 46 w 77"/>
                  <a:gd name="T17" fmla="*/ 7 h 77"/>
                  <a:gd name="T18" fmla="*/ 39 w 77"/>
                  <a:gd name="T19" fmla="*/ 0 h 77"/>
                  <a:gd name="T20" fmla="*/ 32 w 77"/>
                  <a:gd name="T21" fmla="*/ 7 h 77"/>
                  <a:gd name="T22" fmla="*/ 32 w 77"/>
                  <a:gd name="T23" fmla="*/ 14 h 77"/>
                  <a:gd name="T24" fmla="*/ 26 w 77"/>
                  <a:gd name="T25" fmla="*/ 16 h 77"/>
                  <a:gd name="T26" fmla="*/ 22 w 77"/>
                  <a:gd name="T27" fmla="*/ 11 h 77"/>
                  <a:gd name="T28" fmla="*/ 11 w 77"/>
                  <a:gd name="T29" fmla="*/ 11 h 77"/>
                  <a:gd name="T30" fmla="*/ 11 w 77"/>
                  <a:gd name="T31" fmla="*/ 21 h 77"/>
                  <a:gd name="T32" fmla="*/ 16 w 77"/>
                  <a:gd name="T33" fmla="*/ 26 h 77"/>
                  <a:gd name="T34" fmla="*/ 14 w 77"/>
                  <a:gd name="T35" fmla="*/ 31 h 77"/>
                  <a:gd name="T36" fmla="*/ 7 w 77"/>
                  <a:gd name="T37" fmla="*/ 31 h 77"/>
                  <a:gd name="T38" fmla="*/ 0 w 77"/>
                  <a:gd name="T39" fmla="*/ 38 h 77"/>
                  <a:gd name="T40" fmla="*/ 7 w 77"/>
                  <a:gd name="T41" fmla="*/ 46 h 77"/>
                  <a:gd name="T42" fmla="*/ 14 w 77"/>
                  <a:gd name="T43" fmla="*/ 46 h 77"/>
                  <a:gd name="T44" fmla="*/ 16 w 77"/>
                  <a:gd name="T45" fmla="*/ 51 h 77"/>
                  <a:gd name="T46" fmla="*/ 11 w 77"/>
                  <a:gd name="T47" fmla="*/ 56 h 77"/>
                  <a:gd name="T48" fmla="*/ 11 w 77"/>
                  <a:gd name="T49" fmla="*/ 66 h 77"/>
                  <a:gd name="T50" fmla="*/ 22 w 77"/>
                  <a:gd name="T51" fmla="*/ 66 h 77"/>
                  <a:gd name="T52" fmla="*/ 26 w 77"/>
                  <a:gd name="T53" fmla="*/ 61 h 77"/>
                  <a:gd name="T54" fmla="*/ 32 w 77"/>
                  <a:gd name="T55" fmla="*/ 63 h 77"/>
                  <a:gd name="T56" fmla="*/ 32 w 77"/>
                  <a:gd name="T57" fmla="*/ 70 h 77"/>
                  <a:gd name="T58" fmla="*/ 39 w 77"/>
                  <a:gd name="T59" fmla="*/ 77 h 77"/>
                  <a:gd name="T60" fmla="*/ 46 w 77"/>
                  <a:gd name="T61" fmla="*/ 70 h 77"/>
                  <a:gd name="T62" fmla="*/ 46 w 77"/>
                  <a:gd name="T63" fmla="*/ 63 h 77"/>
                  <a:gd name="T64" fmla="*/ 51 w 77"/>
                  <a:gd name="T65" fmla="*/ 61 h 77"/>
                  <a:gd name="T66" fmla="*/ 56 w 77"/>
                  <a:gd name="T67" fmla="*/ 66 h 77"/>
                  <a:gd name="T68" fmla="*/ 66 w 77"/>
                  <a:gd name="T69" fmla="*/ 66 h 77"/>
                  <a:gd name="T70" fmla="*/ 66 w 77"/>
                  <a:gd name="T71" fmla="*/ 56 h 77"/>
                  <a:gd name="T72" fmla="*/ 61 w 77"/>
                  <a:gd name="T73" fmla="*/ 51 h 77"/>
                  <a:gd name="T74" fmla="*/ 64 w 77"/>
                  <a:gd name="T75" fmla="*/ 46 h 77"/>
                  <a:gd name="T76" fmla="*/ 70 w 77"/>
                  <a:gd name="T77" fmla="*/ 46 h 77"/>
                  <a:gd name="T78" fmla="*/ 77 w 77"/>
                  <a:gd name="T79" fmla="*/ 38 h 77"/>
                  <a:gd name="T80" fmla="*/ 70 w 77"/>
                  <a:gd name="T81" fmla="*/ 31 h 77"/>
                  <a:gd name="T82" fmla="*/ 39 w 77"/>
                  <a:gd name="T83" fmla="*/ 57 h 77"/>
                  <a:gd name="T84" fmla="*/ 20 w 77"/>
                  <a:gd name="T85" fmla="*/ 38 h 77"/>
                  <a:gd name="T86" fmla="*/ 39 w 77"/>
                  <a:gd name="T87" fmla="*/ 20 h 77"/>
                  <a:gd name="T88" fmla="*/ 57 w 77"/>
                  <a:gd name="T89" fmla="*/ 38 h 77"/>
                  <a:gd name="T90" fmla="*/ 39 w 77"/>
                  <a:gd name="T91"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7" h="77">
                    <a:moveTo>
                      <a:pt x="70" y="31"/>
                    </a:moveTo>
                    <a:cubicBezTo>
                      <a:pt x="64" y="31"/>
                      <a:pt x="64" y="31"/>
                      <a:pt x="64" y="31"/>
                    </a:cubicBezTo>
                    <a:cubicBezTo>
                      <a:pt x="63" y="29"/>
                      <a:pt x="62" y="28"/>
                      <a:pt x="61" y="26"/>
                    </a:cubicBezTo>
                    <a:cubicBezTo>
                      <a:pt x="66" y="21"/>
                      <a:pt x="66" y="21"/>
                      <a:pt x="66" y="21"/>
                    </a:cubicBezTo>
                    <a:cubicBezTo>
                      <a:pt x="69" y="18"/>
                      <a:pt x="69" y="14"/>
                      <a:pt x="66" y="11"/>
                    </a:cubicBezTo>
                    <a:cubicBezTo>
                      <a:pt x="63" y="8"/>
                      <a:pt x="59" y="8"/>
                      <a:pt x="56" y="11"/>
                    </a:cubicBezTo>
                    <a:cubicBezTo>
                      <a:pt x="51" y="16"/>
                      <a:pt x="51" y="16"/>
                      <a:pt x="51" y="16"/>
                    </a:cubicBezTo>
                    <a:cubicBezTo>
                      <a:pt x="50" y="15"/>
                      <a:pt x="48" y="14"/>
                      <a:pt x="46" y="14"/>
                    </a:cubicBezTo>
                    <a:cubicBezTo>
                      <a:pt x="46" y="7"/>
                      <a:pt x="46" y="7"/>
                      <a:pt x="46" y="7"/>
                    </a:cubicBezTo>
                    <a:cubicBezTo>
                      <a:pt x="46" y="3"/>
                      <a:pt x="43" y="0"/>
                      <a:pt x="39" y="0"/>
                    </a:cubicBezTo>
                    <a:cubicBezTo>
                      <a:pt x="35" y="0"/>
                      <a:pt x="32" y="3"/>
                      <a:pt x="32" y="7"/>
                    </a:cubicBezTo>
                    <a:cubicBezTo>
                      <a:pt x="32" y="14"/>
                      <a:pt x="32" y="14"/>
                      <a:pt x="32" y="14"/>
                    </a:cubicBezTo>
                    <a:cubicBezTo>
                      <a:pt x="30" y="14"/>
                      <a:pt x="28" y="15"/>
                      <a:pt x="26" y="16"/>
                    </a:cubicBezTo>
                    <a:cubicBezTo>
                      <a:pt x="22" y="11"/>
                      <a:pt x="22" y="11"/>
                      <a:pt x="22" y="11"/>
                    </a:cubicBezTo>
                    <a:cubicBezTo>
                      <a:pt x="19" y="8"/>
                      <a:pt x="14" y="8"/>
                      <a:pt x="11" y="11"/>
                    </a:cubicBezTo>
                    <a:cubicBezTo>
                      <a:pt x="9" y="14"/>
                      <a:pt x="9" y="18"/>
                      <a:pt x="11" y="21"/>
                    </a:cubicBezTo>
                    <a:cubicBezTo>
                      <a:pt x="16" y="26"/>
                      <a:pt x="16" y="26"/>
                      <a:pt x="16" y="26"/>
                    </a:cubicBezTo>
                    <a:cubicBezTo>
                      <a:pt x="15" y="28"/>
                      <a:pt x="15" y="29"/>
                      <a:pt x="14" y="31"/>
                    </a:cubicBezTo>
                    <a:cubicBezTo>
                      <a:pt x="7" y="31"/>
                      <a:pt x="7" y="31"/>
                      <a:pt x="7" y="31"/>
                    </a:cubicBezTo>
                    <a:cubicBezTo>
                      <a:pt x="3" y="31"/>
                      <a:pt x="0" y="34"/>
                      <a:pt x="0" y="38"/>
                    </a:cubicBezTo>
                    <a:cubicBezTo>
                      <a:pt x="0" y="42"/>
                      <a:pt x="3" y="46"/>
                      <a:pt x="7" y="46"/>
                    </a:cubicBezTo>
                    <a:cubicBezTo>
                      <a:pt x="14" y="46"/>
                      <a:pt x="14" y="46"/>
                      <a:pt x="14" y="46"/>
                    </a:cubicBezTo>
                    <a:cubicBezTo>
                      <a:pt x="15" y="47"/>
                      <a:pt x="15" y="49"/>
                      <a:pt x="16" y="51"/>
                    </a:cubicBezTo>
                    <a:cubicBezTo>
                      <a:pt x="11" y="56"/>
                      <a:pt x="11" y="56"/>
                      <a:pt x="11" y="56"/>
                    </a:cubicBezTo>
                    <a:cubicBezTo>
                      <a:pt x="9" y="58"/>
                      <a:pt x="9" y="63"/>
                      <a:pt x="11" y="66"/>
                    </a:cubicBezTo>
                    <a:cubicBezTo>
                      <a:pt x="14" y="69"/>
                      <a:pt x="19" y="69"/>
                      <a:pt x="22" y="66"/>
                    </a:cubicBezTo>
                    <a:cubicBezTo>
                      <a:pt x="26" y="61"/>
                      <a:pt x="26" y="61"/>
                      <a:pt x="26" y="61"/>
                    </a:cubicBezTo>
                    <a:cubicBezTo>
                      <a:pt x="28" y="62"/>
                      <a:pt x="30" y="63"/>
                      <a:pt x="32" y="63"/>
                    </a:cubicBezTo>
                    <a:cubicBezTo>
                      <a:pt x="32" y="70"/>
                      <a:pt x="32" y="70"/>
                      <a:pt x="32" y="70"/>
                    </a:cubicBezTo>
                    <a:cubicBezTo>
                      <a:pt x="32" y="74"/>
                      <a:pt x="35" y="77"/>
                      <a:pt x="39" y="77"/>
                    </a:cubicBezTo>
                    <a:cubicBezTo>
                      <a:pt x="43" y="77"/>
                      <a:pt x="46" y="74"/>
                      <a:pt x="46" y="70"/>
                    </a:cubicBezTo>
                    <a:cubicBezTo>
                      <a:pt x="46" y="63"/>
                      <a:pt x="46" y="63"/>
                      <a:pt x="46" y="63"/>
                    </a:cubicBezTo>
                    <a:cubicBezTo>
                      <a:pt x="48" y="63"/>
                      <a:pt x="50" y="62"/>
                      <a:pt x="51" y="61"/>
                    </a:cubicBezTo>
                    <a:cubicBezTo>
                      <a:pt x="56" y="66"/>
                      <a:pt x="56" y="66"/>
                      <a:pt x="56" y="66"/>
                    </a:cubicBezTo>
                    <a:cubicBezTo>
                      <a:pt x="59" y="69"/>
                      <a:pt x="63" y="69"/>
                      <a:pt x="66" y="66"/>
                    </a:cubicBezTo>
                    <a:cubicBezTo>
                      <a:pt x="69" y="63"/>
                      <a:pt x="69" y="58"/>
                      <a:pt x="66" y="56"/>
                    </a:cubicBezTo>
                    <a:cubicBezTo>
                      <a:pt x="61" y="51"/>
                      <a:pt x="61" y="51"/>
                      <a:pt x="61" y="51"/>
                    </a:cubicBezTo>
                    <a:cubicBezTo>
                      <a:pt x="62" y="49"/>
                      <a:pt x="63" y="47"/>
                      <a:pt x="64" y="46"/>
                    </a:cubicBezTo>
                    <a:cubicBezTo>
                      <a:pt x="70" y="46"/>
                      <a:pt x="70" y="46"/>
                      <a:pt x="70" y="46"/>
                    </a:cubicBezTo>
                    <a:cubicBezTo>
                      <a:pt x="74" y="46"/>
                      <a:pt x="77" y="42"/>
                      <a:pt x="77" y="38"/>
                    </a:cubicBezTo>
                    <a:cubicBezTo>
                      <a:pt x="77" y="34"/>
                      <a:pt x="74" y="31"/>
                      <a:pt x="70" y="31"/>
                    </a:cubicBezTo>
                    <a:moveTo>
                      <a:pt x="39" y="57"/>
                    </a:moveTo>
                    <a:cubicBezTo>
                      <a:pt x="29" y="57"/>
                      <a:pt x="20" y="49"/>
                      <a:pt x="20" y="38"/>
                    </a:cubicBezTo>
                    <a:cubicBezTo>
                      <a:pt x="20" y="28"/>
                      <a:pt x="29" y="20"/>
                      <a:pt x="39" y="20"/>
                    </a:cubicBezTo>
                    <a:cubicBezTo>
                      <a:pt x="49" y="20"/>
                      <a:pt x="57" y="28"/>
                      <a:pt x="57" y="38"/>
                    </a:cubicBezTo>
                    <a:cubicBezTo>
                      <a:pt x="57" y="49"/>
                      <a:pt x="49" y="57"/>
                      <a:pt x="39" y="5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0" name="文本框 39"/>
            <p:cNvSpPr txBox="1"/>
            <p:nvPr/>
          </p:nvSpPr>
          <p:spPr>
            <a:xfrm>
              <a:off x="5152034" y="3336055"/>
              <a:ext cx="1826141" cy="584775"/>
            </a:xfrm>
            <a:prstGeom prst="rect">
              <a:avLst/>
            </a:prstGeom>
            <a:noFill/>
          </p:spPr>
          <p:txBody>
            <a:bodyPr wrap="non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相对定位</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25" name="KSO_Shape"/>
            <p:cNvSpPr/>
            <p:nvPr/>
          </p:nvSpPr>
          <p:spPr>
            <a:xfrm rot="16200000">
              <a:off x="2872038" y="2754706"/>
              <a:ext cx="1116632" cy="1747471"/>
            </a:xfrm>
            <a:custGeom>
              <a:avLst/>
              <a:gdLst>
                <a:gd name="connsiteX0" fmla="*/ 586581 w 1173161"/>
                <a:gd name="connsiteY0" fmla="*/ 0 h 1672438"/>
                <a:gd name="connsiteX1" fmla="*/ 1001356 w 1173161"/>
                <a:gd name="connsiteY1" fmla="*/ 171806 h 1672438"/>
                <a:gd name="connsiteX2" fmla="*/ 1001356 w 1173161"/>
                <a:gd name="connsiteY2" fmla="*/ 1001357 h 1672438"/>
                <a:gd name="connsiteX3" fmla="*/ 586581 w 1173161"/>
                <a:gd name="connsiteY3" fmla="*/ 1672438 h 1672438"/>
                <a:gd name="connsiteX4" fmla="*/ 171805 w 1173161"/>
                <a:gd name="connsiteY4" fmla="*/ 1001357 h 1672438"/>
                <a:gd name="connsiteX5" fmla="*/ 171805 w 1173161"/>
                <a:gd name="connsiteY5" fmla="*/ 171806 h 1672438"/>
                <a:gd name="connsiteX6" fmla="*/ 586581 w 1173161"/>
                <a:gd name="connsiteY6" fmla="*/ 0 h 16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161" h="1672438">
                  <a:moveTo>
                    <a:pt x="586581" y="0"/>
                  </a:moveTo>
                  <a:cubicBezTo>
                    <a:pt x="736700" y="0"/>
                    <a:pt x="886819" y="57269"/>
                    <a:pt x="1001356" y="171806"/>
                  </a:cubicBezTo>
                  <a:cubicBezTo>
                    <a:pt x="1230430" y="400880"/>
                    <a:pt x="1230430" y="772282"/>
                    <a:pt x="1001356" y="1001357"/>
                  </a:cubicBezTo>
                  <a:cubicBezTo>
                    <a:pt x="820380" y="1182333"/>
                    <a:pt x="682121" y="1406027"/>
                    <a:pt x="586581" y="1672438"/>
                  </a:cubicBezTo>
                  <a:cubicBezTo>
                    <a:pt x="491040" y="1406027"/>
                    <a:pt x="352782" y="1182333"/>
                    <a:pt x="171805" y="1001357"/>
                  </a:cubicBezTo>
                  <a:cubicBezTo>
                    <a:pt x="-57269" y="772282"/>
                    <a:pt x="-57269" y="400880"/>
                    <a:pt x="171805" y="171806"/>
                  </a:cubicBezTo>
                  <a:cubicBezTo>
                    <a:pt x="286343" y="57269"/>
                    <a:pt x="436462" y="0"/>
                    <a:pt x="586581" y="0"/>
                  </a:cubicBezTo>
                  <a:close/>
                </a:path>
              </a:pathLst>
            </a:custGeom>
            <a:noFill/>
            <a:ln w="762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576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2506717" y="4878523"/>
            <a:ext cx="6161061" cy="1143228"/>
            <a:chOff x="2662127" y="4878523"/>
            <a:chExt cx="6161061" cy="1143228"/>
          </a:xfrm>
        </p:grpSpPr>
        <p:sp>
          <p:nvSpPr>
            <p:cNvPr id="22" name="Freeform 7"/>
            <p:cNvSpPr>
              <a:spLocks/>
            </p:cNvSpPr>
            <p:nvPr/>
          </p:nvSpPr>
          <p:spPr bwMode="auto">
            <a:xfrm>
              <a:off x="2682836" y="4934124"/>
              <a:ext cx="6140352" cy="1087627"/>
            </a:xfrm>
            <a:custGeom>
              <a:avLst/>
              <a:gdLst>
                <a:gd name="T0" fmla="*/ 2907 w 3244"/>
                <a:gd name="T1" fmla="*/ 674 h 674"/>
                <a:gd name="T2" fmla="*/ 3244 w 3244"/>
                <a:gd name="T3" fmla="*/ 337 h 674"/>
                <a:gd name="T4" fmla="*/ 2907 w 3244"/>
                <a:gd name="T5" fmla="*/ 0 h 674"/>
                <a:gd name="T6" fmla="*/ 337 w 3244"/>
                <a:gd name="T7" fmla="*/ 0 h 674"/>
                <a:gd name="T8" fmla="*/ 0 w 3244"/>
                <a:gd name="T9" fmla="*/ 337 h 674"/>
                <a:gd name="T10" fmla="*/ 337 w 3244"/>
                <a:gd name="T11" fmla="*/ 674 h 674"/>
                <a:gd name="T12" fmla="*/ 2907 w 3244"/>
                <a:gd name="T13" fmla="*/ 674 h 674"/>
              </a:gdLst>
              <a:ahLst/>
              <a:cxnLst>
                <a:cxn ang="0">
                  <a:pos x="T0" y="T1"/>
                </a:cxn>
                <a:cxn ang="0">
                  <a:pos x="T2" y="T3"/>
                </a:cxn>
                <a:cxn ang="0">
                  <a:pos x="T4" y="T5"/>
                </a:cxn>
                <a:cxn ang="0">
                  <a:pos x="T6" y="T7"/>
                </a:cxn>
                <a:cxn ang="0">
                  <a:pos x="T8" y="T9"/>
                </a:cxn>
                <a:cxn ang="0">
                  <a:pos x="T10" y="T11"/>
                </a:cxn>
                <a:cxn ang="0">
                  <a:pos x="T12" y="T13"/>
                </a:cxn>
              </a:cxnLst>
              <a:rect l="0" t="0" r="r" b="b"/>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solidFill>
              <a:srgbClr val="76A4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0"/>
            <p:cNvSpPr>
              <a:spLocks noEditPoints="1"/>
            </p:cNvSpPr>
            <p:nvPr/>
          </p:nvSpPr>
          <p:spPr bwMode="auto">
            <a:xfrm>
              <a:off x="2859047" y="5187629"/>
              <a:ext cx="744725" cy="537733"/>
            </a:xfrm>
            <a:custGeom>
              <a:avLst/>
              <a:gdLst>
                <a:gd name="T0" fmla="*/ 47 w 165"/>
                <a:gd name="T1" fmla="*/ 57 h 121"/>
                <a:gd name="T2" fmla="*/ 60 w 165"/>
                <a:gd name="T3" fmla="*/ 82 h 121"/>
                <a:gd name="T4" fmla="*/ 98 w 165"/>
                <a:gd name="T5" fmla="*/ 78 h 121"/>
                <a:gd name="T6" fmla="*/ 104 w 165"/>
                <a:gd name="T7" fmla="*/ 68 h 121"/>
                <a:gd name="T8" fmla="*/ 77 w 165"/>
                <a:gd name="T9" fmla="*/ 28 h 121"/>
                <a:gd name="T10" fmla="*/ 141 w 165"/>
                <a:gd name="T11" fmla="*/ 121 h 121"/>
                <a:gd name="T12" fmla="*/ 117 w 165"/>
                <a:gd name="T13" fmla="*/ 91 h 121"/>
                <a:gd name="T14" fmla="*/ 77 w 165"/>
                <a:gd name="T15" fmla="*/ 94 h 121"/>
                <a:gd name="T16" fmla="*/ 30 w 165"/>
                <a:gd name="T17" fmla="*/ 115 h 121"/>
                <a:gd name="T18" fmla="*/ 30 w 165"/>
                <a:gd name="T19" fmla="*/ 55 h 121"/>
                <a:gd name="T20" fmla="*/ 43 w 165"/>
                <a:gd name="T21" fmla="*/ 45 h 121"/>
                <a:gd name="T22" fmla="*/ 34 w 165"/>
                <a:gd name="T23" fmla="*/ 39 h 121"/>
                <a:gd name="T24" fmla="*/ 5 w 165"/>
                <a:gd name="T25" fmla="*/ 24 h 121"/>
                <a:gd name="T26" fmla="*/ 42 w 165"/>
                <a:gd name="T27" fmla="*/ 24 h 121"/>
                <a:gd name="T28" fmla="*/ 50 w 165"/>
                <a:gd name="T29" fmla="*/ 32 h 121"/>
                <a:gd name="T30" fmla="*/ 104 w 165"/>
                <a:gd name="T31" fmla="*/ 33 h 121"/>
                <a:gd name="T32" fmla="*/ 110 w 165"/>
                <a:gd name="T33" fmla="*/ 24 h 121"/>
                <a:gd name="T34" fmla="*/ 159 w 165"/>
                <a:gd name="T35" fmla="*/ 24 h 121"/>
                <a:gd name="T36" fmla="*/ 118 w 165"/>
                <a:gd name="T37" fmla="*/ 42 h 121"/>
                <a:gd name="T38" fmla="*/ 113 w 165"/>
                <a:gd name="T39" fmla="*/ 57 h 121"/>
                <a:gd name="T40" fmla="*/ 125 w 165"/>
                <a:gd name="T41" fmla="*/ 79 h 121"/>
                <a:gd name="T42" fmla="*/ 165 w 165"/>
                <a:gd name="T43" fmla="*/ 97 h 121"/>
                <a:gd name="T44" fmla="*/ 41 w 165"/>
                <a:gd name="T45" fmla="*/ 64 h 121"/>
                <a:gd name="T46" fmla="*/ 7 w 165"/>
                <a:gd name="T47" fmla="*/ 85 h 121"/>
                <a:gd name="T48" fmla="*/ 53 w 165"/>
                <a:gd name="T49" fmla="*/ 85 h 121"/>
                <a:gd name="T50" fmla="*/ 116 w 165"/>
                <a:gd name="T51" fmla="*/ 27 h 121"/>
                <a:gd name="T52" fmla="*/ 123 w 165"/>
                <a:gd name="T53" fmla="*/ 39 h 121"/>
                <a:gd name="T54" fmla="*/ 153 w 165"/>
                <a:gd name="T55" fmla="*/ 24 h 121"/>
                <a:gd name="T56" fmla="*/ 116 w 165"/>
                <a:gd name="T57" fmla="*/ 24 h 121"/>
                <a:gd name="T58" fmla="*/ 23 w 165"/>
                <a:gd name="T59" fmla="*/ 12 h 121"/>
                <a:gd name="T60" fmla="*/ 23 w 165"/>
                <a:gd name="T61" fmla="*/ 37 h 121"/>
                <a:gd name="T62" fmla="*/ 28 w 165"/>
                <a:gd name="T63" fmla="*/ 27 h 121"/>
                <a:gd name="T64" fmla="*/ 158 w 165"/>
                <a:gd name="T65" fmla="*/ 97 h 121"/>
                <a:gd name="T66" fmla="*/ 123 w 165"/>
                <a:gd name="T67" fmla="*/ 97 h 121"/>
                <a:gd name="T68" fmla="*/ 158 w 165"/>
                <a:gd name="T69" fmla="*/ 9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 h="121">
                  <a:moveTo>
                    <a:pt x="77" y="28"/>
                  </a:moveTo>
                  <a:cubicBezTo>
                    <a:pt x="61" y="28"/>
                    <a:pt x="47" y="41"/>
                    <a:pt x="47" y="57"/>
                  </a:cubicBezTo>
                  <a:cubicBezTo>
                    <a:pt x="47" y="58"/>
                    <a:pt x="47" y="59"/>
                    <a:pt x="48" y="60"/>
                  </a:cubicBezTo>
                  <a:cubicBezTo>
                    <a:pt x="55" y="65"/>
                    <a:pt x="59" y="73"/>
                    <a:pt x="60" y="82"/>
                  </a:cubicBezTo>
                  <a:cubicBezTo>
                    <a:pt x="65" y="85"/>
                    <a:pt x="71" y="87"/>
                    <a:pt x="77" y="87"/>
                  </a:cubicBezTo>
                  <a:cubicBezTo>
                    <a:pt x="85" y="87"/>
                    <a:pt x="92" y="83"/>
                    <a:pt x="98" y="78"/>
                  </a:cubicBezTo>
                  <a:cubicBezTo>
                    <a:pt x="97" y="76"/>
                    <a:pt x="97" y="73"/>
                    <a:pt x="98" y="71"/>
                  </a:cubicBezTo>
                  <a:cubicBezTo>
                    <a:pt x="100" y="69"/>
                    <a:pt x="102" y="68"/>
                    <a:pt x="104" y="68"/>
                  </a:cubicBezTo>
                  <a:cubicBezTo>
                    <a:pt x="105" y="65"/>
                    <a:pt x="106" y="61"/>
                    <a:pt x="106" y="57"/>
                  </a:cubicBezTo>
                  <a:cubicBezTo>
                    <a:pt x="106" y="41"/>
                    <a:pt x="93" y="28"/>
                    <a:pt x="77" y="28"/>
                  </a:cubicBezTo>
                  <a:moveTo>
                    <a:pt x="165" y="97"/>
                  </a:moveTo>
                  <a:cubicBezTo>
                    <a:pt x="165" y="111"/>
                    <a:pt x="154" y="121"/>
                    <a:pt x="141" y="121"/>
                  </a:cubicBezTo>
                  <a:cubicBezTo>
                    <a:pt x="127" y="121"/>
                    <a:pt x="116" y="111"/>
                    <a:pt x="116" y="97"/>
                  </a:cubicBezTo>
                  <a:cubicBezTo>
                    <a:pt x="116" y="95"/>
                    <a:pt x="117" y="93"/>
                    <a:pt x="117" y="91"/>
                  </a:cubicBezTo>
                  <a:cubicBezTo>
                    <a:pt x="115" y="90"/>
                    <a:pt x="106" y="84"/>
                    <a:pt x="103" y="83"/>
                  </a:cubicBezTo>
                  <a:cubicBezTo>
                    <a:pt x="96" y="90"/>
                    <a:pt x="87" y="94"/>
                    <a:pt x="77" y="94"/>
                  </a:cubicBezTo>
                  <a:cubicBezTo>
                    <a:pt x="71" y="94"/>
                    <a:pt x="65" y="92"/>
                    <a:pt x="60" y="90"/>
                  </a:cubicBezTo>
                  <a:cubicBezTo>
                    <a:pt x="58" y="104"/>
                    <a:pt x="45" y="115"/>
                    <a:pt x="30" y="115"/>
                  </a:cubicBezTo>
                  <a:cubicBezTo>
                    <a:pt x="13" y="115"/>
                    <a:pt x="0" y="102"/>
                    <a:pt x="0" y="85"/>
                  </a:cubicBezTo>
                  <a:cubicBezTo>
                    <a:pt x="0" y="68"/>
                    <a:pt x="13" y="55"/>
                    <a:pt x="30" y="55"/>
                  </a:cubicBezTo>
                  <a:cubicBezTo>
                    <a:pt x="34" y="55"/>
                    <a:pt x="37" y="55"/>
                    <a:pt x="40" y="56"/>
                  </a:cubicBezTo>
                  <a:cubicBezTo>
                    <a:pt x="40" y="52"/>
                    <a:pt x="41" y="48"/>
                    <a:pt x="43" y="45"/>
                  </a:cubicBezTo>
                  <a:cubicBezTo>
                    <a:pt x="42" y="45"/>
                    <a:pt x="42" y="45"/>
                    <a:pt x="42" y="45"/>
                  </a:cubicBezTo>
                  <a:cubicBezTo>
                    <a:pt x="34" y="39"/>
                    <a:pt x="34" y="39"/>
                    <a:pt x="34" y="39"/>
                  </a:cubicBezTo>
                  <a:cubicBezTo>
                    <a:pt x="31" y="41"/>
                    <a:pt x="27" y="43"/>
                    <a:pt x="23" y="43"/>
                  </a:cubicBezTo>
                  <a:cubicBezTo>
                    <a:pt x="13" y="43"/>
                    <a:pt x="5" y="34"/>
                    <a:pt x="5" y="24"/>
                  </a:cubicBezTo>
                  <a:cubicBezTo>
                    <a:pt x="5" y="14"/>
                    <a:pt x="13" y="6"/>
                    <a:pt x="23" y="6"/>
                  </a:cubicBezTo>
                  <a:cubicBezTo>
                    <a:pt x="34" y="6"/>
                    <a:pt x="42" y="14"/>
                    <a:pt x="42" y="24"/>
                  </a:cubicBezTo>
                  <a:cubicBezTo>
                    <a:pt x="42" y="25"/>
                    <a:pt x="42" y="26"/>
                    <a:pt x="42" y="27"/>
                  </a:cubicBezTo>
                  <a:cubicBezTo>
                    <a:pt x="50" y="32"/>
                    <a:pt x="50" y="32"/>
                    <a:pt x="50" y="32"/>
                  </a:cubicBezTo>
                  <a:cubicBezTo>
                    <a:pt x="57" y="25"/>
                    <a:pt x="66" y="21"/>
                    <a:pt x="77" y="21"/>
                  </a:cubicBezTo>
                  <a:cubicBezTo>
                    <a:pt x="88" y="21"/>
                    <a:pt x="98" y="26"/>
                    <a:pt x="104" y="33"/>
                  </a:cubicBezTo>
                  <a:cubicBezTo>
                    <a:pt x="111" y="30"/>
                    <a:pt x="111" y="30"/>
                    <a:pt x="111" y="30"/>
                  </a:cubicBezTo>
                  <a:cubicBezTo>
                    <a:pt x="110" y="28"/>
                    <a:pt x="110" y="26"/>
                    <a:pt x="110" y="24"/>
                  </a:cubicBezTo>
                  <a:cubicBezTo>
                    <a:pt x="110" y="11"/>
                    <a:pt x="121" y="0"/>
                    <a:pt x="135" y="0"/>
                  </a:cubicBezTo>
                  <a:cubicBezTo>
                    <a:pt x="148" y="0"/>
                    <a:pt x="159" y="11"/>
                    <a:pt x="159" y="24"/>
                  </a:cubicBezTo>
                  <a:cubicBezTo>
                    <a:pt x="159" y="38"/>
                    <a:pt x="148" y="49"/>
                    <a:pt x="135" y="49"/>
                  </a:cubicBezTo>
                  <a:cubicBezTo>
                    <a:pt x="128" y="49"/>
                    <a:pt x="122" y="46"/>
                    <a:pt x="118" y="42"/>
                  </a:cubicBezTo>
                  <a:cubicBezTo>
                    <a:pt x="111" y="46"/>
                    <a:pt x="111" y="46"/>
                    <a:pt x="111" y="46"/>
                  </a:cubicBezTo>
                  <a:cubicBezTo>
                    <a:pt x="113" y="49"/>
                    <a:pt x="113" y="53"/>
                    <a:pt x="113" y="57"/>
                  </a:cubicBezTo>
                  <a:cubicBezTo>
                    <a:pt x="113" y="62"/>
                    <a:pt x="112" y="66"/>
                    <a:pt x="111" y="70"/>
                  </a:cubicBezTo>
                  <a:cubicBezTo>
                    <a:pt x="125" y="79"/>
                    <a:pt x="125" y="79"/>
                    <a:pt x="125" y="79"/>
                  </a:cubicBezTo>
                  <a:cubicBezTo>
                    <a:pt x="129" y="75"/>
                    <a:pt x="135" y="73"/>
                    <a:pt x="141" y="73"/>
                  </a:cubicBezTo>
                  <a:cubicBezTo>
                    <a:pt x="154" y="73"/>
                    <a:pt x="165" y="84"/>
                    <a:pt x="165" y="97"/>
                  </a:cubicBezTo>
                  <a:moveTo>
                    <a:pt x="53" y="85"/>
                  </a:moveTo>
                  <a:cubicBezTo>
                    <a:pt x="53" y="76"/>
                    <a:pt x="48" y="68"/>
                    <a:pt x="41" y="64"/>
                  </a:cubicBezTo>
                  <a:cubicBezTo>
                    <a:pt x="38" y="63"/>
                    <a:pt x="34" y="62"/>
                    <a:pt x="30" y="62"/>
                  </a:cubicBezTo>
                  <a:cubicBezTo>
                    <a:pt x="17" y="62"/>
                    <a:pt x="7" y="72"/>
                    <a:pt x="7" y="85"/>
                  </a:cubicBezTo>
                  <a:cubicBezTo>
                    <a:pt x="7" y="98"/>
                    <a:pt x="17" y="108"/>
                    <a:pt x="30" y="108"/>
                  </a:cubicBezTo>
                  <a:cubicBezTo>
                    <a:pt x="43" y="108"/>
                    <a:pt x="53" y="98"/>
                    <a:pt x="53" y="85"/>
                  </a:cubicBezTo>
                  <a:close/>
                  <a:moveTo>
                    <a:pt x="116" y="24"/>
                  </a:moveTo>
                  <a:cubicBezTo>
                    <a:pt x="116" y="25"/>
                    <a:pt x="116" y="26"/>
                    <a:pt x="116" y="27"/>
                  </a:cubicBezTo>
                  <a:cubicBezTo>
                    <a:pt x="119" y="26"/>
                    <a:pt x="123" y="27"/>
                    <a:pt x="125" y="30"/>
                  </a:cubicBezTo>
                  <a:cubicBezTo>
                    <a:pt x="126" y="33"/>
                    <a:pt x="126" y="37"/>
                    <a:pt x="123" y="39"/>
                  </a:cubicBezTo>
                  <a:cubicBezTo>
                    <a:pt x="126" y="41"/>
                    <a:pt x="130" y="43"/>
                    <a:pt x="135" y="43"/>
                  </a:cubicBezTo>
                  <a:cubicBezTo>
                    <a:pt x="145" y="43"/>
                    <a:pt x="153" y="35"/>
                    <a:pt x="153" y="24"/>
                  </a:cubicBezTo>
                  <a:cubicBezTo>
                    <a:pt x="153" y="14"/>
                    <a:pt x="145" y="6"/>
                    <a:pt x="135" y="6"/>
                  </a:cubicBezTo>
                  <a:cubicBezTo>
                    <a:pt x="124" y="6"/>
                    <a:pt x="116" y="14"/>
                    <a:pt x="116" y="24"/>
                  </a:cubicBezTo>
                  <a:moveTo>
                    <a:pt x="36" y="24"/>
                  </a:moveTo>
                  <a:cubicBezTo>
                    <a:pt x="36" y="17"/>
                    <a:pt x="30" y="12"/>
                    <a:pt x="23" y="12"/>
                  </a:cubicBezTo>
                  <a:cubicBezTo>
                    <a:pt x="17" y="12"/>
                    <a:pt x="11" y="17"/>
                    <a:pt x="11" y="24"/>
                  </a:cubicBezTo>
                  <a:cubicBezTo>
                    <a:pt x="11" y="31"/>
                    <a:pt x="17" y="37"/>
                    <a:pt x="23" y="37"/>
                  </a:cubicBezTo>
                  <a:cubicBezTo>
                    <a:pt x="25" y="37"/>
                    <a:pt x="27" y="36"/>
                    <a:pt x="29" y="36"/>
                  </a:cubicBezTo>
                  <a:cubicBezTo>
                    <a:pt x="27" y="33"/>
                    <a:pt x="27" y="30"/>
                    <a:pt x="28" y="27"/>
                  </a:cubicBezTo>
                  <a:cubicBezTo>
                    <a:pt x="30" y="25"/>
                    <a:pt x="33" y="24"/>
                    <a:pt x="36" y="24"/>
                  </a:cubicBezTo>
                  <a:moveTo>
                    <a:pt x="158" y="97"/>
                  </a:moveTo>
                  <a:cubicBezTo>
                    <a:pt x="158" y="87"/>
                    <a:pt x="150" y="79"/>
                    <a:pt x="141" y="79"/>
                  </a:cubicBezTo>
                  <a:cubicBezTo>
                    <a:pt x="131" y="79"/>
                    <a:pt x="123" y="87"/>
                    <a:pt x="123" y="97"/>
                  </a:cubicBezTo>
                  <a:cubicBezTo>
                    <a:pt x="123" y="107"/>
                    <a:pt x="131" y="115"/>
                    <a:pt x="141" y="115"/>
                  </a:cubicBezTo>
                  <a:cubicBezTo>
                    <a:pt x="150" y="115"/>
                    <a:pt x="158" y="107"/>
                    <a:pt x="158" y="9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文本框 36"/>
            <p:cNvSpPr txBox="1"/>
            <p:nvPr/>
          </p:nvSpPr>
          <p:spPr>
            <a:xfrm>
              <a:off x="5126111" y="5190809"/>
              <a:ext cx="447558" cy="461665"/>
            </a:xfrm>
            <a:prstGeom prst="rect">
              <a:avLst/>
            </a:prstGeom>
            <a:noFill/>
          </p:spPr>
          <p:txBody>
            <a:bodyPr wrap="none" rtlCol="0">
              <a:spAutoFit/>
            </a:bodyPr>
            <a:lstStyle/>
            <a:p>
              <a:r>
                <a:rPr lang="en-US" altLang="zh-CN" sz="2400" dirty="0">
                  <a:solidFill>
                    <a:srgbClr val="76A42D"/>
                  </a:solidFill>
                  <a:latin typeface="Agency FB" panose="020B0503020202020204" pitchFamily="34" charset="0"/>
                </a:rPr>
                <a:t>03</a:t>
              </a:r>
              <a:endParaRPr lang="zh-CN" altLang="en-US" sz="2400" dirty="0">
                <a:solidFill>
                  <a:srgbClr val="76A42D"/>
                </a:solidFill>
                <a:latin typeface="Agency FB" panose="020B0503020202020204" pitchFamily="34" charset="0"/>
              </a:endParaRPr>
            </a:p>
          </p:txBody>
        </p:sp>
        <p:sp>
          <p:nvSpPr>
            <p:cNvPr id="41" name="文本框 40"/>
            <p:cNvSpPr txBox="1"/>
            <p:nvPr/>
          </p:nvSpPr>
          <p:spPr>
            <a:xfrm>
              <a:off x="5152034" y="5185550"/>
              <a:ext cx="1826141" cy="584775"/>
            </a:xfrm>
            <a:prstGeom prst="rect">
              <a:avLst/>
            </a:prstGeom>
            <a:noFill/>
          </p:spPr>
          <p:txBody>
            <a:bodyPr wrap="non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差分定位</a:t>
              </a:r>
            </a:p>
          </p:txBody>
        </p:sp>
        <p:sp>
          <p:nvSpPr>
            <p:cNvPr id="27" name="KSO_Shape"/>
            <p:cNvSpPr/>
            <p:nvPr/>
          </p:nvSpPr>
          <p:spPr>
            <a:xfrm rot="16200000">
              <a:off x="2977547" y="4563103"/>
              <a:ext cx="1116632" cy="1747471"/>
            </a:xfrm>
            <a:custGeom>
              <a:avLst/>
              <a:gdLst>
                <a:gd name="connsiteX0" fmla="*/ 586581 w 1173161"/>
                <a:gd name="connsiteY0" fmla="*/ 0 h 1672438"/>
                <a:gd name="connsiteX1" fmla="*/ 1001356 w 1173161"/>
                <a:gd name="connsiteY1" fmla="*/ 171806 h 1672438"/>
                <a:gd name="connsiteX2" fmla="*/ 1001356 w 1173161"/>
                <a:gd name="connsiteY2" fmla="*/ 1001357 h 1672438"/>
                <a:gd name="connsiteX3" fmla="*/ 586581 w 1173161"/>
                <a:gd name="connsiteY3" fmla="*/ 1672438 h 1672438"/>
                <a:gd name="connsiteX4" fmla="*/ 171805 w 1173161"/>
                <a:gd name="connsiteY4" fmla="*/ 1001357 h 1672438"/>
                <a:gd name="connsiteX5" fmla="*/ 171805 w 1173161"/>
                <a:gd name="connsiteY5" fmla="*/ 171806 h 1672438"/>
                <a:gd name="connsiteX6" fmla="*/ 586581 w 1173161"/>
                <a:gd name="connsiteY6" fmla="*/ 0 h 16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161" h="1672438">
                  <a:moveTo>
                    <a:pt x="586581" y="0"/>
                  </a:moveTo>
                  <a:cubicBezTo>
                    <a:pt x="736700" y="0"/>
                    <a:pt x="886819" y="57269"/>
                    <a:pt x="1001356" y="171806"/>
                  </a:cubicBezTo>
                  <a:cubicBezTo>
                    <a:pt x="1230430" y="400880"/>
                    <a:pt x="1230430" y="772282"/>
                    <a:pt x="1001356" y="1001357"/>
                  </a:cubicBezTo>
                  <a:cubicBezTo>
                    <a:pt x="820380" y="1182333"/>
                    <a:pt x="682121" y="1406027"/>
                    <a:pt x="586581" y="1672438"/>
                  </a:cubicBezTo>
                  <a:cubicBezTo>
                    <a:pt x="491040" y="1406027"/>
                    <a:pt x="352782" y="1182333"/>
                    <a:pt x="171805" y="1001357"/>
                  </a:cubicBezTo>
                  <a:cubicBezTo>
                    <a:pt x="-57269" y="772282"/>
                    <a:pt x="-57269" y="400880"/>
                    <a:pt x="171805" y="171806"/>
                  </a:cubicBezTo>
                  <a:cubicBezTo>
                    <a:pt x="286343" y="57269"/>
                    <a:pt x="436462" y="0"/>
                    <a:pt x="586581" y="0"/>
                  </a:cubicBezTo>
                  <a:close/>
                </a:path>
              </a:pathLst>
            </a:custGeom>
            <a:noFill/>
            <a:ln w="762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576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400" dirty="0">
                <a:solidFill>
                  <a:srgbClr val="FFFF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90881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单点定位</a:t>
            </a:r>
          </a:p>
        </p:txBody>
      </p:sp>
      <p:sp>
        <p:nvSpPr>
          <p:cNvPr id="3" name="内容占位符 2"/>
          <p:cNvSpPr>
            <a:spLocks noGrp="1"/>
          </p:cNvSpPr>
          <p:nvPr>
            <p:ph idx="1"/>
          </p:nvPr>
        </p:nvSpPr>
        <p:spPr>
          <a:xfrm>
            <a:off x="802001" y="1929885"/>
            <a:ext cx="3677810" cy="1199103"/>
          </a:xfrm>
        </p:spPr>
        <p:txBody>
          <a:bodyPr>
            <a:normAutofit/>
          </a:bodyPr>
          <a:lstStyle/>
          <a:p>
            <a:pPr marL="0" indent="0">
              <a:lnSpc>
                <a:spcPct val="120000"/>
              </a:lnSpc>
              <a:spcBef>
                <a:spcPts val="600"/>
              </a:spcBef>
              <a:buNone/>
            </a:pPr>
            <a:r>
              <a:rPr lang="zh-CN" altLang="en-US" dirty="0"/>
              <a:t>精度：一般为</a:t>
            </a:r>
            <a:r>
              <a:rPr lang="en-US" altLang="zh-TW" dirty="0"/>
              <a:t>30</a:t>
            </a:r>
            <a:r>
              <a:rPr lang="zh-CN" altLang="en-US" dirty="0"/>
              <a:t>米左右，最高为</a:t>
            </a:r>
            <a:r>
              <a:rPr lang="en-US" altLang="zh-TW" dirty="0"/>
              <a:t>3-5</a:t>
            </a:r>
            <a:r>
              <a:rPr lang="zh-CN" altLang="en-US" dirty="0"/>
              <a:t>米</a:t>
            </a:r>
            <a:endParaRPr lang="en-US" altLang="zh-CN" dirty="0"/>
          </a:p>
        </p:txBody>
      </p:sp>
      <p:grpSp>
        <p:nvGrpSpPr>
          <p:cNvPr id="36" name="组合 35"/>
          <p:cNvGrpSpPr/>
          <p:nvPr/>
        </p:nvGrpSpPr>
        <p:grpSpPr>
          <a:xfrm>
            <a:off x="5465136" y="1282851"/>
            <a:ext cx="6159267" cy="4152196"/>
            <a:chOff x="2685356" y="1080964"/>
            <a:chExt cx="6159267" cy="4152196"/>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7943619" flipH="1" flipV="1">
              <a:off x="4235234" y="1208865"/>
              <a:ext cx="899291" cy="1029366"/>
            </a:xfrm>
            <a:prstGeom prst="rect">
              <a:avLst/>
            </a:prstGeom>
          </p:spPr>
        </p:pic>
        <p:cxnSp>
          <p:nvCxnSpPr>
            <p:cNvPr id="7" name="直接连接符 6"/>
            <p:cNvCxnSpPr>
              <a:endCxn id="8" idx="0"/>
            </p:cNvCxnSpPr>
            <p:nvPr/>
          </p:nvCxnSpPr>
          <p:spPr>
            <a:xfrm>
              <a:off x="4961118" y="2110330"/>
              <a:ext cx="473615" cy="226453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4" cstate="print">
              <a:extLst>
                <a:ext uri="{BEBA8EAE-BF5A-486C-A8C5-ECC9F3942E4B}">
                  <a14:imgProps xmlns:a14="http://schemas.microsoft.com/office/drawing/2010/main">
                    <a14:imgLayer r:embed="rId5">
                      <a14:imgEffect>
                        <a14:backgroundRemoval t="2219" b="98669" l="0" r="100000"/>
                      </a14:imgEffect>
                    </a14:imgLayer>
                  </a14:imgProps>
                </a:ext>
                <a:ext uri="{28A0092B-C50C-407E-A947-70E740481C1C}">
                  <a14:useLocalDpi xmlns:a14="http://schemas.microsoft.com/office/drawing/2010/main" val="0"/>
                </a:ext>
              </a:extLst>
            </a:blip>
            <a:stretch>
              <a:fillRect/>
            </a:stretch>
          </p:blipFill>
          <p:spPr>
            <a:xfrm>
              <a:off x="5185906" y="4374863"/>
              <a:ext cx="497653" cy="858297"/>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flipV="1">
              <a:off x="6888165" y="1080964"/>
              <a:ext cx="899291" cy="1029366"/>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H="1" flipV="1">
              <a:off x="2750393" y="2268729"/>
              <a:ext cx="899291" cy="1029366"/>
            </a:xfrm>
            <a:prstGeom prst="rect">
              <a:avLst/>
            </a:prstGeom>
          </p:spPr>
        </p:pic>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414634" flipH="1" flipV="1">
              <a:off x="7945332" y="2725267"/>
              <a:ext cx="899291" cy="1029366"/>
            </a:xfrm>
            <a:prstGeom prst="rect">
              <a:avLst/>
            </a:prstGeom>
          </p:spPr>
        </p:pic>
        <p:cxnSp>
          <p:nvCxnSpPr>
            <p:cNvPr id="17" name="直接连接符 16"/>
            <p:cNvCxnSpPr>
              <a:endCxn id="8" idx="0"/>
            </p:cNvCxnSpPr>
            <p:nvPr/>
          </p:nvCxnSpPr>
          <p:spPr>
            <a:xfrm>
              <a:off x="3507686" y="2955472"/>
              <a:ext cx="1927047" cy="1419391"/>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endCxn id="8" idx="0"/>
            </p:cNvCxnSpPr>
            <p:nvPr/>
          </p:nvCxnSpPr>
          <p:spPr>
            <a:xfrm flipH="1">
              <a:off x="5434733" y="2026785"/>
              <a:ext cx="1687132" cy="234807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endCxn id="8" idx="0"/>
            </p:cNvCxnSpPr>
            <p:nvPr/>
          </p:nvCxnSpPr>
          <p:spPr>
            <a:xfrm flipH="1">
              <a:off x="5434733" y="3502929"/>
              <a:ext cx="2741552" cy="87193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6" name="内容占位符 2"/>
          <p:cNvSpPr txBox="1">
            <a:spLocks/>
          </p:cNvSpPr>
          <p:nvPr/>
        </p:nvSpPr>
        <p:spPr>
          <a:xfrm>
            <a:off x="6494502" y="5677556"/>
            <a:ext cx="3571098" cy="629425"/>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dirty="0"/>
              <a:t>绝对定位</a:t>
            </a:r>
            <a:endParaRPr lang="en-US" altLang="zh-CN" dirty="0"/>
          </a:p>
        </p:txBody>
      </p:sp>
      <p:sp>
        <p:nvSpPr>
          <p:cNvPr id="27" name="内容占位符 2"/>
          <p:cNvSpPr txBox="1">
            <a:spLocks/>
          </p:cNvSpPr>
          <p:nvPr/>
        </p:nvSpPr>
        <p:spPr>
          <a:xfrm>
            <a:off x="828886" y="4190222"/>
            <a:ext cx="4543496" cy="1845732"/>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zh-CN" altLang="en-US" dirty="0"/>
              <a:t>不能满足一般工程测量的要求，但在船舶、飞机导航等领域却有着极为广泛的应用</a:t>
            </a:r>
          </a:p>
        </p:txBody>
      </p:sp>
      <p:cxnSp>
        <p:nvCxnSpPr>
          <p:cNvPr id="29" name="直接连接符 28"/>
          <p:cNvCxnSpPr/>
          <p:nvPr/>
        </p:nvCxnSpPr>
        <p:spPr>
          <a:xfrm>
            <a:off x="646594" y="2066107"/>
            <a:ext cx="0" cy="87462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73479" y="4359102"/>
            <a:ext cx="0" cy="1487722"/>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887908"/>
      </p:ext>
    </p:extLst>
  </p:cSld>
  <p:clrMapOvr>
    <a:masterClrMapping/>
  </p:clrMapOvr>
  <mc:AlternateContent xmlns:mc="http://schemas.openxmlformats.org/markup-compatibility/2006" xmlns:p14="http://schemas.microsoft.com/office/powerpoint/2010/main">
    <mc:Choice Requires="p14">
      <p:transition spd="slow" p14:dur="2000" advTm="1996"/>
    </mc:Choice>
    <mc:Fallback xmlns="">
      <p:transition spd="slow" advTm="199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相对定位</a:t>
            </a:r>
          </a:p>
        </p:txBody>
      </p:sp>
      <p:sp>
        <p:nvSpPr>
          <p:cNvPr id="4" name="内容占位符 3"/>
          <p:cNvSpPr>
            <a:spLocks noGrp="1"/>
          </p:cNvSpPr>
          <p:nvPr>
            <p:ph idx="1"/>
          </p:nvPr>
        </p:nvSpPr>
        <p:spPr>
          <a:xfrm>
            <a:off x="6997849" y="5560746"/>
            <a:ext cx="4155552" cy="1127672"/>
          </a:xfrm>
        </p:spPr>
        <p:txBody>
          <a:bodyPr/>
          <a:lstStyle/>
          <a:p>
            <a:pPr marL="0" indent="0" algn="ctr">
              <a:lnSpc>
                <a:spcPct val="120000"/>
              </a:lnSpc>
              <a:buNone/>
            </a:pPr>
            <a:r>
              <a:rPr lang="zh-CN" altLang="en-US" dirty="0"/>
              <a:t>相对定位</a:t>
            </a:r>
            <a:endParaRPr lang="en-US" altLang="zh-CN" dirty="0"/>
          </a:p>
          <a:p>
            <a:pPr marL="0" indent="0" algn="ctr">
              <a:lnSpc>
                <a:spcPct val="120000"/>
              </a:lnSpc>
              <a:buNone/>
            </a:pPr>
            <a:r>
              <a:rPr lang="zh-CN" altLang="en-US" dirty="0"/>
              <a:t>（差分定位）</a:t>
            </a:r>
            <a:endParaRPr lang="en-US" altLang="zh-CN" dirty="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7943619" flipH="1" flipV="1">
            <a:off x="6761874" y="1546650"/>
            <a:ext cx="899291" cy="1029366"/>
          </a:xfrm>
          <a:prstGeom prst="rect">
            <a:avLst/>
          </a:prstGeom>
        </p:spPr>
      </p:pic>
      <p:cxnSp>
        <p:nvCxnSpPr>
          <p:cNvPr id="7" name="直接连接符 6"/>
          <p:cNvCxnSpPr>
            <a:endCxn id="8" idx="0"/>
          </p:cNvCxnSpPr>
          <p:nvPr/>
        </p:nvCxnSpPr>
        <p:spPr>
          <a:xfrm>
            <a:off x="7487758" y="2448115"/>
            <a:ext cx="473615" cy="2264533"/>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4" cstate="print">
            <a:extLst>
              <a:ext uri="{BEBA8EAE-BF5A-486C-A8C5-ECC9F3942E4B}">
                <a14:imgProps xmlns:a14="http://schemas.microsoft.com/office/drawing/2010/main">
                  <a14:imgLayer r:embed="rId5">
                    <a14:imgEffect>
                      <a14:backgroundRemoval t="2219" b="98669" l="0" r="100000"/>
                    </a14:imgEffect>
                  </a14:imgLayer>
                </a14:imgProps>
              </a:ext>
              <a:ext uri="{28A0092B-C50C-407E-A947-70E740481C1C}">
                <a14:useLocalDpi xmlns:a14="http://schemas.microsoft.com/office/drawing/2010/main" val="0"/>
              </a:ext>
            </a:extLst>
          </a:blip>
          <a:stretch>
            <a:fillRect/>
          </a:stretch>
        </p:blipFill>
        <p:spPr>
          <a:xfrm>
            <a:off x="7712546" y="4712648"/>
            <a:ext cx="497653" cy="858297"/>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flipV="1">
            <a:off x="9414805" y="1418749"/>
            <a:ext cx="899291" cy="1029366"/>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H="1" flipV="1">
            <a:off x="5277033" y="2606514"/>
            <a:ext cx="899291" cy="1029366"/>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414634" flipH="1" flipV="1">
            <a:off x="10471972" y="3063052"/>
            <a:ext cx="899291" cy="1029366"/>
          </a:xfrm>
          <a:prstGeom prst="rect">
            <a:avLst/>
          </a:prstGeom>
        </p:spPr>
      </p:pic>
      <p:cxnSp>
        <p:nvCxnSpPr>
          <p:cNvPr id="12" name="直接连接符 11"/>
          <p:cNvCxnSpPr>
            <a:endCxn id="8" idx="0"/>
          </p:cNvCxnSpPr>
          <p:nvPr/>
        </p:nvCxnSpPr>
        <p:spPr>
          <a:xfrm>
            <a:off x="6034326" y="3293257"/>
            <a:ext cx="1927047" cy="14193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8" idx="0"/>
          </p:cNvCxnSpPr>
          <p:nvPr/>
        </p:nvCxnSpPr>
        <p:spPr>
          <a:xfrm flipH="1">
            <a:off x="7961373" y="2364570"/>
            <a:ext cx="1687132" cy="234807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8" idx="0"/>
          </p:cNvCxnSpPr>
          <p:nvPr/>
        </p:nvCxnSpPr>
        <p:spPr>
          <a:xfrm flipH="1">
            <a:off x="7961373" y="3840714"/>
            <a:ext cx="2741552" cy="87193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4" cstate="print">
            <a:extLst>
              <a:ext uri="{BEBA8EAE-BF5A-486C-A8C5-ECC9F3942E4B}">
                <a14:imgProps xmlns:a14="http://schemas.microsoft.com/office/drawing/2010/main">
                  <a14:imgLayer r:embed="rId5">
                    <a14:imgEffect>
                      <a14:backgroundRemoval t="2219" b="98669" l="0" r="100000"/>
                    </a14:imgEffect>
                  </a14:imgLayer>
                </a14:imgProps>
              </a:ext>
              <a:ext uri="{28A0092B-C50C-407E-A947-70E740481C1C}">
                <a14:useLocalDpi xmlns:a14="http://schemas.microsoft.com/office/drawing/2010/main" val="0"/>
              </a:ext>
            </a:extLst>
          </a:blip>
          <a:stretch>
            <a:fillRect/>
          </a:stretch>
        </p:blipFill>
        <p:spPr>
          <a:xfrm>
            <a:off x="9759968" y="4712648"/>
            <a:ext cx="497653" cy="858297"/>
          </a:xfrm>
          <a:prstGeom prst="rect">
            <a:avLst/>
          </a:prstGeom>
        </p:spPr>
      </p:pic>
      <p:cxnSp>
        <p:nvCxnSpPr>
          <p:cNvPr id="18" name="直接连接符 17"/>
          <p:cNvCxnSpPr>
            <a:endCxn id="17" idx="0"/>
          </p:cNvCxnSpPr>
          <p:nvPr/>
        </p:nvCxnSpPr>
        <p:spPr>
          <a:xfrm>
            <a:off x="7487758" y="2448115"/>
            <a:ext cx="2521037" cy="2264533"/>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17" idx="0"/>
          </p:cNvCxnSpPr>
          <p:nvPr/>
        </p:nvCxnSpPr>
        <p:spPr>
          <a:xfrm>
            <a:off x="6050637" y="3306706"/>
            <a:ext cx="3958158" cy="1405942"/>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a:endCxn id="17" idx="0"/>
          </p:cNvCxnSpPr>
          <p:nvPr/>
        </p:nvCxnSpPr>
        <p:spPr>
          <a:xfrm>
            <a:off x="9648505" y="2364570"/>
            <a:ext cx="360290" cy="2348078"/>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7" idx="0"/>
          </p:cNvCxnSpPr>
          <p:nvPr/>
        </p:nvCxnSpPr>
        <p:spPr>
          <a:xfrm flipH="1">
            <a:off x="10008795" y="3840714"/>
            <a:ext cx="694130" cy="871934"/>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2" name="内容占位符 3"/>
          <p:cNvSpPr txBox="1">
            <a:spLocks/>
          </p:cNvSpPr>
          <p:nvPr/>
        </p:nvSpPr>
        <p:spPr>
          <a:xfrm>
            <a:off x="830509" y="3592146"/>
            <a:ext cx="3958282" cy="1704473"/>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Font typeface="Arial" panose="020B0604020202020204" pitchFamily="34" charset="0"/>
              <a:buNone/>
            </a:pPr>
            <a:r>
              <a:rPr lang="zh-CN" altLang="en-US" dirty="0"/>
              <a:t>根据两台以上接收机的观测数据来确定观测点之间的</a:t>
            </a:r>
            <a:r>
              <a:rPr lang="zh-CN" altLang="en-US" b="1" dirty="0"/>
              <a:t>相对位置</a:t>
            </a:r>
            <a:r>
              <a:rPr lang="zh-CN" altLang="en-US" dirty="0"/>
              <a:t>的方法</a:t>
            </a:r>
            <a:endParaRPr lang="en-US" altLang="zh-CN" dirty="0"/>
          </a:p>
        </p:txBody>
      </p:sp>
      <p:sp>
        <p:nvSpPr>
          <p:cNvPr id="33" name="矩形 32"/>
          <p:cNvSpPr/>
          <p:nvPr/>
        </p:nvSpPr>
        <p:spPr>
          <a:xfrm>
            <a:off x="895422" y="1640399"/>
            <a:ext cx="3958282" cy="1126462"/>
          </a:xfrm>
          <a:prstGeom prst="rect">
            <a:avLst/>
          </a:prstGeom>
        </p:spPr>
        <p:txBody>
          <a:bodyPr wrap="square">
            <a:spAutoFit/>
          </a:bodyPr>
          <a:lstStyle/>
          <a:p>
            <a:pPr>
              <a:lnSpc>
                <a:spcPct val="120000"/>
              </a:lnSpc>
              <a:spcBef>
                <a:spcPts val="600"/>
              </a:spcBef>
            </a:pPr>
            <a:r>
              <a:rPr lang="zh-CN" altLang="en-US" sz="2800" dirty="0">
                <a:latin typeface="微软雅黑" panose="020B0503020204020204" pitchFamily="34" charset="-122"/>
                <a:ea typeface="微软雅黑" panose="020B0503020204020204" pitchFamily="34" charset="-122"/>
              </a:rPr>
              <a:t>两台</a:t>
            </a:r>
            <a:r>
              <a:rPr lang="zh-CN" altLang="en-US" sz="2800" b="1" dirty="0">
                <a:latin typeface="微软雅黑" panose="020B0503020204020204" pitchFamily="34" charset="-122"/>
                <a:ea typeface="微软雅黑" panose="020B0503020204020204" pitchFamily="34" charset="-122"/>
              </a:rPr>
              <a:t>同类型接收机</a:t>
            </a:r>
            <a:r>
              <a:rPr lang="zh-CN" altLang="en-US" sz="2800" dirty="0">
                <a:latin typeface="微软雅黑" panose="020B0503020204020204" pitchFamily="34" charset="-122"/>
                <a:ea typeface="微软雅黑" panose="020B0503020204020204" pitchFamily="34" charset="-122"/>
              </a:rPr>
              <a:t>同步跟踪相同的</a:t>
            </a:r>
            <a:r>
              <a:rPr lang="en-US" altLang="zh-TW"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颗卫星信号</a:t>
            </a:r>
            <a:endParaRPr lang="en-US" altLang="zh-CN" sz="2800" dirty="0">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690418" y="1766317"/>
            <a:ext cx="0" cy="87462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90418" y="3592146"/>
            <a:ext cx="0" cy="154965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0314096" y="4962722"/>
            <a:ext cx="617477" cy="461665"/>
          </a:xfrm>
          <a:prstGeom prst="rect">
            <a:avLst/>
          </a:prstGeom>
        </p:spPr>
        <p:txBody>
          <a:bodyPr wrap="square">
            <a:spAutoFit/>
          </a:bodyPr>
          <a:lstStyle/>
          <a:p>
            <a:r>
              <a:rPr lang="en-US" altLang="zh-CN" sz="2400" b="1" dirty="0">
                <a:latin typeface="微软雅黑" panose="020B0503020204020204" pitchFamily="34" charset="-122"/>
                <a:ea typeface="微软雅黑" panose="020B0503020204020204" pitchFamily="34" charset="-122"/>
              </a:rPr>
              <a:t>P2</a:t>
            </a:r>
            <a:endParaRPr lang="zh-CN" altLang="en-US" sz="2400" b="1" dirty="0">
              <a:latin typeface="微软雅黑" panose="020B0503020204020204" pitchFamily="34" charset="-122"/>
              <a:ea typeface="微软雅黑" panose="020B0503020204020204" pitchFamily="34" charset="-122"/>
            </a:endParaRPr>
          </a:p>
        </p:txBody>
      </p:sp>
      <p:sp>
        <p:nvSpPr>
          <p:cNvPr id="38" name="矩形 37"/>
          <p:cNvSpPr/>
          <p:nvPr/>
        </p:nvSpPr>
        <p:spPr>
          <a:xfrm>
            <a:off x="7095069" y="4962722"/>
            <a:ext cx="617477" cy="461665"/>
          </a:xfrm>
          <a:prstGeom prst="rect">
            <a:avLst/>
          </a:prstGeom>
        </p:spPr>
        <p:txBody>
          <a:bodyPr wrap="square">
            <a:spAutoFit/>
          </a:bodyPr>
          <a:lstStyle/>
          <a:p>
            <a:r>
              <a:rPr lang="en-US" altLang="zh-CN" sz="2400" b="1" dirty="0">
                <a:latin typeface="微软雅黑" panose="020B0503020204020204" pitchFamily="34" charset="-122"/>
                <a:ea typeface="微软雅黑" panose="020B0503020204020204" pitchFamily="34" charset="-122"/>
              </a:rPr>
              <a:t>P1</a:t>
            </a:r>
            <a:endParaRPr lang="zh-CN" altLang="en-US" sz="2400" b="1" dirty="0">
              <a:latin typeface="微软雅黑" panose="020B0503020204020204" pitchFamily="34" charset="-122"/>
              <a:ea typeface="微软雅黑" panose="020B0503020204020204" pitchFamily="34" charset="-122"/>
            </a:endParaRPr>
          </a:p>
        </p:txBody>
      </p:sp>
      <p:cxnSp>
        <p:nvCxnSpPr>
          <p:cNvPr id="40" name="直接连接符 39"/>
          <p:cNvCxnSpPr>
            <a:stCxn id="8" idx="3"/>
            <a:endCxn id="17" idx="1"/>
          </p:cNvCxnSpPr>
          <p:nvPr/>
        </p:nvCxnSpPr>
        <p:spPr>
          <a:xfrm>
            <a:off x="8210199" y="5141797"/>
            <a:ext cx="154976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8748276" y="4658775"/>
            <a:ext cx="617477" cy="461665"/>
          </a:xfrm>
          <a:prstGeom prst="rect">
            <a:avLst/>
          </a:prstGeom>
        </p:spPr>
        <p:txBody>
          <a:bodyPr wrap="square">
            <a:spAutoFit/>
          </a:bodyPr>
          <a:lstStyle/>
          <a:p>
            <a:r>
              <a:rPr lang="en-US" altLang="zh-CN" sz="2400" b="1" dirty="0">
                <a:latin typeface="微软雅黑" panose="020B0503020204020204" pitchFamily="34" charset="-122"/>
                <a:ea typeface="微软雅黑" panose="020B0503020204020204" pitchFamily="34" charset="-122"/>
              </a:rPr>
              <a:t>R</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6191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分析</a:t>
            </a:r>
          </a:p>
        </p:txBody>
      </p:sp>
      <p:sp>
        <p:nvSpPr>
          <p:cNvPr id="3" name="内容占位符 2"/>
          <p:cNvSpPr>
            <a:spLocks noGrp="1"/>
          </p:cNvSpPr>
          <p:nvPr>
            <p:ph idx="1"/>
          </p:nvPr>
        </p:nvSpPr>
        <p:spPr>
          <a:xfrm>
            <a:off x="8722721" y="4649774"/>
            <a:ext cx="2920867" cy="941568"/>
          </a:xfrm>
        </p:spPr>
        <p:txBody>
          <a:bodyPr>
            <a:noAutofit/>
          </a:bodyPr>
          <a:lstStyle/>
          <a:p>
            <a:pPr marL="0" indent="0">
              <a:lnSpc>
                <a:spcPct val="120000"/>
              </a:lnSpc>
              <a:spcBef>
                <a:spcPts val="600"/>
              </a:spcBef>
              <a:buNone/>
            </a:pPr>
            <a:r>
              <a:rPr lang="zh-CN" altLang="en-US" dirty="0">
                <a:latin typeface="微软雅黑" panose="020B0503020204020204" pitchFamily="34" charset="-122"/>
              </a:rPr>
              <a:t>可用于大地测量和工程测量之中</a:t>
            </a:r>
          </a:p>
        </p:txBody>
      </p:sp>
      <p:pic>
        <p:nvPicPr>
          <p:cNvPr id="4" name="图片 3"/>
          <p:cNvPicPr>
            <a:picLocks noChangeAspect="1"/>
          </p:cNvPicPr>
          <p:nvPr/>
        </p:nvPicPr>
        <p:blipFill>
          <a:blip r:embed="rId3" cstate="print">
            <a:extLst>
              <a:ext uri="{BEBA8EAE-BF5A-486C-A8C5-ECC9F3942E4B}">
                <a14:imgProps xmlns:a14="http://schemas.microsoft.com/office/drawing/2010/main">
                  <a14:imgLayer r:embed="rId4">
                    <a14:imgEffect>
                      <a14:backgroundRemoval t="2219" b="98669" l="0" r="100000"/>
                    </a14:imgEffect>
                  </a14:imgLayer>
                </a14:imgProps>
              </a:ext>
              <a:ext uri="{28A0092B-C50C-407E-A947-70E740481C1C}">
                <a14:useLocalDpi xmlns:a14="http://schemas.microsoft.com/office/drawing/2010/main" val="0"/>
              </a:ext>
            </a:extLst>
          </a:blip>
          <a:stretch>
            <a:fillRect/>
          </a:stretch>
        </p:blipFill>
        <p:spPr>
          <a:xfrm>
            <a:off x="4716961" y="3090883"/>
            <a:ext cx="954039" cy="1645421"/>
          </a:xfrm>
          <a:prstGeom prst="rect">
            <a:avLst/>
          </a:prstGeom>
        </p:spPr>
      </p:pic>
      <p:pic>
        <p:nvPicPr>
          <p:cNvPr id="5" name="图片 4"/>
          <p:cNvPicPr>
            <a:picLocks noChangeAspect="1"/>
          </p:cNvPicPr>
          <p:nvPr/>
        </p:nvPicPr>
        <p:blipFill>
          <a:blip r:embed="rId3" cstate="print">
            <a:extLst>
              <a:ext uri="{BEBA8EAE-BF5A-486C-A8C5-ECC9F3942E4B}">
                <a14:imgProps xmlns:a14="http://schemas.microsoft.com/office/drawing/2010/main">
                  <a14:imgLayer r:embed="rId4">
                    <a14:imgEffect>
                      <a14:backgroundRemoval t="2219" b="98669" l="0" r="100000"/>
                    </a14:imgEffect>
                  </a14:imgLayer>
                </a14:imgProps>
              </a:ext>
              <a:ext uri="{28A0092B-C50C-407E-A947-70E740481C1C}">
                <a14:useLocalDpi xmlns:a14="http://schemas.microsoft.com/office/drawing/2010/main" val="0"/>
              </a:ext>
            </a:extLst>
          </a:blip>
          <a:stretch>
            <a:fillRect/>
          </a:stretch>
        </p:blipFill>
        <p:spPr>
          <a:xfrm>
            <a:off x="6764383" y="3090883"/>
            <a:ext cx="954039" cy="1645421"/>
          </a:xfrm>
          <a:prstGeom prst="rect">
            <a:avLst/>
          </a:prstGeom>
        </p:spPr>
      </p:pic>
      <p:cxnSp>
        <p:nvCxnSpPr>
          <p:cNvPr id="6" name="直接连接符 5"/>
          <p:cNvCxnSpPr>
            <a:stCxn id="4" idx="3"/>
            <a:endCxn id="5" idx="1"/>
          </p:cNvCxnSpPr>
          <p:nvPr/>
        </p:nvCxnSpPr>
        <p:spPr>
          <a:xfrm>
            <a:off x="5671000" y="3913594"/>
            <a:ext cx="109338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091513" y="1506645"/>
            <a:ext cx="2400016" cy="1203406"/>
          </a:xfrm>
          <a:prstGeom prst="rect">
            <a:avLst/>
          </a:prstGeom>
        </p:spPr>
        <p:txBody>
          <a:bodyPr wrap="none">
            <a:spAutoFit/>
          </a:bodyPr>
          <a:lstStyle/>
          <a:p>
            <a:pPr>
              <a:lnSpc>
                <a:spcPct val="120000"/>
              </a:lnSpc>
              <a:spcBef>
                <a:spcPts val="600"/>
              </a:spcBef>
            </a:pPr>
            <a:r>
              <a:rPr lang="zh-CN" altLang="en-US" sz="2800" dirty="0">
                <a:latin typeface="微软雅黑" panose="020B0503020204020204" pitchFamily="34" charset="-122"/>
                <a:ea typeface="微软雅黑" panose="020B0503020204020204" pitchFamily="34" charset="-122"/>
              </a:rPr>
              <a:t>两点相隔较近</a:t>
            </a:r>
            <a:endParaRPr lang="en-US" altLang="zh-CN" sz="2800" dirty="0">
              <a:latin typeface="微软雅黑" panose="020B0503020204020204" pitchFamily="34" charset="-122"/>
              <a:ea typeface="微软雅黑" panose="020B0503020204020204" pitchFamily="34" charset="-122"/>
            </a:endParaRPr>
          </a:p>
          <a:p>
            <a:pPr>
              <a:lnSpc>
                <a:spcPct val="120000"/>
              </a:lnSpc>
              <a:spcBef>
                <a:spcPts val="600"/>
              </a:spcBef>
            </a:pP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如</a:t>
            </a:r>
            <a:r>
              <a:rPr lang="en-US" altLang="zh-TW" sz="2800" dirty="0">
                <a:solidFill>
                  <a:schemeClr val="tx1">
                    <a:lumMod val="50000"/>
                    <a:lumOff val="50000"/>
                  </a:schemeClr>
                </a:solidFill>
                <a:latin typeface="微软雅黑" panose="020B0503020204020204" pitchFamily="34" charset="-122"/>
                <a:ea typeface="微软雅黑" panose="020B0503020204020204" pitchFamily="34" charset="-122"/>
              </a:rPr>
              <a:t>10</a:t>
            </a: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公里以内</a:t>
            </a:r>
            <a:endPar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8722721" y="1393537"/>
            <a:ext cx="3469279" cy="2314480"/>
          </a:xfrm>
          <a:prstGeom prst="rect">
            <a:avLst/>
          </a:prstGeom>
        </p:spPr>
        <p:txBody>
          <a:bodyPr wrap="square">
            <a:spAutoFit/>
          </a:bodyPr>
          <a:lstStyle/>
          <a:p>
            <a:pPr>
              <a:lnSpc>
                <a:spcPct val="120000"/>
              </a:lnSpc>
              <a:spcBef>
                <a:spcPts val="600"/>
              </a:spcBef>
            </a:pPr>
            <a:r>
              <a:rPr lang="zh-CN" altLang="en-US" sz="2800" dirty="0">
                <a:latin typeface="微软雅黑" panose="020B0503020204020204" pitchFamily="34" charset="-122"/>
                <a:ea typeface="微软雅黑" panose="020B0503020204020204" pitchFamily="34" charset="-122"/>
              </a:rPr>
              <a:t>误差大致相同</a:t>
            </a:r>
            <a:endParaRPr lang="en-US" altLang="zh-CN" sz="2800" dirty="0">
              <a:latin typeface="微软雅黑" panose="020B0503020204020204" pitchFamily="34" charset="-122"/>
              <a:ea typeface="微软雅黑" panose="020B0503020204020204" pitchFamily="34" charset="-122"/>
            </a:endParaRPr>
          </a:p>
          <a:p>
            <a:pPr marL="0" lvl="1">
              <a:lnSpc>
                <a:spcPct val="120000"/>
              </a:lnSpc>
              <a:spcBef>
                <a:spcPts val="1200"/>
              </a:spcBef>
            </a:pP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卫星星历误差</a:t>
            </a:r>
            <a:endPar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lvl="1">
              <a:lnSpc>
                <a:spcPct val="120000"/>
              </a:lnSpc>
            </a:pP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时钟误差</a:t>
            </a:r>
            <a:endPar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lvl="1">
              <a:lnSpc>
                <a:spcPct val="120000"/>
              </a:lnSpc>
            </a:pP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电波传播的误差</a:t>
            </a:r>
            <a:r>
              <a:rPr lang="zh-CN" altLang="en-US" sz="2800" dirty="0">
                <a:latin typeface="微软雅黑" panose="020B0503020204020204" pitchFamily="34" charset="-122"/>
                <a:ea typeface="微软雅黑" panose="020B0503020204020204" pitchFamily="34" charset="-122"/>
              </a:rPr>
              <a:t> </a:t>
            </a:r>
            <a:endParaRPr lang="en-US" altLang="zh-CN" sz="2800" dirty="0">
              <a:latin typeface="微软雅黑" panose="020B0503020204020204" pitchFamily="34" charset="-122"/>
              <a:ea typeface="微软雅黑" panose="020B0503020204020204" pitchFamily="34" charset="-122"/>
            </a:endParaRPr>
          </a:p>
        </p:txBody>
      </p:sp>
      <p:sp>
        <p:nvSpPr>
          <p:cNvPr id="9" name="矩形 8"/>
          <p:cNvSpPr/>
          <p:nvPr/>
        </p:nvSpPr>
        <p:spPr>
          <a:xfrm>
            <a:off x="224289" y="5033717"/>
            <a:ext cx="4134465" cy="565604"/>
          </a:xfrm>
          <a:prstGeom prst="rect">
            <a:avLst/>
          </a:prstGeom>
        </p:spPr>
        <p:txBody>
          <a:bodyPr wrap="none">
            <a:spAutoFit/>
          </a:bodyPr>
          <a:lstStyle/>
          <a:p>
            <a:pPr>
              <a:lnSpc>
                <a:spcPct val="120000"/>
              </a:lnSpc>
              <a:spcBef>
                <a:spcPts val="600"/>
              </a:spcBef>
            </a:pPr>
            <a:r>
              <a:rPr lang="zh-CN" altLang="en-US" sz="2800" dirty="0">
                <a:latin typeface="微软雅黑" panose="020B0503020204020204" pitchFamily="34" charset="-122"/>
                <a:ea typeface="微软雅黑" panose="020B0503020204020204" pitchFamily="34" charset="-122"/>
              </a:rPr>
              <a:t>定位精度得以大大地提高</a:t>
            </a:r>
            <a:endParaRPr lang="en-US" altLang="zh-CN" sz="2800" dirty="0">
              <a:latin typeface="微软雅黑" panose="020B0503020204020204" pitchFamily="34" charset="-122"/>
              <a:ea typeface="微软雅黑" panose="020B0503020204020204" pitchFamily="34" charset="-122"/>
            </a:endParaRPr>
          </a:p>
        </p:txBody>
      </p:sp>
      <p:grpSp>
        <p:nvGrpSpPr>
          <p:cNvPr id="14" name="组合 13"/>
          <p:cNvGrpSpPr/>
          <p:nvPr/>
        </p:nvGrpSpPr>
        <p:grpSpPr>
          <a:xfrm>
            <a:off x="7280128" y="4853714"/>
            <a:ext cx="4601671" cy="925611"/>
            <a:chOff x="6255804" y="4733317"/>
            <a:chExt cx="1882301" cy="433574"/>
          </a:xfrm>
        </p:grpSpPr>
        <p:cxnSp>
          <p:nvCxnSpPr>
            <p:cNvPr id="11" name="直接连接符 10"/>
            <p:cNvCxnSpPr/>
            <p:nvPr/>
          </p:nvCxnSpPr>
          <p:spPr>
            <a:xfrm flipH="1" flipV="1">
              <a:off x="6689379" y="5166891"/>
              <a:ext cx="14487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6255804" y="4733317"/>
              <a:ext cx="433575" cy="433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flipV="1">
            <a:off x="7280128" y="2086452"/>
            <a:ext cx="4601671" cy="925611"/>
            <a:chOff x="6255804" y="4733317"/>
            <a:chExt cx="1882301" cy="433574"/>
          </a:xfrm>
        </p:grpSpPr>
        <p:cxnSp>
          <p:nvCxnSpPr>
            <p:cNvPr id="16" name="直接连接符 15"/>
            <p:cNvCxnSpPr/>
            <p:nvPr/>
          </p:nvCxnSpPr>
          <p:spPr>
            <a:xfrm flipH="1" flipV="1">
              <a:off x="6689379" y="5166891"/>
              <a:ext cx="14487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6255804" y="4733317"/>
              <a:ext cx="433575" cy="433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flipH="1">
            <a:off x="243766" y="4853714"/>
            <a:ext cx="4950214" cy="925611"/>
            <a:chOff x="6255804" y="4733317"/>
            <a:chExt cx="1882301" cy="433574"/>
          </a:xfrm>
        </p:grpSpPr>
        <p:cxnSp>
          <p:nvCxnSpPr>
            <p:cNvPr id="20" name="直接连接符 19"/>
            <p:cNvCxnSpPr/>
            <p:nvPr/>
          </p:nvCxnSpPr>
          <p:spPr>
            <a:xfrm flipH="1" flipV="1">
              <a:off x="6689379" y="5166891"/>
              <a:ext cx="14487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6255804" y="4733317"/>
              <a:ext cx="433575" cy="433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flipH="1" flipV="1">
            <a:off x="243766" y="2086452"/>
            <a:ext cx="4950214" cy="925611"/>
            <a:chOff x="6255804" y="4733317"/>
            <a:chExt cx="1882301" cy="433574"/>
          </a:xfrm>
        </p:grpSpPr>
        <p:cxnSp>
          <p:nvCxnSpPr>
            <p:cNvPr id="23" name="直接连接符 22"/>
            <p:cNvCxnSpPr/>
            <p:nvPr/>
          </p:nvCxnSpPr>
          <p:spPr>
            <a:xfrm flipH="1" flipV="1">
              <a:off x="6689379" y="5166891"/>
              <a:ext cx="14487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6255804" y="4733317"/>
              <a:ext cx="433575" cy="433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4012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差分定位</a:t>
            </a:r>
          </a:p>
        </p:txBody>
      </p:sp>
      <p:sp>
        <p:nvSpPr>
          <p:cNvPr id="60" name="矩形 59"/>
          <p:cNvSpPr/>
          <p:nvPr/>
        </p:nvSpPr>
        <p:spPr>
          <a:xfrm>
            <a:off x="789602" y="1857040"/>
            <a:ext cx="4472636" cy="3656386"/>
          </a:xfrm>
          <a:prstGeom prst="rect">
            <a:avLst/>
          </a:prstGeom>
        </p:spPr>
        <p:txBody>
          <a:bodyPr wrap="square">
            <a:spAutoFit/>
          </a:bodyPr>
          <a:lstStyle/>
          <a:p>
            <a:pPr>
              <a:lnSpc>
                <a:spcPct val="120000"/>
              </a:lnSpc>
              <a:spcBef>
                <a:spcPts val="1200"/>
              </a:spcBef>
            </a:pPr>
            <a:r>
              <a:rPr lang="zh-CN" altLang="en-US" sz="2800" dirty="0">
                <a:latin typeface="微软雅黑" panose="020B0503020204020204" pitchFamily="34" charset="-122"/>
                <a:ea typeface="微软雅黑" panose="020B0503020204020204" pitchFamily="34" charset="-122"/>
              </a:rPr>
              <a:t>各接收机同时进行</a:t>
            </a:r>
            <a:r>
              <a:rPr lang="zh-CN" altLang="en-US" sz="2800" b="1" dirty="0">
                <a:latin typeface="微软雅黑" panose="020B0503020204020204" pitchFamily="34" charset="-122"/>
                <a:ea typeface="微软雅黑" panose="020B0503020204020204" pitchFamily="34" charset="-122"/>
              </a:rPr>
              <a:t>单点定位</a:t>
            </a:r>
            <a:endParaRPr lang="en-US" altLang="zh-CN" sz="2800" dirty="0">
              <a:latin typeface="微软雅黑" panose="020B0503020204020204" pitchFamily="34" charset="-122"/>
              <a:ea typeface="微软雅黑" panose="020B0503020204020204" pitchFamily="34" charset="-122"/>
            </a:endParaRPr>
          </a:p>
          <a:p>
            <a:pPr>
              <a:lnSpc>
                <a:spcPct val="120000"/>
              </a:lnSpc>
              <a:spcBef>
                <a:spcPts val="1200"/>
              </a:spcBef>
            </a:pPr>
            <a:r>
              <a:rPr lang="zh-CN" altLang="en-US" sz="2800" dirty="0">
                <a:latin typeface="微软雅黑" panose="020B0503020204020204" pitchFamily="34" charset="-122"/>
                <a:ea typeface="微软雅黑" panose="020B0503020204020204" pitchFamily="34" charset="-122"/>
              </a:rPr>
              <a:t>基准站</a:t>
            </a:r>
            <a:r>
              <a:rPr lang="zh-CN" altLang="en-US" sz="2800" b="1" dirty="0">
                <a:latin typeface="微软雅黑" panose="020B0503020204020204" pitchFamily="34" charset="-122"/>
                <a:ea typeface="微软雅黑" panose="020B0503020204020204" pitchFamily="34" charset="-122"/>
              </a:rPr>
              <a:t>测定坐标</a:t>
            </a:r>
            <a:r>
              <a:rPr lang="zh-CN" altLang="en-US" sz="2800" dirty="0">
                <a:latin typeface="微软雅黑" panose="020B0503020204020204" pitchFamily="34" charset="-122"/>
                <a:ea typeface="微软雅黑" panose="020B0503020204020204" pitchFamily="34" charset="-122"/>
              </a:rPr>
              <a:t>和</a:t>
            </a:r>
            <a:r>
              <a:rPr lang="zh-CN" altLang="en-US" sz="2800" b="1" dirty="0">
                <a:latin typeface="微软雅黑" panose="020B0503020204020204" pitchFamily="34" charset="-122"/>
                <a:ea typeface="微软雅黑" panose="020B0503020204020204" pitchFamily="34" charset="-122"/>
              </a:rPr>
              <a:t>已知坐标</a:t>
            </a:r>
            <a:endParaRPr lang="en-US" altLang="zh-CN" sz="2800" dirty="0">
              <a:latin typeface="微软雅黑" panose="020B0503020204020204" pitchFamily="34" charset="-122"/>
              <a:ea typeface="微软雅黑" panose="020B0503020204020204" pitchFamily="34" charset="-122"/>
            </a:endParaRPr>
          </a:p>
          <a:p>
            <a:pPr>
              <a:lnSpc>
                <a:spcPct val="120000"/>
              </a:lnSpc>
              <a:spcBef>
                <a:spcPts val="1200"/>
              </a:spcBef>
            </a:pPr>
            <a:r>
              <a:rPr lang="zh-CN" altLang="en-US" sz="2800" b="1" dirty="0">
                <a:latin typeface="微软雅黑" panose="020B0503020204020204" pitchFamily="34" charset="-122"/>
                <a:ea typeface="微软雅黑" panose="020B0503020204020204" pitchFamily="34" charset="-122"/>
              </a:rPr>
              <a:t>定位结果的改正数</a:t>
            </a:r>
            <a:endParaRPr lang="en-US" altLang="zh-CN" sz="2800" b="1" dirty="0">
              <a:latin typeface="微软雅黑" panose="020B0503020204020204" pitchFamily="34" charset="-122"/>
              <a:ea typeface="微软雅黑" panose="020B0503020204020204" pitchFamily="34" charset="-122"/>
            </a:endParaRPr>
          </a:p>
          <a:p>
            <a:pPr>
              <a:lnSpc>
                <a:spcPct val="120000"/>
              </a:lnSpc>
            </a:pP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（位置差分）</a:t>
            </a:r>
            <a:endPar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20000"/>
              </a:lnSpc>
              <a:spcBef>
                <a:spcPts val="1200"/>
              </a:spcBef>
            </a:pPr>
            <a:r>
              <a:rPr lang="zh-CN" altLang="en-US" sz="2800" b="1" dirty="0">
                <a:latin typeface="微软雅黑" panose="020B0503020204020204" pitchFamily="34" charset="-122"/>
                <a:ea typeface="微软雅黑" panose="020B0503020204020204" pitchFamily="34" charset="-122"/>
              </a:rPr>
              <a:t>伪距观测值改正数</a:t>
            </a:r>
            <a:endParaRPr lang="en-US" altLang="zh-CN" sz="2800" b="1" dirty="0">
              <a:latin typeface="微软雅黑" panose="020B0503020204020204" pitchFamily="34" charset="-122"/>
              <a:ea typeface="微软雅黑" panose="020B0503020204020204" pitchFamily="34" charset="-122"/>
            </a:endParaRPr>
          </a:p>
          <a:p>
            <a:pPr>
              <a:lnSpc>
                <a:spcPct val="120000"/>
              </a:lnSpc>
            </a:pP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（伪距差分）</a:t>
            </a:r>
            <a:endPar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5262238" y="1240693"/>
            <a:ext cx="6519798" cy="4616569"/>
            <a:chOff x="2091200" y="869103"/>
            <a:chExt cx="7789536" cy="5424981"/>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7943619" flipH="1" flipV="1">
              <a:off x="4779810" y="1153157"/>
              <a:ext cx="899291" cy="1029366"/>
            </a:xfrm>
            <a:prstGeom prst="rect">
              <a:avLst/>
            </a:prstGeom>
          </p:spPr>
        </p:pic>
        <p:cxnSp>
          <p:nvCxnSpPr>
            <p:cNvPr id="6" name="直接连接符 5"/>
            <p:cNvCxnSpPr/>
            <p:nvPr/>
          </p:nvCxnSpPr>
          <p:spPr>
            <a:xfrm flipH="1">
              <a:off x="3717595" y="1946018"/>
              <a:ext cx="1767239" cy="278787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cstate="print">
              <a:extLst>
                <a:ext uri="{BEBA8EAE-BF5A-486C-A8C5-ECC9F3942E4B}">
                  <a14:imgProps xmlns:a14="http://schemas.microsoft.com/office/drawing/2010/main">
                    <a14:imgLayer r:embed="rId5">
                      <a14:imgEffect>
                        <a14:backgroundRemoval t="2219" b="98669" l="0" r="100000"/>
                      </a14:imgEffect>
                    </a14:imgLayer>
                  </a14:imgProps>
                </a:ext>
                <a:ext uri="{28A0092B-C50C-407E-A947-70E740481C1C}">
                  <a14:useLocalDpi xmlns:a14="http://schemas.microsoft.com/office/drawing/2010/main" val="0"/>
                </a:ext>
              </a:extLst>
            </a:blip>
            <a:stretch>
              <a:fillRect/>
            </a:stretch>
          </p:blipFill>
          <p:spPr>
            <a:xfrm>
              <a:off x="3411068" y="4743669"/>
              <a:ext cx="497653" cy="858297"/>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flipV="1">
              <a:off x="6809629" y="869103"/>
              <a:ext cx="899291" cy="1029366"/>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H="1" flipV="1">
              <a:off x="2852117" y="2004353"/>
              <a:ext cx="899291" cy="1029366"/>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414634" flipH="1" flipV="1">
              <a:off x="8974200" y="1485427"/>
              <a:ext cx="899291" cy="1029366"/>
            </a:xfrm>
            <a:prstGeom prst="rect">
              <a:avLst/>
            </a:prstGeom>
          </p:spPr>
        </p:pic>
        <p:cxnSp>
          <p:nvCxnSpPr>
            <p:cNvPr id="11" name="直接连接符 10"/>
            <p:cNvCxnSpPr>
              <a:endCxn id="7" idx="0"/>
            </p:cNvCxnSpPr>
            <p:nvPr/>
          </p:nvCxnSpPr>
          <p:spPr>
            <a:xfrm>
              <a:off x="3650374" y="2775344"/>
              <a:ext cx="9521" cy="1968325"/>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7" idx="0"/>
            </p:cNvCxnSpPr>
            <p:nvPr/>
          </p:nvCxnSpPr>
          <p:spPr>
            <a:xfrm flipH="1">
              <a:off x="3659895" y="1771313"/>
              <a:ext cx="3458843" cy="2972356"/>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7" idx="0"/>
            </p:cNvCxnSpPr>
            <p:nvPr/>
          </p:nvCxnSpPr>
          <p:spPr>
            <a:xfrm flipH="1">
              <a:off x="3659895" y="2297605"/>
              <a:ext cx="5515124" cy="244606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4" cstate="print">
              <a:extLst>
                <a:ext uri="{BEBA8EAE-BF5A-486C-A8C5-ECC9F3942E4B}">
                  <a14:imgProps xmlns:a14="http://schemas.microsoft.com/office/drawing/2010/main">
                    <a14:imgLayer r:embed="rId5">
                      <a14:imgEffect>
                        <a14:backgroundRemoval t="2219" b="98669" l="0" r="100000"/>
                      </a14:imgEffect>
                    </a14:imgLayer>
                  </a14:imgProps>
                </a:ext>
                <a:ext uri="{28A0092B-C50C-407E-A947-70E740481C1C}">
                  <a14:useLocalDpi xmlns:a14="http://schemas.microsoft.com/office/drawing/2010/main" val="0"/>
                </a:ext>
              </a:extLst>
            </a:blip>
            <a:stretch>
              <a:fillRect/>
            </a:stretch>
          </p:blipFill>
          <p:spPr>
            <a:xfrm>
              <a:off x="6369549" y="5330585"/>
              <a:ext cx="497653" cy="858297"/>
            </a:xfrm>
            <a:prstGeom prst="rect">
              <a:avLst/>
            </a:prstGeom>
          </p:spPr>
        </p:pic>
        <p:cxnSp>
          <p:nvCxnSpPr>
            <p:cNvPr id="15" name="直接连接符 14"/>
            <p:cNvCxnSpPr/>
            <p:nvPr/>
          </p:nvCxnSpPr>
          <p:spPr>
            <a:xfrm>
              <a:off x="5498776" y="1946018"/>
              <a:ext cx="1131220" cy="3469020"/>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接连接符 15"/>
            <p:cNvCxnSpPr>
              <a:endCxn id="14" idx="0"/>
            </p:cNvCxnSpPr>
            <p:nvPr/>
          </p:nvCxnSpPr>
          <p:spPr>
            <a:xfrm>
              <a:off x="3659895" y="2746917"/>
              <a:ext cx="2958481" cy="2583668"/>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14" idx="0"/>
            </p:cNvCxnSpPr>
            <p:nvPr/>
          </p:nvCxnSpPr>
          <p:spPr>
            <a:xfrm flipH="1">
              <a:off x="6618376" y="1817716"/>
              <a:ext cx="489266" cy="3512869"/>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a:endCxn id="14" idx="0"/>
            </p:cNvCxnSpPr>
            <p:nvPr/>
          </p:nvCxnSpPr>
          <p:spPr>
            <a:xfrm flipH="1">
              <a:off x="6618376" y="2306261"/>
              <a:ext cx="2542701" cy="3024324"/>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9083584" y="5429091"/>
              <a:ext cx="617477" cy="461665"/>
            </a:xfrm>
            <a:prstGeom prst="rect">
              <a:avLst/>
            </a:prstGeom>
          </p:spPr>
          <p:txBody>
            <a:bodyPr wrap="square">
              <a:spAutoFit/>
            </a:bodyPr>
            <a:lstStyle/>
            <a:p>
              <a:r>
                <a:rPr lang="en-US" altLang="zh-CN" sz="2400" b="1" dirty="0">
                  <a:latin typeface="微软雅黑" panose="020B0503020204020204" pitchFamily="34" charset="-122"/>
                  <a:ea typeface="微软雅黑" panose="020B0503020204020204" pitchFamily="34" charset="-122"/>
                </a:rPr>
                <a:t>C</a:t>
              </a:r>
              <a:endParaRPr lang="zh-CN" altLang="en-US" sz="2400" b="1" dirty="0">
                <a:latin typeface="微软雅黑" panose="020B0503020204020204" pitchFamily="34" charset="-122"/>
                <a:ea typeface="微软雅黑" panose="020B0503020204020204" pitchFamily="34" charset="-122"/>
              </a:endParaRPr>
            </a:p>
          </p:txBody>
        </p:sp>
        <p:sp>
          <p:nvSpPr>
            <p:cNvPr id="20" name="矩形 19"/>
            <p:cNvSpPr/>
            <p:nvPr/>
          </p:nvSpPr>
          <p:spPr>
            <a:xfrm>
              <a:off x="2485850" y="4743670"/>
              <a:ext cx="617477" cy="461665"/>
            </a:xfrm>
            <a:prstGeom prst="rect">
              <a:avLst/>
            </a:prstGeom>
          </p:spPr>
          <p:txBody>
            <a:bodyPr wrap="square">
              <a:spAutoFit/>
            </a:bodyPr>
            <a:lstStyle/>
            <a:p>
              <a:r>
                <a:rPr lang="en-US" altLang="zh-CN" sz="2400" b="1" dirty="0">
                  <a:latin typeface="微软雅黑" panose="020B0503020204020204" pitchFamily="34" charset="-122"/>
                  <a:ea typeface="微软雅黑" panose="020B0503020204020204" pitchFamily="34" charset="-122"/>
                </a:rPr>
                <a:t>A</a:t>
              </a:r>
              <a:endParaRPr lang="zh-CN" altLang="en-US" sz="2400" b="1" dirty="0">
                <a:latin typeface="微软雅黑" panose="020B0503020204020204" pitchFamily="34" charset="-122"/>
                <a:ea typeface="微软雅黑" panose="020B0503020204020204" pitchFamily="34" charset="-122"/>
              </a:endParaRPr>
            </a:p>
          </p:txBody>
        </p:sp>
        <p:sp>
          <p:nvSpPr>
            <p:cNvPr id="22" name="矩形 21"/>
            <p:cNvSpPr/>
            <p:nvPr/>
          </p:nvSpPr>
          <p:spPr>
            <a:xfrm>
              <a:off x="7341426" y="5454507"/>
              <a:ext cx="617477" cy="461665"/>
            </a:xfrm>
            <a:prstGeom prst="rect">
              <a:avLst/>
            </a:prstGeom>
          </p:spPr>
          <p:txBody>
            <a:bodyPr wrap="square">
              <a:spAutoFit/>
            </a:bodyPr>
            <a:lstStyle/>
            <a:p>
              <a:r>
                <a:rPr lang="en-US" altLang="zh-CN" sz="2400" b="1" dirty="0">
                  <a:latin typeface="微软雅黑" panose="020B0503020204020204" pitchFamily="34" charset="-122"/>
                  <a:ea typeface="微软雅黑" panose="020B0503020204020204" pitchFamily="34" charset="-122"/>
                </a:rPr>
                <a:t>B</a:t>
              </a:r>
              <a:endParaRPr lang="zh-CN" altLang="en-US" sz="2400" b="1" dirty="0">
                <a:latin typeface="微软雅黑" panose="020B0503020204020204" pitchFamily="34" charset="-122"/>
                <a:ea typeface="微软雅黑" panose="020B0503020204020204" pitchFamily="34" charset="-122"/>
              </a:endParaRPr>
            </a:p>
          </p:txBody>
        </p:sp>
        <p:cxnSp>
          <p:nvCxnSpPr>
            <p:cNvPr id="27" name="直接连接符 26"/>
            <p:cNvCxnSpPr>
              <a:endCxn id="28" idx="0"/>
            </p:cNvCxnSpPr>
            <p:nvPr/>
          </p:nvCxnSpPr>
          <p:spPr>
            <a:xfrm>
              <a:off x="5484834" y="1946018"/>
              <a:ext cx="3814598" cy="2624776"/>
            </a:xfrm>
            <a:prstGeom prst="line">
              <a:avLst/>
            </a:prstGeom>
            <a:ln w="28575">
              <a:solidFill>
                <a:schemeClr val="accent6"/>
              </a:solidFill>
              <a:prstDash val="lgDashDot"/>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4" cstate="print">
              <a:extLst>
                <a:ext uri="{BEBA8EAE-BF5A-486C-A8C5-ECC9F3942E4B}">
                  <a14:imgProps xmlns:a14="http://schemas.microsoft.com/office/drawing/2010/main">
                    <a14:imgLayer r:embed="rId5">
                      <a14:imgEffect>
                        <a14:backgroundRemoval t="2219" b="98669" l="0" r="100000"/>
                      </a14:imgEffect>
                    </a14:imgLayer>
                  </a14:imgProps>
                </a:ext>
                <a:ext uri="{28A0092B-C50C-407E-A947-70E740481C1C}">
                  <a14:useLocalDpi xmlns:a14="http://schemas.microsoft.com/office/drawing/2010/main" val="0"/>
                </a:ext>
              </a:extLst>
            </a:blip>
            <a:stretch>
              <a:fillRect/>
            </a:stretch>
          </p:blipFill>
          <p:spPr>
            <a:xfrm>
              <a:off x="9050605" y="4570794"/>
              <a:ext cx="497653" cy="858297"/>
            </a:xfrm>
            <a:prstGeom prst="rect">
              <a:avLst/>
            </a:prstGeom>
          </p:spPr>
        </p:pic>
        <p:cxnSp>
          <p:nvCxnSpPr>
            <p:cNvPr id="29" name="直接连接符 28"/>
            <p:cNvCxnSpPr>
              <a:endCxn id="28" idx="0"/>
            </p:cNvCxnSpPr>
            <p:nvPr/>
          </p:nvCxnSpPr>
          <p:spPr>
            <a:xfrm>
              <a:off x="3669416" y="2772645"/>
              <a:ext cx="5630016" cy="1798149"/>
            </a:xfrm>
            <a:prstGeom prst="line">
              <a:avLst/>
            </a:prstGeom>
            <a:ln w="28575">
              <a:solidFill>
                <a:schemeClr val="accent6"/>
              </a:solidFill>
              <a:prstDash val="lgDashDot"/>
            </a:ln>
          </p:spPr>
          <p:style>
            <a:lnRef idx="1">
              <a:schemeClr val="accent1"/>
            </a:lnRef>
            <a:fillRef idx="0">
              <a:schemeClr val="accent1"/>
            </a:fillRef>
            <a:effectRef idx="0">
              <a:schemeClr val="accent1"/>
            </a:effectRef>
            <a:fontRef idx="minor">
              <a:schemeClr val="tx1"/>
            </a:fontRef>
          </p:style>
        </p:cxnSp>
        <p:cxnSp>
          <p:nvCxnSpPr>
            <p:cNvPr id="30" name="直接连接符 29"/>
            <p:cNvCxnSpPr>
              <a:endCxn id="28" idx="0"/>
            </p:cNvCxnSpPr>
            <p:nvPr/>
          </p:nvCxnSpPr>
          <p:spPr>
            <a:xfrm>
              <a:off x="7145586" y="1817716"/>
              <a:ext cx="2153846" cy="2753078"/>
            </a:xfrm>
            <a:prstGeom prst="line">
              <a:avLst/>
            </a:prstGeom>
            <a:ln w="28575">
              <a:solidFill>
                <a:schemeClr val="accent6"/>
              </a:solidFill>
              <a:prstDash val="lgDashDot"/>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28" idx="0"/>
            </p:cNvCxnSpPr>
            <p:nvPr/>
          </p:nvCxnSpPr>
          <p:spPr>
            <a:xfrm>
              <a:off x="9161077" y="2323814"/>
              <a:ext cx="138355" cy="2246980"/>
            </a:xfrm>
            <a:prstGeom prst="line">
              <a:avLst/>
            </a:prstGeom>
            <a:ln w="28575">
              <a:solidFill>
                <a:schemeClr val="accent6"/>
              </a:solidFill>
              <a:prstDash val="lgDashDot"/>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2091200" y="5140302"/>
              <a:ext cx="110799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基准站</a:t>
              </a:r>
            </a:p>
          </p:txBody>
        </p:sp>
        <p:sp>
          <p:nvSpPr>
            <p:cNvPr id="58" name="矩形 57"/>
            <p:cNvSpPr/>
            <p:nvPr/>
          </p:nvSpPr>
          <p:spPr>
            <a:xfrm>
              <a:off x="2492257" y="5774841"/>
              <a:ext cx="2646878"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已知点上作为基准</a:t>
              </a:r>
              <a:endParaRPr lang="zh-CN" altLang="en-US" sz="2400" dirty="0">
                <a:latin typeface="微软雅黑" panose="020B0503020204020204" pitchFamily="34" charset="-122"/>
                <a:ea typeface="微软雅黑" panose="020B0503020204020204" pitchFamily="34" charset="-122"/>
              </a:endParaRPr>
            </a:p>
          </p:txBody>
        </p:sp>
        <p:sp>
          <p:nvSpPr>
            <p:cNvPr id="59" name="矩形 58"/>
            <p:cNvSpPr/>
            <p:nvPr/>
          </p:nvSpPr>
          <p:spPr>
            <a:xfrm>
              <a:off x="6989621" y="5826729"/>
              <a:ext cx="110799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流动站</a:t>
              </a:r>
            </a:p>
          </p:txBody>
        </p:sp>
        <p:sp>
          <p:nvSpPr>
            <p:cNvPr id="61" name="矩形 60"/>
            <p:cNvSpPr/>
            <p:nvPr/>
          </p:nvSpPr>
          <p:spPr>
            <a:xfrm>
              <a:off x="8772740" y="5832419"/>
              <a:ext cx="1107996"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流动站</a:t>
              </a:r>
            </a:p>
          </p:txBody>
        </p:sp>
      </p:grpSp>
      <p:cxnSp>
        <p:nvCxnSpPr>
          <p:cNvPr id="63" name="直接连接符 62"/>
          <p:cNvCxnSpPr/>
          <p:nvPr/>
        </p:nvCxnSpPr>
        <p:spPr>
          <a:xfrm>
            <a:off x="560996" y="1980998"/>
            <a:ext cx="0" cy="342901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7" name="任意多边形 76"/>
          <p:cNvSpPr/>
          <p:nvPr/>
        </p:nvSpPr>
        <p:spPr>
          <a:xfrm>
            <a:off x="6778171" y="4833257"/>
            <a:ext cx="1959429" cy="537035"/>
          </a:xfrm>
          <a:custGeom>
            <a:avLst/>
            <a:gdLst>
              <a:gd name="connsiteX0" fmla="*/ 0 w 1959429"/>
              <a:gd name="connsiteY0" fmla="*/ 0 h 537035"/>
              <a:gd name="connsiteX1" fmla="*/ 435429 w 1959429"/>
              <a:gd name="connsiteY1" fmla="*/ 449943 h 537035"/>
              <a:gd name="connsiteX2" fmla="*/ 1959429 w 1959429"/>
              <a:gd name="connsiteY2" fmla="*/ 537029 h 537035"/>
              <a:gd name="connsiteX3" fmla="*/ 1959429 w 1959429"/>
              <a:gd name="connsiteY3" fmla="*/ 537029 h 537035"/>
            </a:gdLst>
            <a:ahLst/>
            <a:cxnLst>
              <a:cxn ang="0">
                <a:pos x="connsiteX0" y="connsiteY0"/>
              </a:cxn>
              <a:cxn ang="0">
                <a:pos x="connsiteX1" y="connsiteY1"/>
              </a:cxn>
              <a:cxn ang="0">
                <a:pos x="connsiteX2" y="connsiteY2"/>
              </a:cxn>
              <a:cxn ang="0">
                <a:pos x="connsiteX3" y="connsiteY3"/>
              </a:cxn>
            </a:cxnLst>
            <a:rect l="l" t="t" r="r" b="b"/>
            <a:pathLst>
              <a:path w="1959429" h="537035">
                <a:moveTo>
                  <a:pt x="0" y="0"/>
                </a:moveTo>
                <a:cubicBezTo>
                  <a:pt x="54429" y="180219"/>
                  <a:pt x="108858" y="360438"/>
                  <a:pt x="435429" y="449943"/>
                </a:cubicBezTo>
                <a:cubicBezTo>
                  <a:pt x="762000" y="539448"/>
                  <a:pt x="1959429" y="537029"/>
                  <a:pt x="1959429" y="537029"/>
                </a:cubicBezTo>
                <a:lnTo>
                  <a:pt x="1959429" y="537029"/>
                </a:lnTo>
              </a:path>
            </a:pathLst>
          </a:custGeom>
          <a:noFill/>
          <a:ln w="25400">
            <a:solidFill>
              <a:srgbClr val="00B050"/>
            </a:solidFill>
            <a:prstDash val="sys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77"/>
          <p:cNvSpPr/>
          <p:nvPr/>
        </p:nvSpPr>
        <p:spPr>
          <a:xfrm>
            <a:off x="6821714" y="4244514"/>
            <a:ext cx="4223657" cy="458115"/>
          </a:xfrm>
          <a:custGeom>
            <a:avLst/>
            <a:gdLst>
              <a:gd name="connsiteX0" fmla="*/ 0 w 4223657"/>
              <a:gd name="connsiteY0" fmla="*/ 356515 h 458115"/>
              <a:gd name="connsiteX1" fmla="*/ 1074057 w 4223657"/>
              <a:gd name="connsiteY1" fmla="*/ 8172 h 458115"/>
              <a:gd name="connsiteX2" fmla="*/ 3251200 w 4223657"/>
              <a:gd name="connsiteY2" fmla="*/ 138800 h 458115"/>
              <a:gd name="connsiteX3" fmla="*/ 4223657 w 4223657"/>
              <a:gd name="connsiteY3" fmla="*/ 458115 h 458115"/>
            </a:gdLst>
            <a:ahLst/>
            <a:cxnLst>
              <a:cxn ang="0">
                <a:pos x="connsiteX0" y="connsiteY0"/>
              </a:cxn>
              <a:cxn ang="0">
                <a:pos x="connsiteX1" y="connsiteY1"/>
              </a:cxn>
              <a:cxn ang="0">
                <a:pos x="connsiteX2" y="connsiteY2"/>
              </a:cxn>
              <a:cxn ang="0">
                <a:pos x="connsiteX3" y="connsiteY3"/>
              </a:cxn>
            </a:cxnLst>
            <a:rect l="l" t="t" r="r" b="b"/>
            <a:pathLst>
              <a:path w="4223657" h="458115">
                <a:moveTo>
                  <a:pt x="0" y="356515"/>
                </a:moveTo>
                <a:cubicBezTo>
                  <a:pt x="266095" y="200486"/>
                  <a:pt x="532190" y="44458"/>
                  <a:pt x="1074057" y="8172"/>
                </a:cubicBezTo>
                <a:cubicBezTo>
                  <a:pt x="1615924" y="-28114"/>
                  <a:pt x="2726267" y="63809"/>
                  <a:pt x="3251200" y="138800"/>
                </a:cubicBezTo>
                <a:cubicBezTo>
                  <a:pt x="3776133" y="213790"/>
                  <a:pt x="3999895" y="335952"/>
                  <a:pt x="4223657" y="458115"/>
                </a:cubicBezTo>
              </a:path>
            </a:pathLst>
          </a:custGeom>
          <a:noFill/>
          <a:ln w="25400">
            <a:solidFill>
              <a:srgbClr val="00B050"/>
            </a:solidFill>
            <a:prstDash val="sysDash"/>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7126723" y="4564398"/>
            <a:ext cx="1107996" cy="461665"/>
          </a:xfrm>
          <a:prstGeom prst="rect">
            <a:avLst/>
          </a:prstGeom>
        </p:spPr>
        <p:txBody>
          <a:bodyPr wrap="none">
            <a:spAutoFit/>
          </a:bodyPr>
          <a:lstStyle/>
          <a:p>
            <a:r>
              <a:rPr lang="zh-CN" altLang="en-US" sz="2400">
                <a:solidFill>
                  <a:srgbClr val="00B050"/>
                </a:solidFill>
                <a:effectLst>
                  <a:outerShdw blurRad="38100" dist="38100" dir="2700000" algn="tl">
                    <a:srgbClr val="000000">
                      <a:alpha val="43137"/>
                    </a:srgbClr>
                  </a:outerShdw>
                </a:effectLst>
              </a:rPr>
              <a:t>数据链</a:t>
            </a:r>
            <a:endParaRPr lang="zh-CN" altLang="en-US" sz="2400"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9288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3"/>
          <p:cNvPicPr>
            <a:picLocks noChangeAspect="1"/>
          </p:cNvPicPr>
          <p:nvPr/>
        </p:nvPicPr>
        <p:blipFill rotWithShape="1">
          <a:blip r:embed="rId3">
            <a:extLst>
              <a:ext uri="{28A0092B-C50C-407E-A947-70E740481C1C}">
                <a14:useLocalDpi xmlns:a14="http://schemas.microsoft.com/office/drawing/2010/main" val="0"/>
              </a:ext>
            </a:extLst>
          </a:blip>
          <a:srcRect b="48065"/>
          <a:stretch/>
        </p:blipFill>
        <p:spPr>
          <a:xfrm flipH="1">
            <a:off x="2007474" y="16863"/>
            <a:ext cx="10184523" cy="6841137"/>
          </a:xfrm>
          <a:prstGeom prst="rect">
            <a:avLst/>
          </a:prstGeom>
        </p:spPr>
      </p:pic>
      <p:grpSp>
        <p:nvGrpSpPr>
          <p:cNvPr id="12" name="组合 11"/>
          <p:cNvGrpSpPr/>
          <p:nvPr/>
        </p:nvGrpSpPr>
        <p:grpSpPr>
          <a:xfrm flipH="1">
            <a:off x="1559033" y="1397877"/>
            <a:ext cx="4042979" cy="4923594"/>
            <a:chOff x="6288761" y="1168921"/>
            <a:chExt cx="3883004" cy="5178515"/>
          </a:xfrm>
        </p:grpSpPr>
        <p:sp>
          <p:nvSpPr>
            <p:cNvPr id="5" name="圆角矩形标注 4"/>
            <p:cNvSpPr/>
            <p:nvPr/>
          </p:nvSpPr>
          <p:spPr>
            <a:xfrm>
              <a:off x="6288761" y="1168921"/>
              <a:ext cx="2816356" cy="891879"/>
            </a:xfrm>
            <a:prstGeom prst="wedgeRoundRectCallout">
              <a:avLst>
                <a:gd name="adj1" fmla="val 52712"/>
                <a:gd name="adj2" fmla="val 139404"/>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600" b="1" dirty="0">
                  <a:latin typeface="微软雅黑" panose="020B0503020204020204" pitchFamily="34" charset="-122"/>
                  <a:ea typeface="微软雅黑" panose="020B0503020204020204" pitchFamily="34" charset="-122"/>
                </a:rPr>
                <a:t>我在哪里？</a:t>
              </a:r>
              <a:endParaRPr lang="zh-CN" altLang="en-US" sz="3600" dirty="0">
                <a:solidFill>
                  <a:schemeClr val="tx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2332" y="2215166"/>
              <a:ext cx="1169433" cy="4132270"/>
            </a:xfrm>
            <a:prstGeom prst="rect">
              <a:avLst/>
            </a:prstGeom>
          </p:spPr>
        </p:pic>
      </p:grpSp>
    </p:spTree>
    <p:extLst>
      <p:ext uri="{BB962C8B-B14F-4D97-AF65-F5344CB8AC3E}">
        <p14:creationId xmlns:p14="http://schemas.microsoft.com/office/powerpoint/2010/main" val="24239260"/>
      </p:ext>
    </p:extLst>
  </p:cSld>
  <p:clrMapOvr>
    <a:masterClrMapping/>
  </p:clrMapOvr>
  <mc:AlternateContent xmlns:mc="http://schemas.openxmlformats.org/markup-compatibility/2006" xmlns:p14="http://schemas.microsoft.com/office/powerpoint/2010/main">
    <mc:Choice Requires="p14">
      <p:transition spd="slow" p14:dur="2000" advTm="6206"/>
    </mc:Choice>
    <mc:Fallback xmlns="">
      <p:transition spd="slow" advTm="620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分析</a:t>
            </a:r>
          </a:p>
        </p:txBody>
      </p:sp>
      <p:grpSp>
        <p:nvGrpSpPr>
          <p:cNvPr id="18" name="组合 17"/>
          <p:cNvGrpSpPr/>
          <p:nvPr/>
        </p:nvGrpSpPr>
        <p:grpSpPr>
          <a:xfrm>
            <a:off x="485144" y="1772814"/>
            <a:ext cx="11420716" cy="3937519"/>
            <a:chOff x="615774" y="1959428"/>
            <a:chExt cx="11117240" cy="3713738"/>
          </a:xfrm>
        </p:grpSpPr>
        <p:sp>
          <p:nvSpPr>
            <p:cNvPr id="6" name="MH_Other_1"/>
            <p:cNvSpPr/>
            <p:nvPr>
              <p:custDataLst>
                <p:tags r:id="rId1"/>
              </p:custDataLst>
            </p:nvPr>
          </p:nvSpPr>
          <p:spPr>
            <a:xfrm>
              <a:off x="6677176" y="2671635"/>
              <a:ext cx="846137" cy="217487"/>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MH_SubTitle_4"/>
            <p:cNvSpPr txBox="1">
              <a:spLocks noChangeArrowheads="1"/>
            </p:cNvSpPr>
            <p:nvPr>
              <p:custDataLst>
                <p:tags r:id="rId2"/>
              </p:custDataLst>
            </p:nvPr>
          </p:nvSpPr>
          <p:spPr bwMode="auto">
            <a:xfrm>
              <a:off x="7788237" y="1959428"/>
              <a:ext cx="3944777" cy="141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pPr>
              <a:r>
                <a:rPr lang="zh-CN" altLang="en-US" sz="2800" b="1" dirty="0">
                  <a:latin typeface="微软雅黑" panose="020B0503020204020204" pitchFamily="34" charset="-122"/>
                  <a:ea typeface="微软雅黑" panose="020B0503020204020204" pitchFamily="34" charset="-122"/>
                </a:rPr>
                <a:t>确定一个点</a:t>
              </a:r>
              <a:endParaRPr lang="en-US" altLang="zh-CN" sz="2800" b="1" dirty="0">
                <a:latin typeface="微软雅黑" panose="020B0503020204020204" pitchFamily="34" charset="-122"/>
                <a:ea typeface="微软雅黑" panose="020B0503020204020204" pitchFamily="34" charset="-122"/>
              </a:endParaRPr>
            </a:p>
            <a:p>
              <a:pPr>
                <a:lnSpc>
                  <a:spcPct val="120000"/>
                </a:lnSpc>
              </a:pP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相对定位方法约</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1/2</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至</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小时</a:t>
              </a:r>
              <a:endPar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20000"/>
                </a:lnSpc>
              </a:pP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差分定位方法只需几十秒钟</a:t>
              </a:r>
            </a:p>
          </p:txBody>
        </p:sp>
        <p:sp>
          <p:nvSpPr>
            <p:cNvPr id="8" name="MH_Other_2"/>
            <p:cNvSpPr/>
            <p:nvPr>
              <p:custDataLst>
                <p:tags r:id="rId3"/>
              </p:custDataLst>
            </p:nvPr>
          </p:nvSpPr>
          <p:spPr>
            <a:xfrm flipH="1">
              <a:off x="4226075" y="2671635"/>
              <a:ext cx="844550" cy="217487"/>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zh-CN" altLang="en-US"/>
            </a:p>
          </p:txBody>
        </p:sp>
        <p:sp>
          <p:nvSpPr>
            <p:cNvPr id="9" name="MH_SubTitle_1"/>
            <p:cNvSpPr txBox="1">
              <a:spLocks noChangeArrowheads="1"/>
            </p:cNvSpPr>
            <p:nvPr>
              <p:custDataLst>
                <p:tags r:id="rId4"/>
              </p:custDataLst>
            </p:nvPr>
          </p:nvSpPr>
          <p:spPr bwMode="auto">
            <a:xfrm flipH="1">
              <a:off x="688231" y="1959428"/>
              <a:ext cx="3272920" cy="141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r">
                <a:lnSpc>
                  <a:spcPct val="120000"/>
                </a:lnSpc>
              </a:pPr>
              <a:r>
                <a:rPr lang="zh-CN" altLang="en-US" sz="2800" b="1" dirty="0">
                  <a:latin typeface="微软雅黑" panose="020B0503020204020204" pitchFamily="34" charset="-122"/>
                  <a:ea typeface="微软雅黑" panose="020B0503020204020204" pitchFamily="34" charset="-122"/>
                </a:rPr>
                <a:t>特点</a:t>
              </a:r>
              <a:endParaRPr lang="en-US" altLang="zh-CN" sz="2800" b="1" dirty="0">
                <a:latin typeface="微软雅黑" panose="020B0503020204020204" pitchFamily="34" charset="-122"/>
                <a:ea typeface="微软雅黑" panose="020B0503020204020204" pitchFamily="34" charset="-122"/>
              </a:endParaRPr>
            </a:p>
            <a:p>
              <a:pPr algn="r">
                <a:lnSpc>
                  <a:spcPct val="120000"/>
                </a:lnSpc>
              </a:pP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兼容单点和相对定位的优点， 克服了二者缺点</a:t>
              </a:r>
              <a:endPar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 name="MH_Other_3"/>
            <p:cNvSpPr/>
            <p:nvPr>
              <p:custDataLst>
                <p:tags r:id="rId5"/>
              </p:custDataLst>
            </p:nvPr>
          </p:nvSpPr>
          <p:spPr>
            <a:xfrm flipV="1">
              <a:off x="6677176" y="4151185"/>
              <a:ext cx="846137" cy="217487"/>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MH_Other_4"/>
            <p:cNvSpPr/>
            <p:nvPr>
              <p:custDataLst>
                <p:tags r:id="rId6"/>
              </p:custDataLst>
            </p:nvPr>
          </p:nvSpPr>
          <p:spPr>
            <a:xfrm flipH="1" flipV="1">
              <a:off x="4226075" y="4151185"/>
              <a:ext cx="844550" cy="217487"/>
            </a:xfrm>
            <a:custGeom>
              <a:avLst/>
              <a:gdLst>
                <a:gd name="connsiteX0" fmla="*/ 0 w 1190172"/>
                <a:gd name="connsiteY0" fmla="*/ 217715 h 217715"/>
                <a:gd name="connsiteX1" fmla="*/ 159657 w 1190172"/>
                <a:gd name="connsiteY1" fmla="*/ 0 h 217715"/>
                <a:gd name="connsiteX2" fmla="*/ 1190172 w 1190172"/>
                <a:gd name="connsiteY2" fmla="*/ 0 h 217715"/>
              </a:gdLst>
              <a:ahLst/>
              <a:cxnLst>
                <a:cxn ang="0">
                  <a:pos x="connsiteX0" y="connsiteY0"/>
                </a:cxn>
                <a:cxn ang="0">
                  <a:pos x="connsiteX1" y="connsiteY1"/>
                </a:cxn>
                <a:cxn ang="0">
                  <a:pos x="connsiteX2" y="connsiteY2"/>
                </a:cxn>
              </a:cxnLst>
              <a:rect l="l" t="t" r="r" b="b"/>
              <a:pathLst>
                <a:path w="1190172" h="217715">
                  <a:moveTo>
                    <a:pt x="0" y="217715"/>
                  </a:moveTo>
                  <a:lnTo>
                    <a:pt x="159657" y="0"/>
                  </a:lnTo>
                  <a:lnTo>
                    <a:pt x="1190172" y="0"/>
                  </a:lnTo>
                </a:path>
              </a:pathLst>
            </a:custGeom>
            <a:noFill/>
            <a:ln>
              <a:solidFill>
                <a:srgbClr val="C0C0C0"/>
              </a:solidFill>
              <a:tailEnd type="ova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zh-CN" altLang="en-US"/>
            </a:p>
          </p:txBody>
        </p:sp>
        <p:sp>
          <p:nvSpPr>
            <p:cNvPr id="12" name="MH_Other_5"/>
            <p:cNvSpPr/>
            <p:nvPr>
              <p:custDataLst>
                <p:tags r:id="rId7"/>
              </p:custDataLst>
            </p:nvPr>
          </p:nvSpPr>
          <p:spPr>
            <a:xfrm>
              <a:off x="4840607" y="2502680"/>
              <a:ext cx="871728" cy="871727"/>
            </a:xfrm>
            <a:custGeom>
              <a:avLst/>
              <a:gdLst>
                <a:gd name="connsiteX0" fmla="*/ 1090749 w 1090749"/>
                <a:gd name="connsiteY0" fmla="*/ 0 h 1090749"/>
                <a:gd name="connsiteX1" fmla="*/ 1090749 w 1090749"/>
                <a:gd name="connsiteY1" fmla="*/ 520353 h 1090749"/>
                <a:gd name="connsiteX2" fmla="*/ 1054097 w 1090749"/>
                <a:gd name="connsiteY2" fmla="*/ 529777 h 1090749"/>
                <a:gd name="connsiteX3" fmla="*/ 529777 w 1090749"/>
                <a:gd name="connsiteY3" fmla="*/ 1054097 h 1090749"/>
                <a:gd name="connsiteX4" fmla="*/ 520353 w 1090749"/>
                <a:gd name="connsiteY4" fmla="*/ 1090749 h 1090749"/>
                <a:gd name="connsiteX5" fmla="*/ 0 w 1090749"/>
                <a:gd name="connsiteY5" fmla="*/ 1090749 h 1090749"/>
                <a:gd name="connsiteX6" fmla="*/ 9646 w 1090749"/>
                <a:gd name="connsiteY6" fmla="*/ 1027542 h 1090749"/>
                <a:gd name="connsiteX7" fmla="*/ 1027542 w 1090749"/>
                <a:gd name="connsiteY7" fmla="*/ 9646 h 1090749"/>
                <a:gd name="connsiteX8" fmla="*/ 1090749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1090749" y="0"/>
                  </a:moveTo>
                  <a:lnTo>
                    <a:pt x="1090749" y="520353"/>
                  </a:lnTo>
                  <a:lnTo>
                    <a:pt x="1054097" y="529777"/>
                  </a:lnTo>
                  <a:cubicBezTo>
                    <a:pt x="804459" y="607423"/>
                    <a:pt x="607423" y="804459"/>
                    <a:pt x="529777" y="1054097"/>
                  </a:cubicBezTo>
                  <a:lnTo>
                    <a:pt x="520353" y="1090749"/>
                  </a:lnTo>
                  <a:lnTo>
                    <a:pt x="0" y="1090749"/>
                  </a:lnTo>
                  <a:lnTo>
                    <a:pt x="9646" y="1027542"/>
                  </a:lnTo>
                  <a:cubicBezTo>
                    <a:pt x="114196" y="516617"/>
                    <a:pt x="516617" y="114196"/>
                    <a:pt x="1027542" y="9646"/>
                  </a:cubicBezTo>
                  <a:lnTo>
                    <a:pt x="1090749" y="0"/>
                  </a:lnTo>
                  <a:close/>
                </a:path>
              </a:pathLst>
            </a:custGeom>
            <a:solidFill>
              <a:schemeClr val="accent1"/>
            </a:solidFill>
            <a:ln>
              <a:noFill/>
            </a:ln>
            <a:effectLst>
              <a:innerShdw blurRad="254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3" name="MH_Other_6"/>
            <p:cNvSpPr/>
            <p:nvPr>
              <p:custDataLst>
                <p:tags r:id="rId8"/>
              </p:custDataLst>
            </p:nvPr>
          </p:nvSpPr>
          <p:spPr>
            <a:xfrm>
              <a:off x="6032689" y="2502680"/>
              <a:ext cx="871728" cy="871727"/>
            </a:xfrm>
            <a:custGeom>
              <a:avLst/>
              <a:gdLst>
                <a:gd name="connsiteX0" fmla="*/ 0 w 1090749"/>
                <a:gd name="connsiteY0" fmla="*/ 0 h 1090749"/>
                <a:gd name="connsiteX1" fmla="*/ 63206 w 1090749"/>
                <a:gd name="connsiteY1" fmla="*/ 9646 h 1090749"/>
                <a:gd name="connsiteX2" fmla="*/ 1081102 w 1090749"/>
                <a:gd name="connsiteY2" fmla="*/ 1027542 h 1090749"/>
                <a:gd name="connsiteX3" fmla="*/ 1090749 w 1090749"/>
                <a:gd name="connsiteY3" fmla="*/ 1090749 h 1090749"/>
                <a:gd name="connsiteX4" fmla="*/ 570395 w 1090749"/>
                <a:gd name="connsiteY4" fmla="*/ 1090749 h 1090749"/>
                <a:gd name="connsiteX5" fmla="*/ 560971 w 1090749"/>
                <a:gd name="connsiteY5" fmla="*/ 1054097 h 1090749"/>
                <a:gd name="connsiteX6" fmla="*/ 36651 w 1090749"/>
                <a:gd name="connsiteY6" fmla="*/ 529777 h 1090749"/>
                <a:gd name="connsiteX7" fmla="*/ 0 w 1090749"/>
                <a:gd name="connsiteY7" fmla="*/ 520353 h 1090749"/>
                <a:gd name="connsiteX8" fmla="*/ 0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0" y="0"/>
                  </a:moveTo>
                  <a:lnTo>
                    <a:pt x="63206" y="9646"/>
                  </a:lnTo>
                  <a:cubicBezTo>
                    <a:pt x="574131" y="114196"/>
                    <a:pt x="976552" y="516617"/>
                    <a:pt x="1081102" y="1027542"/>
                  </a:cubicBezTo>
                  <a:lnTo>
                    <a:pt x="1090749" y="1090749"/>
                  </a:lnTo>
                  <a:lnTo>
                    <a:pt x="570395" y="1090749"/>
                  </a:lnTo>
                  <a:lnTo>
                    <a:pt x="560971" y="1054097"/>
                  </a:lnTo>
                  <a:cubicBezTo>
                    <a:pt x="483326" y="804459"/>
                    <a:pt x="286290" y="607423"/>
                    <a:pt x="36651" y="529777"/>
                  </a:cubicBezTo>
                  <a:lnTo>
                    <a:pt x="0" y="520353"/>
                  </a:lnTo>
                  <a:lnTo>
                    <a:pt x="0" y="0"/>
                  </a:lnTo>
                  <a:close/>
                </a:path>
              </a:pathLst>
            </a:custGeom>
            <a:solidFill>
              <a:schemeClr val="accent2"/>
            </a:solidFill>
            <a:ln>
              <a:noFill/>
            </a:ln>
            <a:effectLst>
              <a:innerShdw blurRad="254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4" name="MH_Other_7"/>
            <p:cNvSpPr/>
            <p:nvPr>
              <p:custDataLst>
                <p:tags r:id="rId9"/>
              </p:custDataLst>
            </p:nvPr>
          </p:nvSpPr>
          <p:spPr>
            <a:xfrm>
              <a:off x="4840607" y="3694761"/>
              <a:ext cx="871728" cy="871727"/>
            </a:xfrm>
            <a:custGeom>
              <a:avLst/>
              <a:gdLst>
                <a:gd name="connsiteX0" fmla="*/ 0 w 1090749"/>
                <a:gd name="connsiteY0" fmla="*/ 0 h 1090749"/>
                <a:gd name="connsiteX1" fmla="*/ 520353 w 1090749"/>
                <a:gd name="connsiteY1" fmla="*/ 0 h 1090749"/>
                <a:gd name="connsiteX2" fmla="*/ 529777 w 1090749"/>
                <a:gd name="connsiteY2" fmla="*/ 36651 h 1090749"/>
                <a:gd name="connsiteX3" fmla="*/ 1054097 w 1090749"/>
                <a:gd name="connsiteY3" fmla="*/ 560971 h 1090749"/>
                <a:gd name="connsiteX4" fmla="*/ 1090749 w 1090749"/>
                <a:gd name="connsiteY4" fmla="*/ 570395 h 1090749"/>
                <a:gd name="connsiteX5" fmla="*/ 1090749 w 1090749"/>
                <a:gd name="connsiteY5" fmla="*/ 1090749 h 1090749"/>
                <a:gd name="connsiteX6" fmla="*/ 1027542 w 1090749"/>
                <a:gd name="connsiteY6" fmla="*/ 1081102 h 1090749"/>
                <a:gd name="connsiteX7" fmla="*/ 9646 w 1090749"/>
                <a:gd name="connsiteY7" fmla="*/ 63206 h 1090749"/>
                <a:gd name="connsiteX8" fmla="*/ 0 w 1090749"/>
                <a:gd name="connsiteY8" fmla="*/ 0 h 109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9" h="1090749">
                  <a:moveTo>
                    <a:pt x="0" y="0"/>
                  </a:moveTo>
                  <a:lnTo>
                    <a:pt x="520353" y="0"/>
                  </a:lnTo>
                  <a:lnTo>
                    <a:pt x="529777" y="36651"/>
                  </a:lnTo>
                  <a:cubicBezTo>
                    <a:pt x="607423" y="286290"/>
                    <a:pt x="804459" y="483326"/>
                    <a:pt x="1054097" y="560971"/>
                  </a:cubicBezTo>
                  <a:lnTo>
                    <a:pt x="1090749" y="570395"/>
                  </a:lnTo>
                  <a:lnTo>
                    <a:pt x="1090749" y="1090749"/>
                  </a:lnTo>
                  <a:lnTo>
                    <a:pt x="1027542" y="1081102"/>
                  </a:lnTo>
                  <a:cubicBezTo>
                    <a:pt x="516617" y="976552"/>
                    <a:pt x="114196" y="574131"/>
                    <a:pt x="9646" y="63206"/>
                  </a:cubicBezTo>
                  <a:lnTo>
                    <a:pt x="0" y="0"/>
                  </a:lnTo>
                  <a:close/>
                </a:path>
              </a:pathLst>
            </a:custGeom>
            <a:solidFill>
              <a:schemeClr val="accent4"/>
            </a:solidFill>
            <a:ln>
              <a:noFill/>
            </a:ln>
            <a:effectLst>
              <a:innerShdw blurRad="254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5" name="MH_Other_8"/>
            <p:cNvSpPr/>
            <p:nvPr>
              <p:custDataLst>
                <p:tags r:id="rId10"/>
              </p:custDataLst>
            </p:nvPr>
          </p:nvSpPr>
          <p:spPr>
            <a:xfrm>
              <a:off x="6032689" y="3694759"/>
              <a:ext cx="871727" cy="871726"/>
            </a:xfrm>
            <a:custGeom>
              <a:avLst/>
              <a:gdLst>
                <a:gd name="connsiteX0" fmla="*/ 570395 w 1090748"/>
                <a:gd name="connsiteY0" fmla="*/ 0 h 1090748"/>
                <a:gd name="connsiteX1" fmla="*/ 1090748 w 1090748"/>
                <a:gd name="connsiteY1" fmla="*/ 0 h 1090748"/>
                <a:gd name="connsiteX2" fmla="*/ 1081102 w 1090748"/>
                <a:gd name="connsiteY2" fmla="*/ 63206 h 1090748"/>
                <a:gd name="connsiteX3" fmla="*/ 63206 w 1090748"/>
                <a:gd name="connsiteY3" fmla="*/ 1081102 h 1090748"/>
                <a:gd name="connsiteX4" fmla="*/ 0 w 1090748"/>
                <a:gd name="connsiteY4" fmla="*/ 1090748 h 1090748"/>
                <a:gd name="connsiteX5" fmla="*/ 0 w 1090748"/>
                <a:gd name="connsiteY5" fmla="*/ 570395 h 1090748"/>
                <a:gd name="connsiteX6" fmla="*/ 36651 w 1090748"/>
                <a:gd name="connsiteY6" fmla="*/ 560971 h 1090748"/>
                <a:gd name="connsiteX7" fmla="*/ 560971 w 1090748"/>
                <a:gd name="connsiteY7" fmla="*/ 36651 h 1090748"/>
                <a:gd name="connsiteX8" fmla="*/ 570395 w 1090748"/>
                <a:gd name="connsiteY8" fmla="*/ 0 h 109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0748" h="1090748">
                  <a:moveTo>
                    <a:pt x="570395" y="0"/>
                  </a:moveTo>
                  <a:lnTo>
                    <a:pt x="1090748" y="0"/>
                  </a:lnTo>
                  <a:lnTo>
                    <a:pt x="1081102" y="63206"/>
                  </a:lnTo>
                  <a:cubicBezTo>
                    <a:pt x="976552" y="574131"/>
                    <a:pt x="574131" y="976552"/>
                    <a:pt x="63206" y="1081102"/>
                  </a:cubicBezTo>
                  <a:lnTo>
                    <a:pt x="0" y="1090748"/>
                  </a:lnTo>
                  <a:lnTo>
                    <a:pt x="0" y="570395"/>
                  </a:lnTo>
                  <a:lnTo>
                    <a:pt x="36651" y="560971"/>
                  </a:lnTo>
                  <a:cubicBezTo>
                    <a:pt x="286290" y="483326"/>
                    <a:pt x="483326" y="286290"/>
                    <a:pt x="560971" y="36651"/>
                  </a:cubicBezTo>
                  <a:lnTo>
                    <a:pt x="570395" y="0"/>
                  </a:lnTo>
                  <a:close/>
                </a:path>
              </a:pathLst>
            </a:custGeom>
            <a:solidFill>
              <a:schemeClr val="accent3"/>
            </a:solidFill>
            <a:ln>
              <a:noFill/>
            </a:ln>
            <a:effectLst>
              <a:innerShdw blurRad="254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6" name="MH_SubTitle_3"/>
            <p:cNvSpPr txBox="1">
              <a:spLocks noChangeArrowheads="1"/>
            </p:cNvSpPr>
            <p:nvPr>
              <p:custDataLst>
                <p:tags r:id="rId11"/>
              </p:custDataLst>
            </p:nvPr>
          </p:nvSpPr>
          <p:spPr bwMode="auto">
            <a:xfrm>
              <a:off x="7788237" y="4048570"/>
              <a:ext cx="3763061" cy="1035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pPr>
              <a:r>
                <a:rPr lang="zh-CN" altLang="en-US" sz="2800" b="1" dirty="0">
                  <a:latin typeface="微软雅黑" panose="020B0503020204020204" pitchFamily="34" charset="-122"/>
                  <a:ea typeface="微软雅黑" panose="020B0503020204020204" pitchFamily="34" charset="-122"/>
                </a:rPr>
                <a:t>典型代表</a:t>
              </a:r>
              <a:endParaRPr lang="en-US" altLang="zh-CN" sz="2800" b="1" dirty="0">
                <a:latin typeface="微软雅黑" panose="020B0503020204020204" pitchFamily="34" charset="-122"/>
                <a:ea typeface="微软雅黑" panose="020B0503020204020204" pitchFamily="34" charset="-122"/>
              </a:endParaRPr>
            </a:p>
            <a:p>
              <a:pPr marL="0" lvl="1" indent="0">
                <a:lnSpc>
                  <a:spcPct val="120000"/>
                </a:lnSpc>
                <a:buNone/>
              </a:pP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载波相位实时差分技术</a:t>
              </a:r>
              <a:endPar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lvl="1" indent="0">
                <a:lnSpc>
                  <a:spcPct val="120000"/>
                </a:lnSpc>
                <a:buNone/>
              </a:pP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TW" sz="2400" dirty="0">
                  <a:solidFill>
                    <a:schemeClr val="tx1">
                      <a:lumMod val="50000"/>
                      <a:lumOff val="50000"/>
                    </a:schemeClr>
                  </a:solidFill>
                  <a:latin typeface="微软雅黑" panose="020B0503020204020204" pitchFamily="34" charset="-122"/>
                  <a:ea typeface="微软雅黑" panose="020B0503020204020204" pitchFamily="34" charset="-122"/>
                </a:rPr>
                <a:t>RTK</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a:t>
              </a:r>
            </a:p>
          </p:txBody>
        </p:sp>
        <p:sp>
          <p:nvSpPr>
            <p:cNvPr id="17" name="MH_SubTitle_2"/>
            <p:cNvSpPr txBox="1">
              <a:spLocks noChangeArrowheads="1"/>
            </p:cNvSpPr>
            <p:nvPr>
              <p:custDataLst>
                <p:tags r:id="rId12"/>
              </p:custDataLst>
            </p:nvPr>
          </p:nvSpPr>
          <p:spPr bwMode="auto">
            <a:xfrm flipH="1">
              <a:off x="615774" y="4048570"/>
              <a:ext cx="3467170" cy="1624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r">
                <a:lnSpc>
                  <a:spcPct val="120000"/>
                </a:lnSpc>
              </a:pPr>
              <a:endParaRPr lang="en-US" altLang="zh-CN" sz="2400" b="1" dirty="0">
                <a:latin typeface="微软雅黑" panose="020B0503020204020204" pitchFamily="34" charset="-122"/>
                <a:ea typeface="微软雅黑" panose="020B0503020204020204" pitchFamily="34" charset="-122"/>
              </a:endParaRPr>
            </a:p>
            <a:p>
              <a:pPr algn="r">
                <a:lnSpc>
                  <a:spcPct val="120000"/>
                </a:lnSpc>
              </a:pPr>
              <a:r>
                <a:rPr lang="zh-CN" altLang="en-US" sz="2800" b="1" dirty="0">
                  <a:latin typeface="微软雅黑" panose="020B0503020204020204" pitchFamily="34" charset="-122"/>
                  <a:ea typeface="微软雅黑" panose="020B0503020204020204" pitchFamily="34" charset="-122"/>
                </a:rPr>
                <a:t>接收机</a:t>
              </a:r>
              <a:endParaRPr lang="en-US" altLang="zh-CN" sz="2800" b="1" dirty="0">
                <a:latin typeface="微软雅黑" panose="020B0503020204020204" pitchFamily="34" charset="-122"/>
                <a:ea typeface="微软雅黑" panose="020B0503020204020204" pitchFamily="34" charset="-122"/>
              </a:endParaRPr>
            </a:p>
            <a:p>
              <a:pPr algn="r">
                <a:lnSpc>
                  <a:spcPct val="120000"/>
                </a:lnSpc>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各接收机的型号</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必须相同</a:t>
              </a:r>
              <a:endPar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lvl="1" indent="0" algn="r">
                <a:lnSpc>
                  <a:spcPct val="120000"/>
                </a:lnSpc>
                <a:buNone/>
              </a:pP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一台配有电台作为</a:t>
              </a: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基准站</a:t>
              </a:r>
              <a:endPar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lnSpc>
                  <a:spcPct val="120000"/>
                </a:lnSpc>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同时观测</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相同的</a:t>
              </a:r>
              <a:r>
                <a:rPr lang="en-US" altLang="zh-TW" sz="2400" dirty="0">
                  <a:solidFill>
                    <a:schemeClr val="tx1">
                      <a:lumMod val="50000"/>
                      <a:lumOff val="50000"/>
                    </a:schemeClr>
                  </a:solidFill>
                  <a:latin typeface="微软雅黑" panose="020B0503020204020204" pitchFamily="34" charset="-122"/>
                  <a:ea typeface="微软雅黑" panose="020B0503020204020204" pitchFamily="34" charset="-122"/>
                </a:rPr>
                <a:t>4</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颗卫星</a:t>
              </a:r>
              <a:endPar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92698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移动电话基站定位</a:t>
            </a:r>
            <a:endParaRPr lang="zh-CN" altLang="en-US" dirty="0"/>
          </a:p>
        </p:txBody>
      </p:sp>
      <p:sp>
        <p:nvSpPr>
          <p:cNvPr id="16" name="MH_Other_1"/>
          <p:cNvSpPr/>
          <p:nvPr>
            <p:custDataLst>
              <p:tags r:id="rId1"/>
            </p:custDataLst>
          </p:nvPr>
        </p:nvSpPr>
        <p:spPr>
          <a:xfrm rot="16354950">
            <a:off x="4657020" y="4144845"/>
            <a:ext cx="1228725" cy="1046163"/>
          </a:xfrm>
          <a:custGeom>
            <a:avLst/>
            <a:gdLst>
              <a:gd name="connsiteX0" fmla="*/ 1446963 w 3398439"/>
              <a:gd name="connsiteY0" fmla="*/ 0 h 2893926"/>
              <a:gd name="connsiteX1" fmla="*/ 2828874 w 3398439"/>
              <a:gd name="connsiteY1" fmla="*/ 1016680 h 2893926"/>
              <a:gd name="connsiteX2" fmla="*/ 2861471 w 3398439"/>
              <a:gd name="connsiteY2" fmla="*/ 1143458 h 2893926"/>
              <a:gd name="connsiteX3" fmla="*/ 3398439 w 3398439"/>
              <a:gd name="connsiteY3" fmla="*/ 1399504 h 2893926"/>
              <a:gd name="connsiteX4" fmla="*/ 2878435 w 3398439"/>
              <a:gd name="connsiteY4" fmla="*/ 1647461 h 2893926"/>
              <a:gd name="connsiteX5" fmla="*/ 2864529 w 3398439"/>
              <a:gd name="connsiteY5" fmla="*/ 1738577 h 2893926"/>
              <a:gd name="connsiteX6" fmla="*/ 1446963 w 3398439"/>
              <a:gd name="connsiteY6" fmla="*/ 2893926 h 2893926"/>
              <a:gd name="connsiteX7" fmla="*/ 0 w 3398439"/>
              <a:gd name="connsiteY7" fmla="*/ 1446963 h 2893926"/>
              <a:gd name="connsiteX8" fmla="*/ 1446963 w 3398439"/>
              <a:gd name="connsiteY8" fmla="*/ 0 h 289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8439" h="2893926">
                <a:moveTo>
                  <a:pt x="1446963" y="0"/>
                </a:moveTo>
                <a:cubicBezTo>
                  <a:pt x="2096261" y="0"/>
                  <a:pt x="2645672" y="427667"/>
                  <a:pt x="2828874" y="1016680"/>
                </a:cubicBezTo>
                <a:lnTo>
                  <a:pt x="2861471" y="1143458"/>
                </a:lnTo>
                <a:lnTo>
                  <a:pt x="3398439" y="1399504"/>
                </a:lnTo>
                <a:lnTo>
                  <a:pt x="2878435" y="1647461"/>
                </a:lnTo>
                <a:lnTo>
                  <a:pt x="2864529" y="1738577"/>
                </a:lnTo>
                <a:cubicBezTo>
                  <a:pt x="2729605" y="2397934"/>
                  <a:pt x="2146207" y="2893926"/>
                  <a:pt x="1446963" y="2893926"/>
                </a:cubicBezTo>
                <a:cubicBezTo>
                  <a:pt x="647827" y="2893926"/>
                  <a:pt x="0" y="2246099"/>
                  <a:pt x="0" y="1446963"/>
                </a:cubicBezTo>
                <a:cubicBezTo>
                  <a:pt x="0" y="647827"/>
                  <a:pt x="647827" y="0"/>
                  <a:pt x="1446963" y="0"/>
                </a:cubicBezTo>
                <a:close/>
              </a:path>
            </a:pathLst>
          </a:custGeom>
          <a:solidFill>
            <a:schemeClr val="accent3"/>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MH_SubTitle_3"/>
          <p:cNvSpPr/>
          <p:nvPr>
            <p:custDataLst>
              <p:tags r:id="rId2"/>
            </p:custDataLst>
          </p:nvPr>
        </p:nvSpPr>
        <p:spPr>
          <a:xfrm rot="154950">
            <a:off x="4800241" y="4306427"/>
            <a:ext cx="931940" cy="931941"/>
          </a:xfrm>
          <a:custGeom>
            <a:avLst/>
            <a:gdLst>
              <a:gd name="connsiteX0" fmla="*/ 588030 w 1116418"/>
              <a:gd name="connsiteY0" fmla="*/ 811 h 1116419"/>
              <a:gd name="connsiteX1" fmla="*/ 1115607 w 1116418"/>
              <a:gd name="connsiteY1" fmla="*/ 588031 h 1116419"/>
              <a:gd name="connsiteX2" fmla="*/ 528388 w 1116418"/>
              <a:gd name="connsiteY2" fmla="*/ 1115608 h 1116419"/>
              <a:gd name="connsiteX3" fmla="*/ 811 w 1116418"/>
              <a:gd name="connsiteY3" fmla="*/ 528388 h 1116419"/>
              <a:gd name="connsiteX4" fmla="*/ 271290 w 1116418"/>
              <a:gd name="connsiteY4" fmla="*/ 79332 h 1116419"/>
              <a:gd name="connsiteX5" fmla="*/ 588030 w 1116418"/>
              <a:gd name="connsiteY5" fmla="*/ 811 h 11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6418" h="1116419">
                <a:moveTo>
                  <a:pt x="588030" y="811"/>
                </a:moveTo>
                <a:cubicBezTo>
                  <a:pt x="895873" y="17280"/>
                  <a:pt x="1132077" y="280188"/>
                  <a:pt x="1115607" y="588031"/>
                </a:cubicBezTo>
                <a:cubicBezTo>
                  <a:pt x="1099138" y="895874"/>
                  <a:pt x="836231" y="1132078"/>
                  <a:pt x="528388" y="1115608"/>
                </a:cubicBezTo>
                <a:cubicBezTo>
                  <a:pt x="220545" y="1099138"/>
                  <a:pt x="-15659" y="836232"/>
                  <a:pt x="811" y="528388"/>
                </a:cubicBezTo>
                <a:cubicBezTo>
                  <a:pt x="11104" y="335987"/>
                  <a:pt x="117662" y="171569"/>
                  <a:pt x="271290" y="79332"/>
                </a:cubicBezTo>
                <a:cubicBezTo>
                  <a:pt x="363468" y="23991"/>
                  <a:pt x="472590" y="-5365"/>
                  <a:pt x="588030" y="811"/>
                </a:cubicBezTo>
                <a:close/>
              </a:path>
            </a:pathLst>
          </a:custGeom>
          <a:solidFill>
            <a:srgbClr val="FFFFFF"/>
          </a:solidFill>
          <a:ln w="12700" cmpd="sng">
            <a:noFill/>
          </a:ln>
          <a:effectLst>
            <a:innerShdw blurRad="63500" dist="63500" dir="114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en-US" altLang="zh-CN" sz="2800" b="1" dirty="0">
                <a:solidFill>
                  <a:srgbClr val="4F4F4F"/>
                </a:solidFill>
                <a:latin typeface="Arial" panose="020B0604020202020204" pitchFamily="34" charset="0"/>
                <a:cs typeface="Arial" panose="020B0604020202020204" pitchFamily="34" charset="0"/>
              </a:rPr>
              <a:t>4</a:t>
            </a:r>
            <a:endParaRPr lang="zh-CN" altLang="en-US" sz="2800" b="1" dirty="0">
              <a:solidFill>
                <a:srgbClr val="4F4F4F"/>
              </a:solidFill>
              <a:latin typeface="Arial" panose="020B0604020202020204" pitchFamily="34" charset="0"/>
              <a:cs typeface="Arial" panose="020B0604020202020204" pitchFamily="34" charset="0"/>
            </a:endParaRPr>
          </a:p>
        </p:txBody>
      </p:sp>
      <p:sp>
        <p:nvSpPr>
          <p:cNvPr id="18" name="MH_Other_2"/>
          <p:cNvSpPr/>
          <p:nvPr>
            <p:custDataLst>
              <p:tags r:id="rId3"/>
            </p:custDataLst>
          </p:nvPr>
        </p:nvSpPr>
        <p:spPr>
          <a:xfrm rot="16354950">
            <a:off x="5107947" y="4112373"/>
            <a:ext cx="345591" cy="706207"/>
          </a:xfrm>
          <a:custGeom>
            <a:avLst/>
            <a:gdLst>
              <a:gd name="connsiteX0" fmla="*/ 428625 w 857250"/>
              <a:gd name="connsiteY0" fmla="*/ 0 h 1915826"/>
              <a:gd name="connsiteX1" fmla="*/ 479696 w 857250"/>
              <a:gd name="connsiteY1" fmla="*/ 46417 h 1915826"/>
              <a:gd name="connsiteX2" fmla="*/ 857250 w 857250"/>
              <a:gd name="connsiteY2" fmla="*/ 957913 h 1915826"/>
              <a:gd name="connsiteX3" fmla="*/ 479696 w 857250"/>
              <a:gd name="connsiteY3" fmla="*/ 1869409 h 1915826"/>
              <a:gd name="connsiteX4" fmla="*/ 428625 w 857250"/>
              <a:gd name="connsiteY4" fmla="*/ 1915826 h 1915826"/>
              <a:gd name="connsiteX5" fmla="*/ 377554 w 857250"/>
              <a:gd name="connsiteY5" fmla="*/ 1869409 h 1915826"/>
              <a:gd name="connsiteX6" fmla="*/ 0 w 857250"/>
              <a:gd name="connsiteY6" fmla="*/ 957913 h 1915826"/>
              <a:gd name="connsiteX7" fmla="*/ 377554 w 857250"/>
              <a:gd name="connsiteY7" fmla="*/ 46417 h 1915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0" h="1915826">
                <a:moveTo>
                  <a:pt x="428625" y="0"/>
                </a:moveTo>
                <a:lnTo>
                  <a:pt x="479696" y="46417"/>
                </a:lnTo>
                <a:cubicBezTo>
                  <a:pt x="712969" y="279689"/>
                  <a:pt x="857250" y="601952"/>
                  <a:pt x="857250" y="957913"/>
                </a:cubicBezTo>
                <a:cubicBezTo>
                  <a:pt x="857250" y="1313875"/>
                  <a:pt x="712969" y="1636137"/>
                  <a:pt x="479696" y="1869409"/>
                </a:cubicBezTo>
                <a:lnTo>
                  <a:pt x="428625" y="1915826"/>
                </a:lnTo>
                <a:lnTo>
                  <a:pt x="377554" y="1869409"/>
                </a:lnTo>
                <a:cubicBezTo>
                  <a:pt x="144282" y="1636137"/>
                  <a:pt x="0" y="1313875"/>
                  <a:pt x="0" y="957913"/>
                </a:cubicBezTo>
                <a:cubicBezTo>
                  <a:pt x="0" y="601952"/>
                  <a:pt x="144282" y="279689"/>
                  <a:pt x="377554" y="46417"/>
                </a:cubicBezTo>
                <a:close/>
              </a:path>
            </a:pathLst>
          </a:custGeom>
          <a:solidFill>
            <a:schemeClr val="accent3"/>
          </a:solidFill>
          <a:ln w="12700" cmpd="sng">
            <a:noFill/>
          </a:ln>
          <a:effectLst>
            <a:innerShdw blurRad="63500" dist="50800" dir="20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MH_Other_3"/>
          <p:cNvSpPr/>
          <p:nvPr>
            <p:custDataLst>
              <p:tags r:id="rId4"/>
            </p:custDataLst>
          </p:nvPr>
        </p:nvSpPr>
        <p:spPr>
          <a:xfrm rot="5400000">
            <a:off x="4642732" y="1858845"/>
            <a:ext cx="1228725" cy="1046162"/>
          </a:xfrm>
          <a:custGeom>
            <a:avLst/>
            <a:gdLst>
              <a:gd name="connsiteX0" fmla="*/ 1446963 w 3398439"/>
              <a:gd name="connsiteY0" fmla="*/ 0 h 2893926"/>
              <a:gd name="connsiteX1" fmla="*/ 2828874 w 3398439"/>
              <a:gd name="connsiteY1" fmla="*/ 1016680 h 2893926"/>
              <a:gd name="connsiteX2" fmla="*/ 2861471 w 3398439"/>
              <a:gd name="connsiteY2" fmla="*/ 1143458 h 2893926"/>
              <a:gd name="connsiteX3" fmla="*/ 3398439 w 3398439"/>
              <a:gd name="connsiteY3" fmla="*/ 1399504 h 2893926"/>
              <a:gd name="connsiteX4" fmla="*/ 2878435 w 3398439"/>
              <a:gd name="connsiteY4" fmla="*/ 1647461 h 2893926"/>
              <a:gd name="connsiteX5" fmla="*/ 2864529 w 3398439"/>
              <a:gd name="connsiteY5" fmla="*/ 1738577 h 2893926"/>
              <a:gd name="connsiteX6" fmla="*/ 1446963 w 3398439"/>
              <a:gd name="connsiteY6" fmla="*/ 2893926 h 2893926"/>
              <a:gd name="connsiteX7" fmla="*/ 0 w 3398439"/>
              <a:gd name="connsiteY7" fmla="*/ 1446963 h 2893926"/>
              <a:gd name="connsiteX8" fmla="*/ 1446963 w 3398439"/>
              <a:gd name="connsiteY8" fmla="*/ 0 h 289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8439" h="2893926">
                <a:moveTo>
                  <a:pt x="1446963" y="0"/>
                </a:moveTo>
                <a:cubicBezTo>
                  <a:pt x="2096261" y="0"/>
                  <a:pt x="2645672" y="427667"/>
                  <a:pt x="2828874" y="1016680"/>
                </a:cubicBezTo>
                <a:lnTo>
                  <a:pt x="2861471" y="1143458"/>
                </a:lnTo>
                <a:lnTo>
                  <a:pt x="3398439" y="1399504"/>
                </a:lnTo>
                <a:lnTo>
                  <a:pt x="2878435" y="1647461"/>
                </a:lnTo>
                <a:lnTo>
                  <a:pt x="2864529" y="1738577"/>
                </a:lnTo>
                <a:cubicBezTo>
                  <a:pt x="2729605" y="2397934"/>
                  <a:pt x="2146207" y="2893926"/>
                  <a:pt x="1446963" y="2893926"/>
                </a:cubicBezTo>
                <a:cubicBezTo>
                  <a:pt x="647827" y="2893926"/>
                  <a:pt x="0" y="2246099"/>
                  <a:pt x="0" y="1446963"/>
                </a:cubicBezTo>
                <a:cubicBezTo>
                  <a:pt x="0" y="647827"/>
                  <a:pt x="647827" y="0"/>
                  <a:pt x="1446963" y="0"/>
                </a:cubicBezTo>
                <a:close/>
              </a:path>
            </a:pathLst>
          </a:cu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MH_SubTitle_1"/>
          <p:cNvSpPr/>
          <p:nvPr>
            <p:custDataLst>
              <p:tags r:id="rId5"/>
            </p:custDataLst>
          </p:nvPr>
        </p:nvSpPr>
        <p:spPr>
          <a:xfrm>
            <a:off x="4791668" y="1810376"/>
            <a:ext cx="931940" cy="931941"/>
          </a:xfrm>
          <a:custGeom>
            <a:avLst/>
            <a:gdLst>
              <a:gd name="connsiteX0" fmla="*/ 588030 w 1116418"/>
              <a:gd name="connsiteY0" fmla="*/ 811 h 1116419"/>
              <a:gd name="connsiteX1" fmla="*/ 1115607 w 1116418"/>
              <a:gd name="connsiteY1" fmla="*/ 588031 h 1116419"/>
              <a:gd name="connsiteX2" fmla="*/ 528388 w 1116418"/>
              <a:gd name="connsiteY2" fmla="*/ 1115608 h 1116419"/>
              <a:gd name="connsiteX3" fmla="*/ 811 w 1116418"/>
              <a:gd name="connsiteY3" fmla="*/ 528388 h 1116419"/>
              <a:gd name="connsiteX4" fmla="*/ 271290 w 1116418"/>
              <a:gd name="connsiteY4" fmla="*/ 79332 h 1116419"/>
              <a:gd name="connsiteX5" fmla="*/ 588030 w 1116418"/>
              <a:gd name="connsiteY5" fmla="*/ 811 h 11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6418" h="1116419">
                <a:moveTo>
                  <a:pt x="588030" y="811"/>
                </a:moveTo>
                <a:cubicBezTo>
                  <a:pt x="895873" y="17280"/>
                  <a:pt x="1132077" y="280188"/>
                  <a:pt x="1115607" y="588031"/>
                </a:cubicBezTo>
                <a:cubicBezTo>
                  <a:pt x="1099138" y="895874"/>
                  <a:pt x="836231" y="1132078"/>
                  <a:pt x="528388" y="1115608"/>
                </a:cubicBezTo>
                <a:cubicBezTo>
                  <a:pt x="220545" y="1099138"/>
                  <a:pt x="-15659" y="836232"/>
                  <a:pt x="811" y="528388"/>
                </a:cubicBezTo>
                <a:cubicBezTo>
                  <a:pt x="11104" y="335987"/>
                  <a:pt x="117662" y="171569"/>
                  <a:pt x="271290" y="79332"/>
                </a:cubicBezTo>
                <a:cubicBezTo>
                  <a:pt x="363468" y="23991"/>
                  <a:pt x="472590" y="-5365"/>
                  <a:pt x="588030" y="811"/>
                </a:cubicBezTo>
                <a:close/>
              </a:path>
            </a:pathLst>
          </a:custGeom>
          <a:solidFill>
            <a:srgbClr val="FFFFFF"/>
          </a:solidFill>
          <a:ln w="12700" cmpd="sng">
            <a:noFill/>
          </a:ln>
          <a:effectLst>
            <a:innerShdw blurRad="63500" dist="63500" dir="2154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en-US" altLang="zh-CN" sz="2800" b="1" dirty="0">
                <a:solidFill>
                  <a:srgbClr val="4F4F4F"/>
                </a:solidFill>
                <a:latin typeface="Arial" panose="020B0604020202020204" pitchFamily="34" charset="0"/>
                <a:cs typeface="Arial" panose="020B0604020202020204" pitchFamily="34" charset="0"/>
              </a:rPr>
              <a:t>3</a:t>
            </a:r>
          </a:p>
        </p:txBody>
      </p:sp>
      <p:sp>
        <p:nvSpPr>
          <p:cNvPr id="21" name="MH_Other_4"/>
          <p:cNvSpPr/>
          <p:nvPr>
            <p:custDataLst>
              <p:tags r:id="rId6"/>
            </p:custDataLst>
          </p:nvPr>
        </p:nvSpPr>
        <p:spPr>
          <a:xfrm rot="5400000">
            <a:off x="5084844" y="2230475"/>
            <a:ext cx="345591" cy="706207"/>
          </a:xfrm>
          <a:custGeom>
            <a:avLst/>
            <a:gdLst>
              <a:gd name="connsiteX0" fmla="*/ 428625 w 857250"/>
              <a:gd name="connsiteY0" fmla="*/ 0 h 1915826"/>
              <a:gd name="connsiteX1" fmla="*/ 479696 w 857250"/>
              <a:gd name="connsiteY1" fmla="*/ 46417 h 1915826"/>
              <a:gd name="connsiteX2" fmla="*/ 857250 w 857250"/>
              <a:gd name="connsiteY2" fmla="*/ 957913 h 1915826"/>
              <a:gd name="connsiteX3" fmla="*/ 479696 w 857250"/>
              <a:gd name="connsiteY3" fmla="*/ 1869409 h 1915826"/>
              <a:gd name="connsiteX4" fmla="*/ 428625 w 857250"/>
              <a:gd name="connsiteY4" fmla="*/ 1915826 h 1915826"/>
              <a:gd name="connsiteX5" fmla="*/ 377554 w 857250"/>
              <a:gd name="connsiteY5" fmla="*/ 1869409 h 1915826"/>
              <a:gd name="connsiteX6" fmla="*/ 0 w 857250"/>
              <a:gd name="connsiteY6" fmla="*/ 957913 h 1915826"/>
              <a:gd name="connsiteX7" fmla="*/ 377554 w 857250"/>
              <a:gd name="connsiteY7" fmla="*/ 46417 h 1915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0" h="1915826">
                <a:moveTo>
                  <a:pt x="428625" y="0"/>
                </a:moveTo>
                <a:lnTo>
                  <a:pt x="479696" y="46417"/>
                </a:lnTo>
                <a:cubicBezTo>
                  <a:pt x="712969" y="279689"/>
                  <a:pt x="857250" y="601952"/>
                  <a:pt x="857250" y="957913"/>
                </a:cubicBezTo>
                <a:cubicBezTo>
                  <a:pt x="857250" y="1313875"/>
                  <a:pt x="712969" y="1636137"/>
                  <a:pt x="479696" y="1869409"/>
                </a:cubicBezTo>
                <a:lnTo>
                  <a:pt x="428625" y="1915826"/>
                </a:lnTo>
                <a:lnTo>
                  <a:pt x="377554" y="1869409"/>
                </a:lnTo>
                <a:cubicBezTo>
                  <a:pt x="144282" y="1636137"/>
                  <a:pt x="0" y="1313875"/>
                  <a:pt x="0" y="957913"/>
                </a:cubicBezTo>
                <a:cubicBezTo>
                  <a:pt x="0" y="601952"/>
                  <a:pt x="144282" y="279689"/>
                  <a:pt x="377554" y="46417"/>
                </a:cubicBezTo>
                <a:close/>
              </a:path>
            </a:pathLst>
          </a:custGeom>
          <a:solidFill>
            <a:schemeClr val="accent1"/>
          </a:solidFill>
          <a:ln w="12700" cmpd="sng">
            <a:noFill/>
          </a:ln>
          <a:effectLst>
            <a:innerShdw blurRad="63500" dist="50800" dir="20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MH_Other_5"/>
          <p:cNvSpPr/>
          <p:nvPr>
            <p:custDataLst>
              <p:tags r:id="rId7"/>
            </p:custDataLst>
          </p:nvPr>
        </p:nvSpPr>
        <p:spPr>
          <a:xfrm>
            <a:off x="3506875" y="3024864"/>
            <a:ext cx="1227138" cy="1046163"/>
          </a:xfrm>
          <a:custGeom>
            <a:avLst/>
            <a:gdLst>
              <a:gd name="connsiteX0" fmla="*/ 1446963 w 3398439"/>
              <a:gd name="connsiteY0" fmla="*/ 0 h 2893926"/>
              <a:gd name="connsiteX1" fmla="*/ 2828874 w 3398439"/>
              <a:gd name="connsiteY1" fmla="*/ 1016680 h 2893926"/>
              <a:gd name="connsiteX2" fmla="*/ 2861471 w 3398439"/>
              <a:gd name="connsiteY2" fmla="*/ 1143458 h 2893926"/>
              <a:gd name="connsiteX3" fmla="*/ 3398439 w 3398439"/>
              <a:gd name="connsiteY3" fmla="*/ 1399504 h 2893926"/>
              <a:gd name="connsiteX4" fmla="*/ 2878435 w 3398439"/>
              <a:gd name="connsiteY4" fmla="*/ 1647461 h 2893926"/>
              <a:gd name="connsiteX5" fmla="*/ 2864529 w 3398439"/>
              <a:gd name="connsiteY5" fmla="*/ 1738577 h 2893926"/>
              <a:gd name="connsiteX6" fmla="*/ 1446963 w 3398439"/>
              <a:gd name="connsiteY6" fmla="*/ 2893926 h 2893926"/>
              <a:gd name="connsiteX7" fmla="*/ 0 w 3398439"/>
              <a:gd name="connsiteY7" fmla="*/ 1446963 h 2893926"/>
              <a:gd name="connsiteX8" fmla="*/ 1446963 w 3398439"/>
              <a:gd name="connsiteY8" fmla="*/ 0 h 289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8439" h="2893926">
                <a:moveTo>
                  <a:pt x="1446963" y="0"/>
                </a:moveTo>
                <a:cubicBezTo>
                  <a:pt x="2096261" y="0"/>
                  <a:pt x="2645672" y="427667"/>
                  <a:pt x="2828874" y="1016680"/>
                </a:cubicBezTo>
                <a:lnTo>
                  <a:pt x="2861471" y="1143458"/>
                </a:lnTo>
                <a:lnTo>
                  <a:pt x="3398439" y="1399504"/>
                </a:lnTo>
                <a:lnTo>
                  <a:pt x="2878435" y="1647461"/>
                </a:lnTo>
                <a:lnTo>
                  <a:pt x="2864529" y="1738577"/>
                </a:lnTo>
                <a:cubicBezTo>
                  <a:pt x="2729605" y="2397934"/>
                  <a:pt x="2146207" y="2893926"/>
                  <a:pt x="1446963" y="2893926"/>
                </a:cubicBezTo>
                <a:cubicBezTo>
                  <a:pt x="647827" y="2893926"/>
                  <a:pt x="0" y="2246099"/>
                  <a:pt x="0" y="1446963"/>
                </a:cubicBezTo>
                <a:cubicBezTo>
                  <a:pt x="0" y="647827"/>
                  <a:pt x="647827" y="0"/>
                  <a:pt x="1446963" y="0"/>
                </a:cubicBezTo>
                <a:close/>
              </a:path>
            </a:pathLst>
          </a:custGeom>
          <a:solidFill>
            <a:schemeClr val="accent4"/>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MH_SubTitle_4"/>
          <p:cNvSpPr/>
          <p:nvPr>
            <p:custDataLst>
              <p:tags r:id="rId8"/>
            </p:custDataLst>
          </p:nvPr>
        </p:nvSpPr>
        <p:spPr>
          <a:xfrm>
            <a:off x="3549381" y="3081838"/>
            <a:ext cx="931940" cy="931941"/>
          </a:xfrm>
          <a:custGeom>
            <a:avLst/>
            <a:gdLst>
              <a:gd name="connsiteX0" fmla="*/ 588030 w 1116418"/>
              <a:gd name="connsiteY0" fmla="*/ 811 h 1116419"/>
              <a:gd name="connsiteX1" fmla="*/ 1115607 w 1116418"/>
              <a:gd name="connsiteY1" fmla="*/ 588031 h 1116419"/>
              <a:gd name="connsiteX2" fmla="*/ 528388 w 1116418"/>
              <a:gd name="connsiteY2" fmla="*/ 1115608 h 1116419"/>
              <a:gd name="connsiteX3" fmla="*/ 811 w 1116418"/>
              <a:gd name="connsiteY3" fmla="*/ 528388 h 1116419"/>
              <a:gd name="connsiteX4" fmla="*/ 271290 w 1116418"/>
              <a:gd name="connsiteY4" fmla="*/ 79332 h 1116419"/>
              <a:gd name="connsiteX5" fmla="*/ 588030 w 1116418"/>
              <a:gd name="connsiteY5" fmla="*/ 811 h 11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6418" h="1116419">
                <a:moveTo>
                  <a:pt x="588030" y="811"/>
                </a:moveTo>
                <a:cubicBezTo>
                  <a:pt x="895873" y="17280"/>
                  <a:pt x="1132077" y="280188"/>
                  <a:pt x="1115607" y="588031"/>
                </a:cubicBezTo>
                <a:cubicBezTo>
                  <a:pt x="1099138" y="895874"/>
                  <a:pt x="836231" y="1132078"/>
                  <a:pt x="528388" y="1115608"/>
                </a:cubicBezTo>
                <a:cubicBezTo>
                  <a:pt x="220545" y="1099138"/>
                  <a:pt x="-15659" y="836232"/>
                  <a:pt x="811" y="528388"/>
                </a:cubicBezTo>
                <a:cubicBezTo>
                  <a:pt x="11104" y="335987"/>
                  <a:pt x="117662" y="171569"/>
                  <a:pt x="271290" y="79332"/>
                </a:cubicBezTo>
                <a:cubicBezTo>
                  <a:pt x="363468" y="23991"/>
                  <a:pt x="472590" y="-5365"/>
                  <a:pt x="588030" y="811"/>
                </a:cubicBezTo>
                <a:close/>
              </a:path>
            </a:pathLst>
          </a:custGeom>
          <a:solidFill>
            <a:srgbClr val="FFFFFF"/>
          </a:solidFill>
          <a:ln w="12700" cmpd="sng">
            <a:noFill/>
          </a:ln>
          <a:effectLst>
            <a:innerShdw blurRad="63500" dist="63500" dir="162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324000" bIns="0" anchor="ctr">
            <a:normAutofit/>
          </a:bodyPr>
          <a:lstStyle/>
          <a:p>
            <a:pPr algn="ctr">
              <a:defRPr/>
            </a:pPr>
            <a:r>
              <a:rPr lang="en-US" altLang="zh-CN" sz="2800" b="1" dirty="0">
                <a:solidFill>
                  <a:srgbClr val="4F4F4F"/>
                </a:solidFill>
                <a:latin typeface="Arial" panose="020B0604020202020204" pitchFamily="34" charset="0"/>
                <a:cs typeface="Arial" panose="020B0604020202020204" pitchFamily="34" charset="0"/>
              </a:rPr>
              <a:t>1</a:t>
            </a:r>
            <a:endParaRPr lang="zh-CN" altLang="en-US" sz="2800" b="1" dirty="0">
              <a:solidFill>
                <a:srgbClr val="4F4F4F"/>
              </a:solidFill>
              <a:latin typeface="Arial" panose="020B0604020202020204" pitchFamily="34" charset="0"/>
              <a:cs typeface="Arial" panose="020B0604020202020204" pitchFamily="34" charset="0"/>
            </a:endParaRPr>
          </a:p>
        </p:txBody>
      </p:sp>
      <p:sp>
        <p:nvSpPr>
          <p:cNvPr id="24" name="MH_Other_6"/>
          <p:cNvSpPr/>
          <p:nvPr>
            <p:custDataLst>
              <p:tags r:id="rId9"/>
            </p:custDataLst>
          </p:nvPr>
        </p:nvSpPr>
        <p:spPr>
          <a:xfrm>
            <a:off x="4149790" y="3194705"/>
            <a:ext cx="345591" cy="706207"/>
          </a:xfrm>
          <a:custGeom>
            <a:avLst/>
            <a:gdLst>
              <a:gd name="connsiteX0" fmla="*/ 428625 w 857250"/>
              <a:gd name="connsiteY0" fmla="*/ 0 h 1915826"/>
              <a:gd name="connsiteX1" fmla="*/ 479696 w 857250"/>
              <a:gd name="connsiteY1" fmla="*/ 46417 h 1915826"/>
              <a:gd name="connsiteX2" fmla="*/ 857250 w 857250"/>
              <a:gd name="connsiteY2" fmla="*/ 957913 h 1915826"/>
              <a:gd name="connsiteX3" fmla="*/ 479696 w 857250"/>
              <a:gd name="connsiteY3" fmla="*/ 1869409 h 1915826"/>
              <a:gd name="connsiteX4" fmla="*/ 428625 w 857250"/>
              <a:gd name="connsiteY4" fmla="*/ 1915826 h 1915826"/>
              <a:gd name="connsiteX5" fmla="*/ 377554 w 857250"/>
              <a:gd name="connsiteY5" fmla="*/ 1869409 h 1915826"/>
              <a:gd name="connsiteX6" fmla="*/ 0 w 857250"/>
              <a:gd name="connsiteY6" fmla="*/ 957913 h 1915826"/>
              <a:gd name="connsiteX7" fmla="*/ 377554 w 857250"/>
              <a:gd name="connsiteY7" fmla="*/ 46417 h 1915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0" h="1915826">
                <a:moveTo>
                  <a:pt x="428625" y="0"/>
                </a:moveTo>
                <a:lnTo>
                  <a:pt x="479696" y="46417"/>
                </a:lnTo>
                <a:cubicBezTo>
                  <a:pt x="712969" y="279689"/>
                  <a:pt x="857250" y="601952"/>
                  <a:pt x="857250" y="957913"/>
                </a:cubicBezTo>
                <a:cubicBezTo>
                  <a:pt x="857250" y="1313875"/>
                  <a:pt x="712969" y="1636137"/>
                  <a:pt x="479696" y="1869409"/>
                </a:cubicBezTo>
                <a:lnTo>
                  <a:pt x="428625" y="1915826"/>
                </a:lnTo>
                <a:lnTo>
                  <a:pt x="377554" y="1869409"/>
                </a:lnTo>
                <a:cubicBezTo>
                  <a:pt x="144282" y="1636137"/>
                  <a:pt x="0" y="1313875"/>
                  <a:pt x="0" y="957913"/>
                </a:cubicBezTo>
                <a:cubicBezTo>
                  <a:pt x="0" y="601952"/>
                  <a:pt x="144282" y="279689"/>
                  <a:pt x="377554" y="46417"/>
                </a:cubicBezTo>
                <a:close/>
              </a:path>
            </a:pathLst>
          </a:custGeom>
          <a:solidFill>
            <a:schemeClr val="accent4"/>
          </a:solidFill>
          <a:ln w="12700" cmpd="sng">
            <a:noFill/>
          </a:ln>
          <a:effectLst>
            <a:innerShdw blurRad="63500" dist="50800" dir="20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MH_Other_7"/>
          <p:cNvSpPr/>
          <p:nvPr>
            <p:custDataLst>
              <p:tags r:id="rId10"/>
            </p:custDataLst>
          </p:nvPr>
        </p:nvSpPr>
        <p:spPr>
          <a:xfrm rot="10800000">
            <a:off x="5826214" y="2991526"/>
            <a:ext cx="1228725" cy="1046162"/>
          </a:xfrm>
          <a:custGeom>
            <a:avLst/>
            <a:gdLst>
              <a:gd name="connsiteX0" fmla="*/ 1446963 w 3398439"/>
              <a:gd name="connsiteY0" fmla="*/ 0 h 2893926"/>
              <a:gd name="connsiteX1" fmla="*/ 2828874 w 3398439"/>
              <a:gd name="connsiteY1" fmla="*/ 1016680 h 2893926"/>
              <a:gd name="connsiteX2" fmla="*/ 2861471 w 3398439"/>
              <a:gd name="connsiteY2" fmla="*/ 1143458 h 2893926"/>
              <a:gd name="connsiteX3" fmla="*/ 3398439 w 3398439"/>
              <a:gd name="connsiteY3" fmla="*/ 1399504 h 2893926"/>
              <a:gd name="connsiteX4" fmla="*/ 2878435 w 3398439"/>
              <a:gd name="connsiteY4" fmla="*/ 1647461 h 2893926"/>
              <a:gd name="connsiteX5" fmla="*/ 2864529 w 3398439"/>
              <a:gd name="connsiteY5" fmla="*/ 1738577 h 2893926"/>
              <a:gd name="connsiteX6" fmla="*/ 1446963 w 3398439"/>
              <a:gd name="connsiteY6" fmla="*/ 2893926 h 2893926"/>
              <a:gd name="connsiteX7" fmla="*/ 0 w 3398439"/>
              <a:gd name="connsiteY7" fmla="*/ 1446963 h 2893926"/>
              <a:gd name="connsiteX8" fmla="*/ 1446963 w 3398439"/>
              <a:gd name="connsiteY8" fmla="*/ 0 h 289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8439" h="2893926">
                <a:moveTo>
                  <a:pt x="1446963" y="0"/>
                </a:moveTo>
                <a:cubicBezTo>
                  <a:pt x="2096261" y="0"/>
                  <a:pt x="2645672" y="427667"/>
                  <a:pt x="2828874" y="1016680"/>
                </a:cubicBezTo>
                <a:lnTo>
                  <a:pt x="2861471" y="1143458"/>
                </a:lnTo>
                <a:lnTo>
                  <a:pt x="3398439" y="1399504"/>
                </a:lnTo>
                <a:lnTo>
                  <a:pt x="2878435" y="1647461"/>
                </a:lnTo>
                <a:lnTo>
                  <a:pt x="2864529" y="1738577"/>
                </a:lnTo>
                <a:cubicBezTo>
                  <a:pt x="2729605" y="2397934"/>
                  <a:pt x="2146207" y="2893926"/>
                  <a:pt x="1446963" y="2893926"/>
                </a:cubicBezTo>
                <a:cubicBezTo>
                  <a:pt x="647827" y="2893926"/>
                  <a:pt x="0" y="2246099"/>
                  <a:pt x="0" y="1446963"/>
                </a:cubicBezTo>
                <a:cubicBezTo>
                  <a:pt x="0" y="647827"/>
                  <a:pt x="647827" y="0"/>
                  <a:pt x="1446963" y="0"/>
                </a:cubicBezTo>
                <a:close/>
              </a:path>
            </a:pathLst>
          </a:custGeom>
          <a:solidFill>
            <a:schemeClr val="accent2"/>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MH_SubTitle_2"/>
          <p:cNvSpPr/>
          <p:nvPr>
            <p:custDataLst>
              <p:tags r:id="rId11"/>
            </p:custDataLst>
          </p:nvPr>
        </p:nvSpPr>
        <p:spPr>
          <a:xfrm>
            <a:off x="6079260" y="3048498"/>
            <a:ext cx="931940" cy="931941"/>
          </a:xfrm>
          <a:custGeom>
            <a:avLst/>
            <a:gdLst>
              <a:gd name="connsiteX0" fmla="*/ 588030 w 1116418"/>
              <a:gd name="connsiteY0" fmla="*/ 811 h 1116419"/>
              <a:gd name="connsiteX1" fmla="*/ 1115607 w 1116418"/>
              <a:gd name="connsiteY1" fmla="*/ 588031 h 1116419"/>
              <a:gd name="connsiteX2" fmla="*/ 528388 w 1116418"/>
              <a:gd name="connsiteY2" fmla="*/ 1115608 h 1116419"/>
              <a:gd name="connsiteX3" fmla="*/ 811 w 1116418"/>
              <a:gd name="connsiteY3" fmla="*/ 528388 h 1116419"/>
              <a:gd name="connsiteX4" fmla="*/ 271290 w 1116418"/>
              <a:gd name="connsiteY4" fmla="*/ 79332 h 1116419"/>
              <a:gd name="connsiteX5" fmla="*/ 588030 w 1116418"/>
              <a:gd name="connsiteY5" fmla="*/ 811 h 111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6418" h="1116419">
                <a:moveTo>
                  <a:pt x="588030" y="811"/>
                </a:moveTo>
                <a:cubicBezTo>
                  <a:pt x="895873" y="17280"/>
                  <a:pt x="1132077" y="280188"/>
                  <a:pt x="1115607" y="588031"/>
                </a:cubicBezTo>
                <a:cubicBezTo>
                  <a:pt x="1099138" y="895874"/>
                  <a:pt x="836231" y="1132078"/>
                  <a:pt x="528388" y="1115608"/>
                </a:cubicBezTo>
                <a:cubicBezTo>
                  <a:pt x="220545" y="1099138"/>
                  <a:pt x="-15659" y="836232"/>
                  <a:pt x="811" y="528388"/>
                </a:cubicBezTo>
                <a:cubicBezTo>
                  <a:pt x="11104" y="335987"/>
                  <a:pt x="117662" y="171569"/>
                  <a:pt x="271290" y="79332"/>
                </a:cubicBezTo>
                <a:cubicBezTo>
                  <a:pt x="363468" y="23991"/>
                  <a:pt x="472590" y="-5365"/>
                  <a:pt x="588030" y="811"/>
                </a:cubicBezTo>
                <a:close/>
              </a:path>
            </a:pathLst>
          </a:custGeom>
          <a:solidFill>
            <a:srgbClr val="FFFFFF"/>
          </a:solidFill>
          <a:ln w="12700" cmpd="sng">
            <a:noFill/>
          </a:ln>
          <a:effectLst>
            <a:innerShdw blurRad="63500" dist="63500" dir="4800000">
              <a:prstClr val="black">
                <a:alpha val="1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324000" tIns="0" rIns="0" bIns="0" anchor="ctr">
            <a:normAutofit/>
          </a:bodyPr>
          <a:lstStyle/>
          <a:p>
            <a:pPr algn="ctr">
              <a:defRPr/>
            </a:pPr>
            <a:r>
              <a:rPr lang="en-US" altLang="zh-CN" sz="2800" b="1" dirty="0">
                <a:solidFill>
                  <a:srgbClr val="4F4F4F"/>
                </a:solidFill>
                <a:latin typeface="Arial" panose="020B0604020202020204" pitchFamily="34" charset="0"/>
                <a:cs typeface="Arial" panose="020B0604020202020204" pitchFamily="34" charset="0"/>
              </a:rPr>
              <a:t>2</a:t>
            </a:r>
            <a:endParaRPr lang="zh-CN" altLang="en-US" sz="2800" b="1" dirty="0">
              <a:solidFill>
                <a:srgbClr val="4F4F4F"/>
              </a:solidFill>
              <a:latin typeface="Arial" panose="020B0604020202020204" pitchFamily="34" charset="0"/>
              <a:cs typeface="Arial" panose="020B0604020202020204" pitchFamily="34" charset="0"/>
            </a:endParaRPr>
          </a:p>
        </p:txBody>
      </p:sp>
      <p:sp>
        <p:nvSpPr>
          <p:cNvPr id="27" name="MH_Other_8"/>
          <p:cNvSpPr/>
          <p:nvPr>
            <p:custDataLst>
              <p:tags r:id="rId12"/>
            </p:custDataLst>
          </p:nvPr>
        </p:nvSpPr>
        <p:spPr>
          <a:xfrm rot="10800000">
            <a:off x="6065203" y="3161364"/>
            <a:ext cx="345591" cy="706207"/>
          </a:xfrm>
          <a:custGeom>
            <a:avLst/>
            <a:gdLst>
              <a:gd name="connsiteX0" fmla="*/ 428625 w 857250"/>
              <a:gd name="connsiteY0" fmla="*/ 0 h 1915826"/>
              <a:gd name="connsiteX1" fmla="*/ 479696 w 857250"/>
              <a:gd name="connsiteY1" fmla="*/ 46417 h 1915826"/>
              <a:gd name="connsiteX2" fmla="*/ 857250 w 857250"/>
              <a:gd name="connsiteY2" fmla="*/ 957913 h 1915826"/>
              <a:gd name="connsiteX3" fmla="*/ 479696 w 857250"/>
              <a:gd name="connsiteY3" fmla="*/ 1869409 h 1915826"/>
              <a:gd name="connsiteX4" fmla="*/ 428625 w 857250"/>
              <a:gd name="connsiteY4" fmla="*/ 1915826 h 1915826"/>
              <a:gd name="connsiteX5" fmla="*/ 377554 w 857250"/>
              <a:gd name="connsiteY5" fmla="*/ 1869409 h 1915826"/>
              <a:gd name="connsiteX6" fmla="*/ 0 w 857250"/>
              <a:gd name="connsiteY6" fmla="*/ 957913 h 1915826"/>
              <a:gd name="connsiteX7" fmla="*/ 377554 w 857250"/>
              <a:gd name="connsiteY7" fmla="*/ 46417 h 1915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0" h="1915826">
                <a:moveTo>
                  <a:pt x="428625" y="0"/>
                </a:moveTo>
                <a:lnTo>
                  <a:pt x="479696" y="46417"/>
                </a:lnTo>
                <a:cubicBezTo>
                  <a:pt x="712969" y="279689"/>
                  <a:pt x="857250" y="601952"/>
                  <a:pt x="857250" y="957913"/>
                </a:cubicBezTo>
                <a:cubicBezTo>
                  <a:pt x="857250" y="1313875"/>
                  <a:pt x="712969" y="1636137"/>
                  <a:pt x="479696" y="1869409"/>
                </a:cubicBezTo>
                <a:lnTo>
                  <a:pt x="428625" y="1915826"/>
                </a:lnTo>
                <a:lnTo>
                  <a:pt x="377554" y="1869409"/>
                </a:lnTo>
                <a:cubicBezTo>
                  <a:pt x="144282" y="1636137"/>
                  <a:pt x="0" y="1313875"/>
                  <a:pt x="0" y="957913"/>
                </a:cubicBezTo>
                <a:cubicBezTo>
                  <a:pt x="0" y="601952"/>
                  <a:pt x="144282" y="279689"/>
                  <a:pt x="377554" y="46417"/>
                </a:cubicBezTo>
                <a:close/>
              </a:path>
            </a:pathLst>
          </a:custGeom>
          <a:solidFill>
            <a:schemeClr val="accent2"/>
          </a:solidFill>
          <a:ln w="12700" cmpd="sng">
            <a:noFill/>
          </a:ln>
          <a:effectLst>
            <a:innerShdw blurRad="63500" dist="50800" dir="20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MH_Title_1"/>
          <p:cNvSpPr txBox="1"/>
          <p:nvPr>
            <p:custDataLst>
              <p:tags r:id="rId13"/>
            </p:custDataLst>
          </p:nvPr>
        </p:nvSpPr>
        <p:spPr>
          <a:xfrm>
            <a:off x="4734013" y="3236509"/>
            <a:ext cx="1084262" cy="584775"/>
          </a:xfrm>
          <a:prstGeom prst="rect">
            <a:avLst/>
          </a:prstGeom>
          <a:noFill/>
        </p:spPr>
        <p:txBody>
          <a:bodyPr anchor="ctr">
            <a:spAutoFit/>
          </a:bodyPr>
          <a:lstStyle/>
          <a:p>
            <a:pPr algn="ctr">
              <a:defRPr/>
            </a:pPr>
            <a:r>
              <a:rPr lang="zh-CN" altLang="en-US" sz="3200" b="1" dirty="0">
                <a:latin typeface="微软雅黑" panose="020B0503020204020204" pitchFamily="34" charset="-122"/>
                <a:ea typeface="微软雅黑" panose="020B0503020204020204" pitchFamily="34" charset="-122"/>
              </a:rPr>
              <a:t>距离</a:t>
            </a:r>
            <a:endParaRPr lang="en-US" altLang="zh-CN" sz="32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710760" y="3231314"/>
            <a:ext cx="2752376" cy="566309"/>
          </a:xfrm>
          <a:prstGeom prst="rect">
            <a:avLst/>
          </a:prstGeom>
          <a:noFill/>
        </p:spPr>
        <p:txBody>
          <a:bodyPr vert="horz" wrap="square" rtlCol="0">
            <a:spAutoFit/>
          </a:bodyPr>
          <a:lstStyle/>
          <a:p>
            <a:pPr algn="ctr">
              <a:lnSpc>
                <a:spcPct val="110000"/>
              </a:lnSpc>
            </a:pPr>
            <a:r>
              <a:rPr lang="en-US" altLang="zh-CN" sz="2800" b="1" dirty="0">
                <a:latin typeface="Arial" panose="020B0604020202020204" pitchFamily="34" charset="0"/>
                <a:ea typeface="微软雅黑" panose="020B0503020204020204" pitchFamily="34" charset="-122"/>
                <a:cs typeface="Arial" panose="020B0604020202020204" pitchFamily="34" charset="0"/>
              </a:rPr>
              <a:t>T</a:t>
            </a:r>
            <a:r>
              <a:rPr lang="en-US" altLang="zh-CN" sz="2800" dirty="0">
                <a:latin typeface="Arial" panose="020B0604020202020204" pitchFamily="34" charset="0"/>
                <a:ea typeface="微软雅黑" panose="020B0503020204020204" pitchFamily="34" charset="-122"/>
                <a:cs typeface="Arial" panose="020B0604020202020204" pitchFamily="34" charset="0"/>
              </a:rPr>
              <a:t>ime </a:t>
            </a:r>
            <a:r>
              <a:rPr lang="en-US" altLang="zh-CN" sz="2800" b="1" dirty="0">
                <a:latin typeface="Arial" panose="020B0604020202020204" pitchFamily="34" charset="0"/>
                <a:ea typeface="微软雅黑" panose="020B0503020204020204" pitchFamily="34" charset="-122"/>
                <a:cs typeface="Arial" panose="020B0604020202020204" pitchFamily="34" charset="0"/>
              </a:rPr>
              <a:t>o</a:t>
            </a:r>
            <a:r>
              <a:rPr lang="en-US" altLang="zh-CN" sz="2800" dirty="0">
                <a:latin typeface="Arial" panose="020B0604020202020204" pitchFamily="34" charset="0"/>
                <a:ea typeface="微软雅黑" panose="020B0503020204020204" pitchFamily="34" charset="-122"/>
                <a:cs typeface="Arial" panose="020B0604020202020204" pitchFamily="34" charset="0"/>
              </a:rPr>
              <a:t>f </a:t>
            </a:r>
            <a:r>
              <a:rPr lang="en-US" altLang="zh-CN" sz="2800" b="1" dirty="0">
                <a:latin typeface="Arial" panose="020B0604020202020204" pitchFamily="34" charset="0"/>
                <a:ea typeface="微软雅黑" panose="020B0503020204020204" pitchFamily="34" charset="-122"/>
                <a:cs typeface="Arial" panose="020B0604020202020204" pitchFamily="34" charset="0"/>
              </a:rPr>
              <a:t>A</a:t>
            </a:r>
            <a:r>
              <a:rPr lang="en-US" altLang="zh-CN" sz="2800" dirty="0">
                <a:latin typeface="Arial" panose="020B0604020202020204" pitchFamily="34" charset="0"/>
                <a:ea typeface="微软雅黑" panose="020B0503020204020204" pitchFamily="34" charset="-122"/>
                <a:cs typeface="Arial" panose="020B0604020202020204" pitchFamily="34" charset="0"/>
              </a:rPr>
              <a:t>rrival</a:t>
            </a:r>
            <a:endParaRPr lang="zh-CN" altLang="en-US" sz="2800" dirty="0">
              <a:latin typeface="Arial" panose="020B0604020202020204" pitchFamily="34" charset="0"/>
              <a:ea typeface="微软雅黑" panose="020B0503020204020204" pitchFamily="34" charset="-122"/>
              <a:cs typeface="Arial" panose="020B0604020202020204" pitchFamily="34" charset="0"/>
            </a:endParaRPr>
          </a:p>
        </p:txBody>
      </p:sp>
      <p:sp>
        <p:nvSpPr>
          <p:cNvPr id="31" name="文本框 30"/>
          <p:cNvSpPr txBox="1"/>
          <p:nvPr/>
        </p:nvSpPr>
        <p:spPr>
          <a:xfrm>
            <a:off x="6788144" y="3231314"/>
            <a:ext cx="4918960" cy="566309"/>
          </a:xfrm>
          <a:prstGeom prst="rect">
            <a:avLst/>
          </a:prstGeom>
          <a:noFill/>
        </p:spPr>
        <p:txBody>
          <a:bodyPr vert="horz" wrap="square" rtlCol="0">
            <a:spAutoFit/>
          </a:bodyPr>
          <a:lstStyle/>
          <a:p>
            <a:pPr algn="ctr">
              <a:lnSpc>
                <a:spcPct val="110000"/>
              </a:lnSpc>
            </a:pPr>
            <a:r>
              <a:rPr lang="en-US" altLang="zh-CN" sz="2800" b="1" dirty="0">
                <a:latin typeface="Arial" panose="020B0604020202020204" pitchFamily="34" charset="0"/>
                <a:ea typeface="微软雅黑" panose="020B0503020204020204" pitchFamily="34" charset="-122"/>
                <a:cs typeface="Arial" panose="020B0604020202020204" pitchFamily="34" charset="0"/>
              </a:rPr>
              <a:t>T</a:t>
            </a:r>
            <a:r>
              <a:rPr lang="en-US" altLang="zh-CN" sz="2800" dirty="0">
                <a:latin typeface="Arial" panose="020B0604020202020204" pitchFamily="34" charset="0"/>
                <a:ea typeface="微软雅黑" panose="020B0503020204020204" pitchFamily="34" charset="-122"/>
                <a:cs typeface="Arial" panose="020B0604020202020204" pitchFamily="34" charset="0"/>
              </a:rPr>
              <a:t>ime </a:t>
            </a:r>
            <a:r>
              <a:rPr lang="en-US" altLang="zh-CN" sz="2800" b="1" dirty="0">
                <a:latin typeface="Arial" panose="020B0604020202020204" pitchFamily="34" charset="0"/>
                <a:ea typeface="微软雅黑" panose="020B0503020204020204" pitchFamily="34" charset="-122"/>
                <a:cs typeface="Arial" panose="020B0604020202020204" pitchFamily="34" charset="0"/>
              </a:rPr>
              <a:t>D</a:t>
            </a:r>
            <a:r>
              <a:rPr lang="en-US" altLang="zh-CN" sz="2800" dirty="0">
                <a:latin typeface="Arial" panose="020B0604020202020204" pitchFamily="34" charset="0"/>
                <a:ea typeface="微软雅黑" panose="020B0503020204020204" pitchFamily="34" charset="-122"/>
                <a:cs typeface="Arial" panose="020B0604020202020204" pitchFamily="34" charset="0"/>
              </a:rPr>
              <a:t>ifference </a:t>
            </a:r>
            <a:r>
              <a:rPr lang="en-US" altLang="zh-CN" sz="2800" b="1" dirty="0">
                <a:latin typeface="Arial" panose="020B0604020202020204" pitchFamily="34" charset="0"/>
                <a:ea typeface="微软雅黑" panose="020B0503020204020204" pitchFamily="34" charset="-122"/>
                <a:cs typeface="Arial" panose="020B0604020202020204" pitchFamily="34" charset="0"/>
              </a:rPr>
              <a:t>o</a:t>
            </a:r>
            <a:r>
              <a:rPr lang="en-US" altLang="zh-CN" sz="2800" dirty="0">
                <a:latin typeface="Arial" panose="020B0604020202020204" pitchFamily="34" charset="0"/>
                <a:ea typeface="微软雅黑" panose="020B0503020204020204" pitchFamily="34" charset="-122"/>
                <a:cs typeface="Arial" panose="020B0604020202020204" pitchFamily="34" charset="0"/>
              </a:rPr>
              <a:t>f </a:t>
            </a:r>
            <a:r>
              <a:rPr lang="en-US" altLang="zh-CN" sz="2800" b="1" dirty="0">
                <a:latin typeface="Arial" panose="020B0604020202020204" pitchFamily="34" charset="0"/>
                <a:ea typeface="微软雅黑" panose="020B0503020204020204" pitchFamily="34" charset="-122"/>
                <a:cs typeface="Arial" panose="020B0604020202020204" pitchFamily="34" charset="0"/>
              </a:rPr>
              <a:t>A</a:t>
            </a:r>
            <a:r>
              <a:rPr lang="en-US" altLang="zh-CN" sz="2800" dirty="0">
                <a:latin typeface="Arial" panose="020B0604020202020204" pitchFamily="34" charset="0"/>
                <a:ea typeface="微软雅黑" panose="020B0503020204020204" pitchFamily="34" charset="-122"/>
                <a:cs typeface="Arial" panose="020B0604020202020204" pitchFamily="34" charset="0"/>
              </a:rPr>
              <a:t>rrival</a:t>
            </a:r>
            <a:endParaRPr lang="zh-CN" altLang="en-US" sz="2800" dirty="0">
              <a:latin typeface="Arial" panose="020B0604020202020204" pitchFamily="34" charset="0"/>
              <a:ea typeface="微软雅黑" panose="020B0503020204020204" pitchFamily="34" charset="-122"/>
              <a:cs typeface="Arial" panose="020B0604020202020204" pitchFamily="34" charset="0"/>
            </a:endParaRPr>
          </a:p>
        </p:txBody>
      </p:sp>
      <p:sp>
        <p:nvSpPr>
          <p:cNvPr id="32" name="矩形 31"/>
          <p:cNvSpPr/>
          <p:nvPr/>
        </p:nvSpPr>
        <p:spPr>
          <a:xfrm>
            <a:off x="3924338" y="1172679"/>
            <a:ext cx="2683747" cy="529569"/>
          </a:xfrm>
          <a:prstGeom prst="rect">
            <a:avLst/>
          </a:prstGeom>
        </p:spPr>
        <p:txBody>
          <a:bodyPr wrap="none">
            <a:spAutoFit/>
          </a:bodyPr>
          <a:lstStyle/>
          <a:p>
            <a:pPr algn="ctr">
              <a:lnSpc>
                <a:spcPct val="110000"/>
              </a:lnSpc>
            </a:pPr>
            <a:r>
              <a:rPr lang="en-US" altLang="zh-CN" sz="2800" b="1" dirty="0">
                <a:latin typeface="Arial" panose="020B0604020202020204" pitchFamily="34" charset="0"/>
                <a:ea typeface="微软雅黑" panose="020B0503020204020204" pitchFamily="34" charset="-122"/>
                <a:cs typeface="Arial" panose="020B0604020202020204" pitchFamily="34" charset="0"/>
              </a:rPr>
              <a:t>A</a:t>
            </a:r>
            <a:r>
              <a:rPr lang="en-US" altLang="zh-CN" sz="2800" dirty="0">
                <a:latin typeface="Arial" panose="020B0604020202020204" pitchFamily="34" charset="0"/>
                <a:ea typeface="微软雅黑" panose="020B0503020204020204" pitchFamily="34" charset="-122"/>
                <a:cs typeface="Arial" panose="020B0604020202020204" pitchFamily="34" charset="0"/>
              </a:rPr>
              <a:t>ngle </a:t>
            </a:r>
            <a:r>
              <a:rPr lang="en-US" altLang="zh-CN" sz="2800" b="1" dirty="0">
                <a:latin typeface="Arial" panose="020B0604020202020204" pitchFamily="34" charset="0"/>
                <a:ea typeface="微软雅黑" panose="020B0503020204020204" pitchFamily="34" charset="-122"/>
                <a:cs typeface="Arial" panose="020B0604020202020204" pitchFamily="34" charset="0"/>
              </a:rPr>
              <a:t>o</a:t>
            </a:r>
            <a:r>
              <a:rPr lang="en-US" altLang="zh-CN" sz="2800" dirty="0">
                <a:latin typeface="Arial" panose="020B0604020202020204" pitchFamily="34" charset="0"/>
                <a:ea typeface="微软雅黑" panose="020B0503020204020204" pitchFamily="34" charset="-122"/>
                <a:cs typeface="Arial" panose="020B0604020202020204" pitchFamily="34" charset="0"/>
              </a:rPr>
              <a:t>f </a:t>
            </a:r>
            <a:r>
              <a:rPr lang="en-US" altLang="zh-CN" sz="2800" b="1" dirty="0">
                <a:latin typeface="Arial" panose="020B0604020202020204" pitchFamily="34" charset="0"/>
                <a:ea typeface="微软雅黑" panose="020B0503020204020204" pitchFamily="34" charset="-122"/>
                <a:cs typeface="Arial" panose="020B0604020202020204" pitchFamily="34" charset="0"/>
              </a:rPr>
              <a:t>A</a:t>
            </a:r>
            <a:r>
              <a:rPr lang="en-US" altLang="zh-CN" sz="2800" dirty="0">
                <a:latin typeface="Arial" panose="020B0604020202020204" pitchFamily="34" charset="0"/>
                <a:ea typeface="微软雅黑" panose="020B0503020204020204" pitchFamily="34" charset="-122"/>
                <a:cs typeface="Arial" panose="020B0604020202020204" pitchFamily="34" charset="0"/>
              </a:rPr>
              <a:t>rrival</a:t>
            </a:r>
            <a:endParaRPr lang="zh-CN" altLang="en-US" sz="2800" dirty="0">
              <a:latin typeface="Arial" panose="020B0604020202020204" pitchFamily="34" charset="0"/>
              <a:ea typeface="微软雅黑" panose="020B0503020204020204" pitchFamily="34" charset="-122"/>
              <a:cs typeface="Arial" panose="020B0604020202020204" pitchFamily="34" charset="0"/>
            </a:endParaRPr>
          </a:p>
        </p:txBody>
      </p:sp>
      <p:sp>
        <p:nvSpPr>
          <p:cNvPr id="33" name="文本框 32"/>
          <p:cNvSpPr txBox="1"/>
          <p:nvPr/>
        </p:nvSpPr>
        <p:spPr>
          <a:xfrm>
            <a:off x="3672133" y="5413764"/>
            <a:ext cx="3188157" cy="1040285"/>
          </a:xfrm>
          <a:prstGeom prst="rect">
            <a:avLst/>
          </a:prstGeom>
          <a:noFill/>
        </p:spPr>
        <p:txBody>
          <a:bodyPr vert="horz" wrap="square" rtlCol="0">
            <a:spAutoFit/>
          </a:bodyPr>
          <a:lstStyle/>
          <a:p>
            <a:pPr algn="ctr">
              <a:lnSpc>
                <a:spcPct val="110000"/>
              </a:lnSpc>
            </a:pPr>
            <a:r>
              <a:rPr lang="en-US" altLang="zh-CN" sz="2800" b="1" dirty="0">
                <a:latin typeface="Arial" panose="020B0604020202020204" pitchFamily="34" charset="0"/>
                <a:ea typeface="微软雅黑" panose="020B0503020204020204" pitchFamily="34" charset="-122"/>
                <a:cs typeface="Arial" panose="020B0604020202020204" pitchFamily="34" charset="0"/>
              </a:rPr>
              <a:t>R</a:t>
            </a:r>
            <a:r>
              <a:rPr lang="en-US" altLang="zh-CN" sz="2800" dirty="0">
                <a:latin typeface="Arial" panose="020B0604020202020204" pitchFamily="34" charset="0"/>
                <a:ea typeface="微软雅黑" panose="020B0503020204020204" pitchFamily="34" charset="-122"/>
                <a:cs typeface="Arial" panose="020B0604020202020204" pitchFamily="34" charset="0"/>
              </a:rPr>
              <a:t>eceived </a:t>
            </a:r>
            <a:r>
              <a:rPr lang="en-US" altLang="zh-CN" sz="2800" b="1" dirty="0">
                <a:latin typeface="Arial" panose="020B0604020202020204" pitchFamily="34" charset="0"/>
                <a:ea typeface="微软雅黑" panose="020B0503020204020204" pitchFamily="34" charset="-122"/>
                <a:cs typeface="Arial" panose="020B0604020202020204" pitchFamily="34" charset="0"/>
              </a:rPr>
              <a:t>S</a:t>
            </a:r>
            <a:r>
              <a:rPr lang="en-US" altLang="zh-CN" sz="2800" dirty="0">
                <a:latin typeface="Arial" panose="020B0604020202020204" pitchFamily="34" charset="0"/>
                <a:ea typeface="微软雅黑" panose="020B0503020204020204" pitchFamily="34" charset="-122"/>
                <a:cs typeface="Arial" panose="020B0604020202020204" pitchFamily="34" charset="0"/>
              </a:rPr>
              <a:t>ignal </a:t>
            </a:r>
            <a:r>
              <a:rPr lang="en-US" altLang="zh-CN" sz="2800" b="1" dirty="0">
                <a:latin typeface="Arial" panose="020B0604020202020204" pitchFamily="34" charset="0"/>
                <a:ea typeface="微软雅黑" panose="020B0503020204020204" pitchFamily="34" charset="-122"/>
                <a:cs typeface="Arial" panose="020B0604020202020204" pitchFamily="34" charset="0"/>
              </a:rPr>
              <a:t>S</a:t>
            </a:r>
            <a:r>
              <a:rPr lang="en-US" altLang="zh-CN" sz="2800" dirty="0">
                <a:latin typeface="Arial" panose="020B0604020202020204" pitchFamily="34" charset="0"/>
                <a:ea typeface="微软雅黑" panose="020B0503020204020204" pitchFamily="34" charset="-122"/>
                <a:cs typeface="Arial" panose="020B0604020202020204" pitchFamily="34" charset="0"/>
              </a:rPr>
              <a:t>trength </a:t>
            </a:r>
            <a:r>
              <a:rPr lang="en-US" altLang="zh-CN" sz="2800" b="1" dirty="0">
                <a:latin typeface="Arial" panose="020B0604020202020204" pitchFamily="34" charset="0"/>
                <a:ea typeface="微软雅黑" panose="020B0503020204020204" pitchFamily="34" charset="-122"/>
                <a:cs typeface="Arial" panose="020B0604020202020204" pitchFamily="34" charset="0"/>
              </a:rPr>
              <a:t>I</a:t>
            </a:r>
            <a:r>
              <a:rPr lang="en-US" altLang="zh-CN" sz="2800" dirty="0">
                <a:latin typeface="Arial" panose="020B0604020202020204" pitchFamily="34" charset="0"/>
                <a:ea typeface="微软雅黑" panose="020B0503020204020204" pitchFamily="34" charset="-122"/>
                <a:cs typeface="Arial" panose="020B0604020202020204" pitchFamily="34" charset="0"/>
              </a:rPr>
              <a:t>ndication</a:t>
            </a:r>
            <a:endParaRPr lang="zh-CN" altLang="en-US" sz="2800" dirty="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043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Time Of Arrival</a:t>
            </a:r>
            <a:endParaRPr lang="zh-CN" altLang="en-US" dirty="0"/>
          </a:p>
        </p:txBody>
      </p:sp>
      <p:sp>
        <p:nvSpPr>
          <p:cNvPr id="3" name="内容占位符 2"/>
          <p:cNvSpPr>
            <a:spLocks noGrp="1"/>
          </p:cNvSpPr>
          <p:nvPr>
            <p:ph idx="1"/>
          </p:nvPr>
        </p:nvSpPr>
        <p:spPr>
          <a:xfrm>
            <a:off x="702779" y="1335508"/>
            <a:ext cx="4370614" cy="2450361"/>
          </a:xfrm>
        </p:spPr>
        <p:txBody>
          <a:bodyPr>
            <a:normAutofit/>
          </a:bodyPr>
          <a:lstStyle/>
          <a:p>
            <a:pPr marL="0" indent="0">
              <a:buNone/>
            </a:pPr>
            <a:r>
              <a:rPr lang="zh-CN" altLang="en-US" b="1" dirty="0"/>
              <a:t>基本原理</a:t>
            </a:r>
            <a:endParaRPr lang="en-US" altLang="zh-CN" b="1" dirty="0"/>
          </a:p>
          <a:p>
            <a:pPr marL="0" indent="0">
              <a:buNone/>
            </a:pPr>
            <a:r>
              <a:rPr lang="zh-CN" altLang="en-US" dirty="0"/>
              <a:t>通过测出电波从手机传播到多个基站的时间来确定手机的位置</a:t>
            </a:r>
            <a:endParaRPr lang="en-US" altLang="zh-CN" dirty="0"/>
          </a:p>
        </p:txBody>
      </p:sp>
      <p:grpSp>
        <p:nvGrpSpPr>
          <p:cNvPr id="8" name="组合 7"/>
          <p:cNvGrpSpPr/>
          <p:nvPr/>
        </p:nvGrpSpPr>
        <p:grpSpPr>
          <a:xfrm>
            <a:off x="6688675" y="1312095"/>
            <a:ext cx="1162227" cy="1727790"/>
            <a:chOff x="7597681" y="3222038"/>
            <a:chExt cx="1032250" cy="1426174"/>
          </a:xfrm>
        </p:grpSpPr>
        <p:pic>
          <p:nvPicPr>
            <p:cNvPr id="4" name="图片 3"/>
            <p:cNvPicPr>
              <a:picLocks noChangeAspect="1"/>
            </p:cNvPicPr>
            <p:nvPr/>
          </p:nvPicPr>
          <p:blipFill>
            <a:blip r:embed="rId3"/>
            <a:stretch>
              <a:fillRect/>
            </a:stretch>
          </p:blipFill>
          <p:spPr>
            <a:xfrm>
              <a:off x="7848343" y="3583868"/>
              <a:ext cx="538676" cy="1064344"/>
            </a:xfrm>
            <a:prstGeom prst="rect">
              <a:avLst/>
            </a:prstGeom>
          </p:spPr>
        </p:pic>
        <p:pic>
          <p:nvPicPr>
            <p:cNvPr id="5" name="图片 4"/>
            <p:cNvPicPr>
              <a:picLocks noChangeAspect="1"/>
            </p:cNvPicPr>
            <p:nvPr/>
          </p:nvPicPr>
          <p:blipFill>
            <a:blip r:embed="rId4">
              <a:duotone>
                <a:prstClr val="black"/>
                <a:schemeClr val="accent1">
                  <a:tint val="45000"/>
                  <a:satMod val="400000"/>
                </a:schemeClr>
              </a:duotone>
            </a:blip>
            <a:stretch>
              <a:fillRect/>
            </a:stretch>
          </p:blipFill>
          <p:spPr>
            <a:xfrm rot="10460603">
              <a:off x="7597681" y="3605245"/>
              <a:ext cx="365913" cy="106111"/>
            </a:xfrm>
            <a:prstGeom prst="rect">
              <a:avLst/>
            </a:prstGeom>
            <a:ln>
              <a:noFill/>
            </a:ln>
          </p:spPr>
        </p:pic>
        <p:pic>
          <p:nvPicPr>
            <p:cNvPr id="6" name="图片 5"/>
            <p:cNvPicPr>
              <a:picLocks noChangeAspect="1"/>
            </p:cNvPicPr>
            <p:nvPr/>
          </p:nvPicPr>
          <p:blipFill>
            <a:blip r:embed="rId4">
              <a:duotone>
                <a:prstClr val="black"/>
                <a:schemeClr val="accent1">
                  <a:tint val="45000"/>
                  <a:satMod val="400000"/>
                </a:schemeClr>
              </a:duotone>
            </a:blip>
            <a:stretch>
              <a:fillRect/>
            </a:stretch>
          </p:blipFill>
          <p:spPr>
            <a:xfrm rot="10460603">
              <a:off x="8264018" y="3593950"/>
              <a:ext cx="365913" cy="106111"/>
            </a:xfrm>
            <a:prstGeom prst="rect">
              <a:avLst/>
            </a:prstGeom>
            <a:ln>
              <a:noFill/>
            </a:ln>
          </p:spPr>
        </p:pic>
        <p:pic>
          <p:nvPicPr>
            <p:cNvPr id="7" name="图片 6"/>
            <p:cNvPicPr>
              <a:picLocks noChangeAspect="1"/>
            </p:cNvPicPr>
            <p:nvPr/>
          </p:nvPicPr>
          <p:blipFill>
            <a:blip r:embed="rId4">
              <a:duotone>
                <a:prstClr val="black"/>
                <a:schemeClr val="accent1">
                  <a:tint val="45000"/>
                  <a:satMod val="400000"/>
                </a:schemeClr>
              </a:duotone>
            </a:blip>
            <a:stretch>
              <a:fillRect/>
            </a:stretch>
          </p:blipFill>
          <p:spPr>
            <a:xfrm rot="15234165">
              <a:off x="7896161" y="3351939"/>
              <a:ext cx="365913" cy="106111"/>
            </a:xfrm>
            <a:prstGeom prst="rect">
              <a:avLst/>
            </a:prstGeom>
            <a:ln>
              <a:noFill/>
            </a:ln>
          </p:spPr>
        </p:pic>
      </p:grpSp>
      <p:pic>
        <p:nvPicPr>
          <p:cNvPr id="9" name="图片 8"/>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18090017">
            <a:off x="7633862" y="2655386"/>
            <a:ext cx="938400" cy="938400"/>
          </a:xfrm>
          <a:prstGeom prst="rect">
            <a:avLst/>
          </a:prstGeom>
        </p:spPr>
      </p:pic>
      <p:grpSp>
        <p:nvGrpSpPr>
          <p:cNvPr id="10" name="组合 9"/>
          <p:cNvGrpSpPr/>
          <p:nvPr/>
        </p:nvGrpSpPr>
        <p:grpSpPr>
          <a:xfrm>
            <a:off x="9266643" y="3776224"/>
            <a:ext cx="1716578" cy="2371653"/>
            <a:chOff x="7597681" y="3222038"/>
            <a:chExt cx="1032250" cy="1426174"/>
          </a:xfrm>
        </p:grpSpPr>
        <p:pic>
          <p:nvPicPr>
            <p:cNvPr id="11" name="图片 10"/>
            <p:cNvPicPr>
              <a:picLocks noChangeAspect="1"/>
            </p:cNvPicPr>
            <p:nvPr/>
          </p:nvPicPr>
          <p:blipFill>
            <a:blip r:embed="rId3"/>
            <a:stretch>
              <a:fillRect/>
            </a:stretch>
          </p:blipFill>
          <p:spPr>
            <a:xfrm>
              <a:off x="7848343" y="3583868"/>
              <a:ext cx="538676" cy="1064344"/>
            </a:xfrm>
            <a:prstGeom prst="rect">
              <a:avLst/>
            </a:prstGeom>
          </p:spPr>
        </p:pic>
        <p:pic>
          <p:nvPicPr>
            <p:cNvPr id="12" name="图片 11"/>
            <p:cNvPicPr>
              <a:picLocks noChangeAspect="1"/>
            </p:cNvPicPr>
            <p:nvPr/>
          </p:nvPicPr>
          <p:blipFill>
            <a:blip r:embed="rId4">
              <a:duotone>
                <a:prstClr val="black"/>
                <a:schemeClr val="accent1">
                  <a:tint val="45000"/>
                  <a:satMod val="400000"/>
                </a:schemeClr>
              </a:duotone>
            </a:blip>
            <a:stretch>
              <a:fillRect/>
            </a:stretch>
          </p:blipFill>
          <p:spPr>
            <a:xfrm rot="10460603">
              <a:off x="7597681" y="3605245"/>
              <a:ext cx="365913" cy="106111"/>
            </a:xfrm>
            <a:prstGeom prst="rect">
              <a:avLst/>
            </a:prstGeom>
            <a:ln>
              <a:noFill/>
            </a:ln>
          </p:spPr>
        </p:pic>
        <p:pic>
          <p:nvPicPr>
            <p:cNvPr id="13" name="图片 12"/>
            <p:cNvPicPr>
              <a:picLocks noChangeAspect="1"/>
            </p:cNvPicPr>
            <p:nvPr/>
          </p:nvPicPr>
          <p:blipFill>
            <a:blip r:embed="rId4">
              <a:duotone>
                <a:prstClr val="black"/>
                <a:schemeClr val="accent1">
                  <a:tint val="45000"/>
                  <a:satMod val="400000"/>
                </a:schemeClr>
              </a:duotone>
            </a:blip>
            <a:stretch>
              <a:fillRect/>
            </a:stretch>
          </p:blipFill>
          <p:spPr>
            <a:xfrm rot="10460603">
              <a:off x="8264018" y="3593950"/>
              <a:ext cx="365913" cy="106111"/>
            </a:xfrm>
            <a:prstGeom prst="rect">
              <a:avLst/>
            </a:prstGeom>
            <a:ln>
              <a:noFill/>
            </a:ln>
          </p:spPr>
        </p:pic>
        <p:pic>
          <p:nvPicPr>
            <p:cNvPr id="14" name="图片 13"/>
            <p:cNvPicPr>
              <a:picLocks noChangeAspect="1"/>
            </p:cNvPicPr>
            <p:nvPr/>
          </p:nvPicPr>
          <p:blipFill>
            <a:blip r:embed="rId4">
              <a:duotone>
                <a:prstClr val="black"/>
                <a:schemeClr val="accent1">
                  <a:tint val="45000"/>
                  <a:satMod val="400000"/>
                </a:schemeClr>
              </a:duotone>
            </a:blip>
            <a:stretch>
              <a:fillRect/>
            </a:stretch>
          </p:blipFill>
          <p:spPr>
            <a:xfrm rot="15234165">
              <a:off x="7896161" y="3351939"/>
              <a:ext cx="365913" cy="106111"/>
            </a:xfrm>
            <a:prstGeom prst="rect">
              <a:avLst/>
            </a:prstGeom>
            <a:ln>
              <a:noFill/>
            </a:ln>
          </p:spPr>
        </p:pic>
      </p:grpSp>
      <p:grpSp>
        <p:nvGrpSpPr>
          <p:cNvPr id="15" name="组合 14"/>
          <p:cNvGrpSpPr/>
          <p:nvPr/>
        </p:nvGrpSpPr>
        <p:grpSpPr>
          <a:xfrm>
            <a:off x="9568218" y="1386317"/>
            <a:ext cx="812211" cy="1291644"/>
            <a:chOff x="7597681" y="3222038"/>
            <a:chExt cx="1032250" cy="1426174"/>
          </a:xfrm>
        </p:grpSpPr>
        <p:pic>
          <p:nvPicPr>
            <p:cNvPr id="16" name="图片 15"/>
            <p:cNvPicPr>
              <a:picLocks noChangeAspect="1"/>
            </p:cNvPicPr>
            <p:nvPr/>
          </p:nvPicPr>
          <p:blipFill>
            <a:blip r:embed="rId3"/>
            <a:stretch>
              <a:fillRect/>
            </a:stretch>
          </p:blipFill>
          <p:spPr>
            <a:xfrm>
              <a:off x="7848343" y="3583868"/>
              <a:ext cx="538676" cy="1064344"/>
            </a:xfrm>
            <a:prstGeom prst="rect">
              <a:avLst/>
            </a:prstGeom>
          </p:spPr>
        </p:pic>
        <p:pic>
          <p:nvPicPr>
            <p:cNvPr id="17" name="图片 16"/>
            <p:cNvPicPr>
              <a:picLocks noChangeAspect="1"/>
            </p:cNvPicPr>
            <p:nvPr/>
          </p:nvPicPr>
          <p:blipFill>
            <a:blip r:embed="rId4">
              <a:duotone>
                <a:prstClr val="black"/>
                <a:schemeClr val="accent1">
                  <a:tint val="45000"/>
                  <a:satMod val="400000"/>
                </a:schemeClr>
              </a:duotone>
            </a:blip>
            <a:stretch>
              <a:fillRect/>
            </a:stretch>
          </p:blipFill>
          <p:spPr>
            <a:xfrm rot="10460603">
              <a:off x="7597681" y="3605245"/>
              <a:ext cx="365913" cy="106111"/>
            </a:xfrm>
            <a:prstGeom prst="rect">
              <a:avLst/>
            </a:prstGeom>
            <a:ln>
              <a:noFill/>
            </a:ln>
          </p:spPr>
        </p:pic>
        <p:pic>
          <p:nvPicPr>
            <p:cNvPr id="18" name="图片 17"/>
            <p:cNvPicPr>
              <a:picLocks noChangeAspect="1"/>
            </p:cNvPicPr>
            <p:nvPr/>
          </p:nvPicPr>
          <p:blipFill>
            <a:blip r:embed="rId4">
              <a:duotone>
                <a:prstClr val="black"/>
                <a:schemeClr val="accent1">
                  <a:tint val="45000"/>
                  <a:satMod val="400000"/>
                </a:schemeClr>
              </a:duotone>
            </a:blip>
            <a:stretch>
              <a:fillRect/>
            </a:stretch>
          </p:blipFill>
          <p:spPr>
            <a:xfrm rot="10460603">
              <a:off x="8264018" y="3593950"/>
              <a:ext cx="365913" cy="106111"/>
            </a:xfrm>
            <a:prstGeom prst="rect">
              <a:avLst/>
            </a:prstGeom>
            <a:ln>
              <a:noFill/>
            </a:ln>
          </p:spPr>
        </p:pic>
        <p:pic>
          <p:nvPicPr>
            <p:cNvPr id="19" name="图片 18"/>
            <p:cNvPicPr>
              <a:picLocks noChangeAspect="1"/>
            </p:cNvPicPr>
            <p:nvPr/>
          </p:nvPicPr>
          <p:blipFill>
            <a:blip r:embed="rId4">
              <a:duotone>
                <a:prstClr val="black"/>
                <a:schemeClr val="accent1">
                  <a:tint val="45000"/>
                  <a:satMod val="400000"/>
                </a:schemeClr>
              </a:duotone>
            </a:blip>
            <a:stretch>
              <a:fillRect/>
            </a:stretch>
          </p:blipFill>
          <p:spPr>
            <a:xfrm rot="15234165">
              <a:off x="7896161" y="3351939"/>
              <a:ext cx="365913" cy="106111"/>
            </a:xfrm>
            <a:prstGeom prst="rect">
              <a:avLst/>
            </a:prstGeom>
            <a:ln>
              <a:noFill/>
            </a:ln>
          </p:spPr>
        </p:pic>
      </p:grpSp>
      <p:pic>
        <p:nvPicPr>
          <p:cNvPr id="20" name="图片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8334690" y="3194496"/>
            <a:ext cx="646196" cy="646196"/>
          </a:xfrm>
          <a:prstGeom prst="rect">
            <a:avLst/>
          </a:prstGeom>
        </p:spPr>
      </p:pic>
      <p:pic>
        <p:nvPicPr>
          <p:cNvPr id="21" name="图片 20"/>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2716769">
            <a:off x="8823312" y="2373233"/>
            <a:ext cx="938400" cy="938400"/>
          </a:xfrm>
          <a:prstGeom prst="rect">
            <a:avLst/>
          </a:prstGeom>
        </p:spPr>
      </p:pic>
      <p:pic>
        <p:nvPicPr>
          <p:cNvPr id="22" name="图片 21"/>
          <p:cNvPicPr>
            <a:picLocks noChangeAspect="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8362002">
            <a:off x="8565951" y="3675546"/>
            <a:ext cx="938400" cy="938400"/>
          </a:xfrm>
          <a:prstGeom prst="rect">
            <a:avLst/>
          </a:prstGeom>
        </p:spPr>
      </p:pic>
      <p:sp>
        <p:nvSpPr>
          <p:cNvPr id="25" name="矩形 24"/>
          <p:cNvSpPr/>
          <p:nvPr/>
        </p:nvSpPr>
        <p:spPr>
          <a:xfrm>
            <a:off x="5632867" y="5808214"/>
            <a:ext cx="4036682" cy="461665"/>
          </a:xfrm>
          <a:prstGeom prst="rect">
            <a:avLst/>
          </a:prstGeom>
        </p:spPr>
        <p:txBody>
          <a:bodyPr wrap="none">
            <a:spAutoFit/>
          </a:bodyPr>
          <a:lstStyle/>
          <a:p>
            <a:r>
              <a:rPr lang="en-US" altLang="zh-CN" sz="2400" b="1" i="1" dirty="0">
                <a:solidFill>
                  <a:srgbClr val="333333"/>
                </a:solidFill>
                <a:latin typeface="Arial" panose="020B0604020202020204" pitchFamily="34" charset="0"/>
                <a:cs typeface="Arial" panose="020B0604020202020204" pitchFamily="34" charset="0"/>
              </a:rPr>
              <a:t>L</a:t>
            </a:r>
            <a:r>
              <a:rPr lang="en-US" altLang="zh-CN" sz="2400" i="1" dirty="0">
                <a:solidFill>
                  <a:srgbClr val="333333"/>
                </a:solidFill>
                <a:latin typeface="Arial" panose="020B0604020202020204" pitchFamily="34" charset="0"/>
                <a:cs typeface="Arial" panose="020B0604020202020204" pitchFamily="34" charset="0"/>
              </a:rPr>
              <a:t>ocation</a:t>
            </a:r>
            <a:r>
              <a:rPr lang="en-US" altLang="zh-CN" sz="2400" dirty="0">
                <a:solidFill>
                  <a:srgbClr val="333333"/>
                </a:solidFill>
                <a:latin typeface="Arial" panose="020B0604020202020204" pitchFamily="34" charset="0"/>
                <a:cs typeface="Arial" panose="020B0604020202020204" pitchFamily="34" charset="0"/>
              </a:rPr>
              <a:t> </a:t>
            </a:r>
            <a:r>
              <a:rPr lang="en-US" altLang="zh-CN" sz="2400" b="1" dirty="0">
                <a:solidFill>
                  <a:srgbClr val="333333"/>
                </a:solidFill>
                <a:latin typeface="Arial" panose="020B0604020202020204" pitchFamily="34" charset="0"/>
                <a:cs typeface="Arial" panose="020B0604020202020204" pitchFamily="34" charset="0"/>
              </a:rPr>
              <a:t>M</a:t>
            </a:r>
            <a:r>
              <a:rPr lang="en-US" altLang="zh-CN" sz="2400" dirty="0">
                <a:solidFill>
                  <a:srgbClr val="333333"/>
                </a:solidFill>
                <a:latin typeface="Arial" panose="020B0604020202020204" pitchFamily="34" charset="0"/>
                <a:cs typeface="Arial" panose="020B0604020202020204" pitchFamily="34" charset="0"/>
              </a:rPr>
              <a:t>easurement </a:t>
            </a:r>
            <a:r>
              <a:rPr lang="en-US" altLang="zh-CN" sz="2400" b="1" i="1" dirty="0">
                <a:solidFill>
                  <a:srgbClr val="333333"/>
                </a:solidFill>
                <a:latin typeface="Arial" panose="020B0604020202020204" pitchFamily="34" charset="0"/>
                <a:cs typeface="Arial" panose="020B0604020202020204" pitchFamily="34" charset="0"/>
              </a:rPr>
              <a:t>U</a:t>
            </a:r>
            <a:r>
              <a:rPr lang="en-US" altLang="zh-CN" sz="2400" i="1" dirty="0">
                <a:solidFill>
                  <a:srgbClr val="333333"/>
                </a:solidFill>
                <a:latin typeface="Arial" panose="020B0604020202020204" pitchFamily="34" charset="0"/>
                <a:cs typeface="Arial" panose="020B0604020202020204" pitchFamily="34" charset="0"/>
              </a:rPr>
              <a:t>nit</a:t>
            </a:r>
            <a:r>
              <a:rPr lang="en-US" altLang="zh-CN" sz="2400" dirty="0">
                <a:solidFill>
                  <a:srgbClr val="333333"/>
                </a:solidFill>
                <a:latin typeface="Arial" panose="020B0604020202020204" pitchFamily="34" charset="0"/>
                <a:cs typeface="Arial" panose="020B0604020202020204" pitchFamily="34" charset="0"/>
              </a:rPr>
              <a:t> </a:t>
            </a:r>
            <a:endParaRPr lang="zh-CN" altLang="en-US" sz="2400" dirty="0">
              <a:latin typeface="Arial" panose="020B0604020202020204" pitchFamily="34" charset="0"/>
              <a:cs typeface="Arial" panose="020B0604020202020204" pitchFamily="34" charset="0"/>
            </a:endParaRPr>
          </a:p>
        </p:txBody>
      </p:sp>
      <p:sp>
        <p:nvSpPr>
          <p:cNvPr id="26" name="内容占位符 2"/>
          <p:cNvSpPr txBox="1">
            <a:spLocks/>
          </p:cNvSpPr>
          <p:nvPr/>
        </p:nvSpPr>
        <p:spPr>
          <a:xfrm>
            <a:off x="684837" y="4076927"/>
            <a:ext cx="4140552" cy="239468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40000"/>
              </a:lnSpc>
              <a:buFont typeface="Arial" panose="020B0604020202020204" pitchFamily="34" charset="0"/>
              <a:buNone/>
            </a:pPr>
            <a:r>
              <a:rPr lang="zh-CN" altLang="en-US" sz="3300" b="1" dirty="0"/>
              <a:t>手机和基站时间精确同步</a:t>
            </a:r>
            <a:endParaRPr lang="en-US" altLang="zh-CN" sz="3300" b="1" dirty="0"/>
          </a:p>
          <a:p>
            <a:pPr marL="0" indent="0">
              <a:lnSpc>
                <a:spcPct val="140000"/>
              </a:lnSpc>
              <a:buFont typeface="Arial" panose="020B0604020202020204" pitchFamily="34" charset="0"/>
              <a:buNone/>
            </a:pPr>
            <a:r>
              <a:rPr lang="zh-CN" altLang="en-US" sz="3300" dirty="0"/>
              <a:t>通过与在基站上安装了</a:t>
            </a:r>
            <a:r>
              <a:rPr lang="en-US" altLang="zh-CN" sz="3300" dirty="0"/>
              <a:t>GPS</a:t>
            </a:r>
            <a:r>
              <a:rPr lang="zh-CN" altLang="en-US" sz="3300" dirty="0"/>
              <a:t>或原子钟的移动网络之间的同步来实现</a:t>
            </a:r>
          </a:p>
        </p:txBody>
      </p:sp>
      <p:sp>
        <p:nvSpPr>
          <p:cNvPr id="44" name="弧形 43"/>
          <p:cNvSpPr/>
          <p:nvPr/>
        </p:nvSpPr>
        <p:spPr>
          <a:xfrm rot="2229918">
            <a:off x="5248960" y="590888"/>
            <a:ext cx="3667105" cy="3789828"/>
          </a:xfrm>
          <a:prstGeom prst="arc">
            <a:avLst>
              <a:gd name="adj1" fmla="val 16306527"/>
              <a:gd name="adj2" fmla="val 5389623"/>
            </a:avLst>
          </a:prstGeom>
          <a:ln w="2857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弧形 44"/>
          <p:cNvSpPr/>
          <p:nvPr/>
        </p:nvSpPr>
        <p:spPr>
          <a:xfrm rot="8571758">
            <a:off x="8466443" y="963403"/>
            <a:ext cx="3125379" cy="3229973"/>
          </a:xfrm>
          <a:prstGeom prst="arc">
            <a:avLst>
              <a:gd name="adj1" fmla="val 16306527"/>
              <a:gd name="adj2" fmla="val 5389623"/>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弧形 45"/>
          <p:cNvSpPr/>
          <p:nvPr/>
        </p:nvSpPr>
        <p:spPr>
          <a:xfrm rot="14384775">
            <a:off x="8100883" y="2833741"/>
            <a:ext cx="3944811" cy="4066242"/>
          </a:xfrm>
          <a:prstGeom prst="arc">
            <a:avLst>
              <a:gd name="adj1" fmla="val 16306527"/>
              <a:gd name="adj2" fmla="val 5389623"/>
            </a:avLst>
          </a:prstGeom>
          <a:ln w="28575">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149243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Time Difference Of Arrival</a:t>
            </a:r>
            <a:endParaRPr lang="zh-CN" altLang="en-US" dirty="0"/>
          </a:p>
        </p:txBody>
      </p:sp>
      <p:sp>
        <p:nvSpPr>
          <p:cNvPr id="3" name="内容占位符 2"/>
          <p:cNvSpPr>
            <a:spLocks noGrp="1"/>
          </p:cNvSpPr>
          <p:nvPr>
            <p:ph idx="1"/>
          </p:nvPr>
        </p:nvSpPr>
        <p:spPr>
          <a:xfrm>
            <a:off x="505181" y="1275633"/>
            <a:ext cx="5214946" cy="2476734"/>
          </a:xfrm>
        </p:spPr>
        <p:txBody>
          <a:bodyPr>
            <a:normAutofit/>
          </a:bodyPr>
          <a:lstStyle/>
          <a:p>
            <a:pPr marL="0" indent="0">
              <a:lnSpc>
                <a:spcPct val="120000"/>
              </a:lnSpc>
              <a:spcBef>
                <a:spcPts val="1200"/>
              </a:spcBef>
              <a:buNone/>
            </a:pPr>
            <a:r>
              <a:rPr lang="zh-CN" altLang="en-US" b="1" dirty="0"/>
              <a:t>基本原理</a:t>
            </a:r>
            <a:endParaRPr lang="en-US" altLang="zh-CN" b="1" dirty="0"/>
          </a:p>
          <a:p>
            <a:pPr marL="0" indent="0">
              <a:lnSpc>
                <a:spcPct val="120000"/>
              </a:lnSpc>
              <a:spcBef>
                <a:spcPts val="1200"/>
              </a:spcBef>
              <a:buNone/>
            </a:pPr>
            <a:r>
              <a:rPr lang="zh-CN" altLang="en-US" dirty="0"/>
              <a:t>检测信号</a:t>
            </a:r>
            <a:r>
              <a:rPr lang="zh-CN" altLang="en-US" b="1" dirty="0"/>
              <a:t>到达两个基站的时间差</a:t>
            </a:r>
            <a:endParaRPr lang="en-US" altLang="zh-CN" dirty="0"/>
          </a:p>
          <a:p>
            <a:pPr marL="0" indent="0">
              <a:lnSpc>
                <a:spcPct val="120000"/>
              </a:lnSpc>
              <a:spcBef>
                <a:spcPts val="1200"/>
              </a:spcBef>
              <a:buNone/>
            </a:pPr>
            <a:r>
              <a:rPr lang="zh-CN" altLang="en-US" dirty="0">
                <a:solidFill>
                  <a:schemeClr val="tx1">
                    <a:lumMod val="50000"/>
                    <a:lumOff val="50000"/>
                  </a:schemeClr>
                </a:solidFill>
              </a:rPr>
              <a:t>不是由到达的绝对时间来确定移动台的位置</a:t>
            </a:r>
            <a:endParaRPr lang="zh-CN" altLang="en-US" dirty="0"/>
          </a:p>
        </p:txBody>
      </p:sp>
      <p:grpSp>
        <p:nvGrpSpPr>
          <p:cNvPr id="4" name="组合 3"/>
          <p:cNvGrpSpPr/>
          <p:nvPr/>
        </p:nvGrpSpPr>
        <p:grpSpPr>
          <a:xfrm>
            <a:off x="6688675" y="1312095"/>
            <a:ext cx="1162227" cy="1727790"/>
            <a:chOff x="7597681" y="3222038"/>
            <a:chExt cx="1032250" cy="1426174"/>
          </a:xfrm>
        </p:grpSpPr>
        <p:pic>
          <p:nvPicPr>
            <p:cNvPr id="5" name="图片 4"/>
            <p:cNvPicPr>
              <a:picLocks noChangeAspect="1"/>
            </p:cNvPicPr>
            <p:nvPr/>
          </p:nvPicPr>
          <p:blipFill>
            <a:blip r:embed="rId3"/>
            <a:stretch>
              <a:fillRect/>
            </a:stretch>
          </p:blipFill>
          <p:spPr>
            <a:xfrm>
              <a:off x="7848343" y="3583868"/>
              <a:ext cx="538676" cy="1064344"/>
            </a:xfrm>
            <a:prstGeom prst="rect">
              <a:avLst/>
            </a:prstGeom>
          </p:spPr>
        </p:pic>
        <p:pic>
          <p:nvPicPr>
            <p:cNvPr id="6" name="图片 5"/>
            <p:cNvPicPr>
              <a:picLocks noChangeAspect="1"/>
            </p:cNvPicPr>
            <p:nvPr/>
          </p:nvPicPr>
          <p:blipFill>
            <a:blip r:embed="rId4">
              <a:duotone>
                <a:prstClr val="black"/>
                <a:schemeClr val="accent1">
                  <a:tint val="45000"/>
                  <a:satMod val="400000"/>
                </a:schemeClr>
              </a:duotone>
            </a:blip>
            <a:stretch>
              <a:fillRect/>
            </a:stretch>
          </p:blipFill>
          <p:spPr>
            <a:xfrm rot="10460603">
              <a:off x="7597681" y="3605245"/>
              <a:ext cx="365913" cy="106111"/>
            </a:xfrm>
            <a:prstGeom prst="rect">
              <a:avLst/>
            </a:prstGeom>
            <a:ln>
              <a:noFill/>
            </a:ln>
          </p:spPr>
        </p:pic>
        <p:pic>
          <p:nvPicPr>
            <p:cNvPr id="7" name="图片 6"/>
            <p:cNvPicPr>
              <a:picLocks noChangeAspect="1"/>
            </p:cNvPicPr>
            <p:nvPr/>
          </p:nvPicPr>
          <p:blipFill>
            <a:blip r:embed="rId4">
              <a:duotone>
                <a:prstClr val="black"/>
                <a:schemeClr val="accent1">
                  <a:tint val="45000"/>
                  <a:satMod val="400000"/>
                </a:schemeClr>
              </a:duotone>
            </a:blip>
            <a:stretch>
              <a:fillRect/>
            </a:stretch>
          </p:blipFill>
          <p:spPr>
            <a:xfrm rot="10460603">
              <a:off x="8264018" y="3593950"/>
              <a:ext cx="365913" cy="106111"/>
            </a:xfrm>
            <a:prstGeom prst="rect">
              <a:avLst/>
            </a:prstGeom>
            <a:ln>
              <a:noFill/>
            </a:ln>
          </p:spPr>
        </p:pic>
        <p:pic>
          <p:nvPicPr>
            <p:cNvPr id="8" name="图片 7"/>
            <p:cNvPicPr>
              <a:picLocks noChangeAspect="1"/>
            </p:cNvPicPr>
            <p:nvPr/>
          </p:nvPicPr>
          <p:blipFill>
            <a:blip r:embed="rId4">
              <a:duotone>
                <a:prstClr val="black"/>
                <a:schemeClr val="accent1">
                  <a:tint val="45000"/>
                  <a:satMod val="400000"/>
                </a:schemeClr>
              </a:duotone>
            </a:blip>
            <a:stretch>
              <a:fillRect/>
            </a:stretch>
          </p:blipFill>
          <p:spPr>
            <a:xfrm rot="15234165">
              <a:off x="7896161" y="3351939"/>
              <a:ext cx="365913" cy="106111"/>
            </a:xfrm>
            <a:prstGeom prst="rect">
              <a:avLst/>
            </a:prstGeom>
            <a:ln>
              <a:noFill/>
            </a:ln>
          </p:spPr>
        </p:pic>
      </p:grpSp>
      <p:grpSp>
        <p:nvGrpSpPr>
          <p:cNvPr id="9" name="组合 8"/>
          <p:cNvGrpSpPr/>
          <p:nvPr/>
        </p:nvGrpSpPr>
        <p:grpSpPr>
          <a:xfrm>
            <a:off x="9164399" y="4099958"/>
            <a:ext cx="1716578" cy="2371653"/>
            <a:chOff x="7597681" y="3222038"/>
            <a:chExt cx="1032250" cy="1426174"/>
          </a:xfrm>
        </p:grpSpPr>
        <p:pic>
          <p:nvPicPr>
            <p:cNvPr id="10" name="图片 9"/>
            <p:cNvPicPr>
              <a:picLocks noChangeAspect="1"/>
            </p:cNvPicPr>
            <p:nvPr/>
          </p:nvPicPr>
          <p:blipFill>
            <a:blip r:embed="rId3"/>
            <a:stretch>
              <a:fillRect/>
            </a:stretch>
          </p:blipFill>
          <p:spPr>
            <a:xfrm>
              <a:off x="7848343" y="3583868"/>
              <a:ext cx="538676" cy="1064344"/>
            </a:xfrm>
            <a:prstGeom prst="rect">
              <a:avLst/>
            </a:prstGeom>
          </p:spPr>
        </p:pic>
        <p:pic>
          <p:nvPicPr>
            <p:cNvPr id="11" name="图片 10"/>
            <p:cNvPicPr>
              <a:picLocks noChangeAspect="1"/>
            </p:cNvPicPr>
            <p:nvPr/>
          </p:nvPicPr>
          <p:blipFill>
            <a:blip r:embed="rId4">
              <a:duotone>
                <a:prstClr val="black"/>
                <a:schemeClr val="accent1">
                  <a:tint val="45000"/>
                  <a:satMod val="400000"/>
                </a:schemeClr>
              </a:duotone>
            </a:blip>
            <a:stretch>
              <a:fillRect/>
            </a:stretch>
          </p:blipFill>
          <p:spPr>
            <a:xfrm rot="10460603">
              <a:off x="7597681" y="3605245"/>
              <a:ext cx="365913" cy="106111"/>
            </a:xfrm>
            <a:prstGeom prst="rect">
              <a:avLst/>
            </a:prstGeom>
            <a:ln>
              <a:noFill/>
            </a:ln>
          </p:spPr>
        </p:pic>
        <p:pic>
          <p:nvPicPr>
            <p:cNvPr id="12" name="图片 11"/>
            <p:cNvPicPr>
              <a:picLocks noChangeAspect="1"/>
            </p:cNvPicPr>
            <p:nvPr/>
          </p:nvPicPr>
          <p:blipFill>
            <a:blip r:embed="rId4">
              <a:duotone>
                <a:prstClr val="black"/>
                <a:schemeClr val="accent1">
                  <a:tint val="45000"/>
                  <a:satMod val="400000"/>
                </a:schemeClr>
              </a:duotone>
            </a:blip>
            <a:stretch>
              <a:fillRect/>
            </a:stretch>
          </p:blipFill>
          <p:spPr>
            <a:xfrm rot="10460603">
              <a:off x="8264018" y="3593950"/>
              <a:ext cx="365913" cy="106111"/>
            </a:xfrm>
            <a:prstGeom prst="rect">
              <a:avLst/>
            </a:prstGeom>
            <a:ln>
              <a:noFill/>
            </a:ln>
          </p:spPr>
        </p:pic>
        <p:pic>
          <p:nvPicPr>
            <p:cNvPr id="13" name="图片 12"/>
            <p:cNvPicPr>
              <a:picLocks noChangeAspect="1"/>
            </p:cNvPicPr>
            <p:nvPr/>
          </p:nvPicPr>
          <p:blipFill>
            <a:blip r:embed="rId4">
              <a:duotone>
                <a:prstClr val="black"/>
                <a:schemeClr val="accent1">
                  <a:tint val="45000"/>
                  <a:satMod val="400000"/>
                </a:schemeClr>
              </a:duotone>
            </a:blip>
            <a:stretch>
              <a:fillRect/>
            </a:stretch>
          </p:blipFill>
          <p:spPr>
            <a:xfrm rot="15234165">
              <a:off x="7896161" y="3351939"/>
              <a:ext cx="365913" cy="106111"/>
            </a:xfrm>
            <a:prstGeom prst="rect">
              <a:avLst/>
            </a:prstGeom>
            <a:ln>
              <a:noFill/>
            </a:ln>
          </p:spPr>
        </p:pic>
      </p:grpSp>
      <p:grpSp>
        <p:nvGrpSpPr>
          <p:cNvPr id="14" name="组合 13"/>
          <p:cNvGrpSpPr/>
          <p:nvPr/>
        </p:nvGrpSpPr>
        <p:grpSpPr>
          <a:xfrm>
            <a:off x="9449476" y="1180930"/>
            <a:ext cx="812211" cy="1291644"/>
            <a:chOff x="7597681" y="3222038"/>
            <a:chExt cx="1032250" cy="1426174"/>
          </a:xfrm>
        </p:grpSpPr>
        <p:pic>
          <p:nvPicPr>
            <p:cNvPr id="15" name="图片 14"/>
            <p:cNvPicPr>
              <a:picLocks noChangeAspect="1"/>
            </p:cNvPicPr>
            <p:nvPr/>
          </p:nvPicPr>
          <p:blipFill>
            <a:blip r:embed="rId3"/>
            <a:stretch>
              <a:fillRect/>
            </a:stretch>
          </p:blipFill>
          <p:spPr>
            <a:xfrm>
              <a:off x="7848343" y="3583868"/>
              <a:ext cx="538676" cy="1064344"/>
            </a:xfrm>
            <a:prstGeom prst="rect">
              <a:avLst/>
            </a:prstGeom>
          </p:spPr>
        </p:pic>
        <p:pic>
          <p:nvPicPr>
            <p:cNvPr id="16" name="图片 15"/>
            <p:cNvPicPr>
              <a:picLocks noChangeAspect="1"/>
            </p:cNvPicPr>
            <p:nvPr/>
          </p:nvPicPr>
          <p:blipFill>
            <a:blip r:embed="rId4">
              <a:duotone>
                <a:prstClr val="black"/>
                <a:schemeClr val="accent1">
                  <a:tint val="45000"/>
                  <a:satMod val="400000"/>
                </a:schemeClr>
              </a:duotone>
            </a:blip>
            <a:stretch>
              <a:fillRect/>
            </a:stretch>
          </p:blipFill>
          <p:spPr>
            <a:xfrm rot="10460603">
              <a:off x="7597681" y="3605245"/>
              <a:ext cx="365913" cy="106111"/>
            </a:xfrm>
            <a:prstGeom prst="rect">
              <a:avLst/>
            </a:prstGeom>
            <a:ln>
              <a:noFill/>
            </a:ln>
          </p:spPr>
        </p:pic>
        <p:pic>
          <p:nvPicPr>
            <p:cNvPr id="17" name="图片 16"/>
            <p:cNvPicPr>
              <a:picLocks noChangeAspect="1"/>
            </p:cNvPicPr>
            <p:nvPr/>
          </p:nvPicPr>
          <p:blipFill>
            <a:blip r:embed="rId4">
              <a:duotone>
                <a:prstClr val="black"/>
                <a:schemeClr val="accent1">
                  <a:tint val="45000"/>
                  <a:satMod val="400000"/>
                </a:schemeClr>
              </a:duotone>
            </a:blip>
            <a:stretch>
              <a:fillRect/>
            </a:stretch>
          </p:blipFill>
          <p:spPr>
            <a:xfrm rot="10460603">
              <a:off x="8264018" y="3593950"/>
              <a:ext cx="365913" cy="106111"/>
            </a:xfrm>
            <a:prstGeom prst="rect">
              <a:avLst/>
            </a:prstGeom>
            <a:ln>
              <a:noFill/>
            </a:ln>
          </p:spPr>
        </p:pic>
        <p:pic>
          <p:nvPicPr>
            <p:cNvPr id="18" name="图片 17"/>
            <p:cNvPicPr>
              <a:picLocks noChangeAspect="1"/>
            </p:cNvPicPr>
            <p:nvPr/>
          </p:nvPicPr>
          <p:blipFill>
            <a:blip r:embed="rId4">
              <a:duotone>
                <a:prstClr val="black"/>
                <a:schemeClr val="accent1">
                  <a:tint val="45000"/>
                  <a:satMod val="400000"/>
                </a:schemeClr>
              </a:duotone>
            </a:blip>
            <a:stretch>
              <a:fillRect/>
            </a:stretch>
          </p:blipFill>
          <p:spPr>
            <a:xfrm rot="15234165">
              <a:off x="7896161" y="3351939"/>
              <a:ext cx="365913" cy="106111"/>
            </a:xfrm>
            <a:prstGeom prst="rect">
              <a:avLst/>
            </a:prstGeom>
            <a:ln>
              <a:noFill/>
            </a:ln>
          </p:spPr>
        </p:pic>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334690" y="3194496"/>
            <a:ext cx="646196" cy="646196"/>
          </a:xfrm>
          <a:prstGeom prst="rect">
            <a:avLst/>
          </a:prstGeom>
        </p:spPr>
      </p:pic>
      <p:sp>
        <p:nvSpPr>
          <p:cNvPr id="20" name="任意多边形 19"/>
          <p:cNvSpPr/>
          <p:nvPr/>
        </p:nvSpPr>
        <p:spPr>
          <a:xfrm>
            <a:off x="7445829" y="2922814"/>
            <a:ext cx="3608614" cy="2645229"/>
          </a:xfrm>
          <a:custGeom>
            <a:avLst/>
            <a:gdLst>
              <a:gd name="connsiteX0" fmla="*/ 3608614 w 3608614"/>
              <a:gd name="connsiteY0" fmla="*/ 0 h 2645229"/>
              <a:gd name="connsiteX1" fmla="*/ 1322614 w 3608614"/>
              <a:gd name="connsiteY1" fmla="*/ 489857 h 2645229"/>
              <a:gd name="connsiteX2" fmla="*/ 0 w 3608614"/>
              <a:gd name="connsiteY2" fmla="*/ 2645229 h 2645229"/>
              <a:gd name="connsiteX3" fmla="*/ 0 w 3608614"/>
              <a:gd name="connsiteY3" fmla="*/ 2645229 h 2645229"/>
            </a:gdLst>
            <a:ahLst/>
            <a:cxnLst>
              <a:cxn ang="0">
                <a:pos x="connsiteX0" y="connsiteY0"/>
              </a:cxn>
              <a:cxn ang="0">
                <a:pos x="connsiteX1" y="connsiteY1"/>
              </a:cxn>
              <a:cxn ang="0">
                <a:pos x="connsiteX2" y="connsiteY2"/>
              </a:cxn>
              <a:cxn ang="0">
                <a:pos x="connsiteX3" y="connsiteY3"/>
              </a:cxn>
            </a:cxnLst>
            <a:rect l="l" t="t" r="r" b="b"/>
            <a:pathLst>
              <a:path w="3608614" h="2645229">
                <a:moveTo>
                  <a:pt x="3608614" y="0"/>
                </a:moveTo>
                <a:cubicBezTo>
                  <a:pt x="2766332" y="24493"/>
                  <a:pt x="1924050" y="48986"/>
                  <a:pt x="1322614" y="489857"/>
                </a:cubicBezTo>
                <a:cubicBezTo>
                  <a:pt x="721178" y="930729"/>
                  <a:pt x="0" y="2645229"/>
                  <a:pt x="0" y="2645229"/>
                </a:cubicBezTo>
                <a:lnTo>
                  <a:pt x="0" y="2645229"/>
                </a:lnTo>
              </a:path>
            </a:pathLst>
          </a:cu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8066314" y="800100"/>
            <a:ext cx="3184072" cy="3184784"/>
          </a:xfrm>
          <a:custGeom>
            <a:avLst/>
            <a:gdLst>
              <a:gd name="connsiteX0" fmla="*/ 0 w 3184072"/>
              <a:gd name="connsiteY0" fmla="*/ 0 h 3184784"/>
              <a:gd name="connsiteX1" fmla="*/ 604157 w 3184072"/>
              <a:gd name="connsiteY1" fmla="*/ 2661557 h 3184784"/>
              <a:gd name="connsiteX2" fmla="*/ 3184072 w 3184072"/>
              <a:gd name="connsiteY2" fmla="*/ 3184071 h 3184784"/>
            </a:gdLst>
            <a:ahLst/>
            <a:cxnLst>
              <a:cxn ang="0">
                <a:pos x="connsiteX0" y="connsiteY0"/>
              </a:cxn>
              <a:cxn ang="0">
                <a:pos x="connsiteX1" y="connsiteY1"/>
              </a:cxn>
              <a:cxn ang="0">
                <a:pos x="connsiteX2" y="connsiteY2"/>
              </a:cxn>
            </a:cxnLst>
            <a:rect l="l" t="t" r="r" b="b"/>
            <a:pathLst>
              <a:path w="3184072" h="3184784">
                <a:moveTo>
                  <a:pt x="0" y="0"/>
                </a:moveTo>
                <a:cubicBezTo>
                  <a:pt x="36739" y="1065439"/>
                  <a:pt x="73478" y="2130879"/>
                  <a:pt x="604157" y="2661557"/>
                </a:cubicBezTo>
                <a:cubicBezTo>
                  <a:pt x="1134836" y="3192235"/>
                  <a:pt x="2159454" y="3188153"/>
                  <a:pt x="3184072" y="3184071"/>
                </a:cubicBezTo>
              </a:path>
            </a:pathLst>
          </a:cu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481865" y="5337210"/>
            <a:ext cx="2326086" cy="461665"/>
          </a:xfrm>
          <a:prstGeom prst="rect">
            <a:avLst/>
          </a:prstGeom>
        </p:spPr>
        <p:txBody>
          <a:bodyPr wrap="none">
            <a:spAutoFit/>
          </a:bodyPr>
          <a:lstStyle/>
          <a:p>
            <a:r>
              <a:rPr lang="en-US" altLang="zh-CN" sz="2400" b="1" i="1" dirty="0">
                <a:solidFill>
                  <a:srgbClr val="333333"/>
                </a:solidFill>
                <a:latin typeface="Arial" panose="020B0604020202020204" pitchFamily="34" charset="0"/>
                <a:cs typeface="Arial" panose="020B0604020202020204" pitchFamily="34" charset="0"/>
              </a:rPr>
              <a:t>TDOA Contour</a:t>
            </a:r>
            <a:endParaRPr lang="zh-CN" altLang="en-US" sz="2400" dirty="0">
              <a:latin typeface="Arial" panose="020B0604020202020204" pitchFamily="34" charset="0"/>
              <a:cs typeface="Arial" panose="020B0604020202020204" pitchFamily="34" charset="0"/>
            </a:endParaRPr>
          </a:p>
        </p:txBody>
      </p:sp>
      <p:cxnSp>
        <p:nvCxnSpPr>
          <p:cNvPr id="24" name="直接箭头连接符 23"/>
          <p:cNvCxnSpPr>
            <a:stCxn id="19" idx="2"/>
          </p:cNvCxnSpPr>
          <p:nvPr/>
        </p:nvCxnSpPr>
        <p:spPr>
          <a:xfrm>
            <a:off x="8657788" y="3840692"/>
            <a:ext cx="1083637" cy="668963"/>
          </a:xfrm>
          <a:prstGeom prst="straightConnector1">
            <a:avLst/>
          </a:prstGeom>
          <a:ln w="28575">
            <a:solidFill>
              <a:schemeClr val="accent6">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flipV="1">
            <a:off x="7516976" y="2403365"/>
            <a:ext cx="757287" cy="1122428"/>
          </a:xfrm>
          <a:prstGeom prst="straightConnector1">
            <a:avLst/>
          </a:prstGeom>
          <a:ln w="28575">
            <a:solidFill>
              <a:schemeClr val="accent6">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endCxn id="15" idx="2"/>
          </p:cNvCxnSpPr>
          <p:nvPr/>
        </p:nvCxnSpPr>
        <p:spPr>
          <a:xfrm flipV="1">
            <a:off x="8889419" y="2472574"/>
            <a:ext cx="969212" cy="684059"/>
          </a:xfrm>
          <a:prstGeom prst="straightConnector1">
            <a:avLst/>
          </a:prstGeom>
          <a:ln w="28575">
            <a:solidFill>
              <a:schemeClr val="accent6">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8314815" y="4100457"/>
            <a:ext cx="800219" cy="461665"/>
          </a:xfrm>
          <a:prstGeom prst="rect">
            <a:avLst/>
          </a:prstGeom>
        </p:spPr>
        <p:txBody>
          <a:bodyPr wrap="none">
            <a:spAutoFit/>
          </a:bodyPr>
          <a:lstStyle/>
          <a:p>
            <a:r>
              <a:rPr lang="zh-CN" altLang="en-US" sz="2400" b="1" i="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信号</a:t>
            </a:r>
            <a:endParaRPr lang="zh-CN" altLang="en-US" sz="2400"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4" name="矩形 33"/>
          <p:cNvSpPr/>
          <p:nvPr/>
        </p:nvSpPr>
        <p:spPr>
          <a:xfrm>
            <a:off x="505181" y="3840692"/>
            <a:ext cx="4670595" cy="2622256"/>
          </a:xfrm>
          <a:prstGeom prst="rect">
            <a:avLst/>
          </a:prstGeom>
        </p:spPr>
        <p:txBody>
          <a:bodyPr wrap="square">
            <a:spAutoFit/>
          </a:bodyPr>
          <a:lstStyle/>
          <a:p>
            <a:pPr>
              <a:lnSpc>
                <a:spcPct val="120000"/>
              </a:lnSpc>
              <a:spcBef>
                <a:spcPts val="1200"/>
              </a:spcBef>
            </a:pPr>
            <a:r>
              <a:rPr lang="zh-CN" altLang="en-US" sz="2800" b="1" dirty="0">
                <a:latin typeface="微软雅黑" panose="020B0503020204020204" pitchFamily="34" charset="-122"/>
                <a:ea typeface="微软雅黑" panose="020B0503020204020204" pitchFamily="34" charset="-122"/>
              </a:rPr>
              <a:t>优点</a:t>
            </a:r>
            <a:endParaRPr lang="en-US" altLang="zh-CN" sz="2800" b="1" dirty="0">
              <a:latin typeface="微软雅黑" panose="020B0503020204020204" pitchFamily="34" charset="-122"/>
              <a:ea typeface="微软雅黑" panose="020B0503020204020204" pitchFamily="34" charset="-122"/>
            </a:endParaRPr>
          </a:p>
          <a:p>
            <a:pPr>
              <a:lnSpc>
                <a:spcPct val="120000"/>
              </a:lnSpc>
              <a:spcBef>
                <a:spcPts val="1200"/>
              </a:spcBef>
            </a:pPr>
            <a:r>
              <a:rPr lang="zh-CN" altLang="en-US" sz="2800" dirty="0">
                <a:latin typeface="微软雅黑" panose="020B0503020204020204" pitchFamily="34" charset="-122"/>
                <a:ea typeface="微软雅黑" panose="020B0503020204020204" pitchFamily="34" charset="-122"/>
              </a:rPr>
              <a:t>降低了对时间的</a:t>
            </a:r>
            <a:r>
              <a:rPr lang="zh-CN" altLang="en-US" sz="2800" b="1" dirty="0">
                <a:latin typeface="微软雅黑" panose="020B0503020204020204" pitchFamily="34" charset="-122"/>
                <a:ea typeface="微软雅黑" panose="020B0503020204020204" pitchFamily="34" charset="-122"/>
              </a:rPr>
              <a:t>同步要求</a:t>
            </a:r>
            <a:endParaRPr lang="en-US" altLang="zh-CN" sz="2800" b="1" dirty="0">
              <a:latin typeface="微软雅黑" panose="020B0503020204020204" pitchFamily="34" charset="-122"/>
              <a:ea typeface="微软雅黑" panose="020B0503020204020204" pitchFamily="34" charset="-122"/>
            </a:endParaRPr>
          </a:p>
          <a:p>
            <a:pPr>
              <a:lnSpc>
                <a:spcPct val="120000"/>
              </a:lnSpc>
              <a:spcBef>
                <a:spcPts val="1200"/>
              </a:spcBef>
            </a:pPr>
            <a:r>
              <a:rPr lang="zh-CN" altLang="en-US" sz="2800" dirty="0">
                <a:latin typeface="微软雅黑" panose="020B0503020204020204" pitchFamily="34" charset="-122"/>
                <a:ea typeface="微软雅黑" panose="020B0503020204020204" pitchFamily="34" charset="-122"/>
              </a:rPr>
              <a:t>在</a:t>
            </a:r>
            <a:r>
              <a:rPr lang="zh-CN" altLang="en-US" sz="2800" b="1" dirty="0">
                <a:latin typeface="微软雅黑" panose="020B0503020204020204" pitchFamily="34" charset="-122"/>
                <a:ea typeface="微软雅黑" panose="020B0503020204020204" pitchFamily="34" charset="-122"/>
              </a:rPr>
              <a:t>误差</a:t>
            </a:r>
            <a:r>
              <a:rPr lang="zh-CN" altLang="en-US" sz="2800" dirty="0">
                <a:latin typeface="微软雅黑" panose="020B0503020204020204" pitchFamily="34" charset="-122"/>
                <a:ea typeface="微软雅黑" panose="020B0503020204020204" pitchFamily="34" charset="-122"/>
              </a:rPr>
              <a:t>环境下性能相对优越</a:t>
            </a:r>
            <a:endParaRPr lang="en-US" altLang="zh-CN" sz="2800" dirty="0">
              <a:latin typeface="微软雅黑" panose="020B0503020204020204" pitchFamily="34" charset="-122"/>
              <a:ea typeface="微软雅黑" panose="020B0503020204020204" pitchFamily="34" charset="-122"/>
            </a:endParaRPr>
          </a:p>
          <a:p>
            <a:pPr>
              <a:lnSpc>
                <a:spcPct val="120000"/>
              </a:lnSpc>
              <a:spcBef>
                <a:spcPts val="1200"/>
              </a:spcBef>
            </a:pPr>
            <a:r>
              <a:rPr lang="zh-CN" altLang="en-US" sz="2800" b="1" dirty="0">
                <a:latin typeface="微软雅黑" panose="020B0503020204020204" pitchFamily="34" charset="-122"/>
                <a:ea typeface="微软雅黑" panose="020B0503020204020204" pitchFamily="34" charset="-122"/>
              </a:rPr>
              <a:t>精度</a:t>
            </a:r>
            <a:r>
              <a:rPr lang="zh-CN" altLang="en-US" sz="2800" dirty="0">
                <a:latin typeface="微软雅黑" panose="020B0503020204020204" pitchFamily="34" charset="-122"/>
                <a:ea typeface="微软雅黑" panose="020B0503020204020204" pitchFamily="34" charset="-122"/>
              </a:rPr>
              <a:t>较高，实现容易 </a:t>
            </a:r>
          </a:p>
        </p:txBody>
      </p:sp>
    </p:spTree>
    <p:extLst>
      <p:ext uri="{BB962C8B-B14F-4D97-AF65-F5344CB8AC3E}">
        <p14:creationId xmlns:p14="http://schemas.microsoft.com/office/powerpoint/2010/main" val="1647880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Angle Of Arrival</a:t>
            </a:r>
            <a:endParaRPr lang="zh-CN" altLang="en-US" dirty="0"/>
          </a:p>
        </p:txBody>
      </p:sp>
      <p:sp>
        <p:nvSpPr>
          <p:cNvPr id="3" name="内容占位符 2"/>
          <p:cNvSpPr>
            <a:spLocks noGrp="1"/>
          </p:cNvSpPr>
          <p:nvPr>
            <p:ph idx="1"/>
          </p:nvPr>
        </p:nvSpPr>
        <p:spPr>
          <a:xfrm>
            <a:off x="696292" y="1187826"/>
            <a:ext cx="10367818" cy="684123"/>
          </a:xfrm>
        </p:spPr>
        <p:txBody>
          <a:bodyPr>
            <a:normAutofit fontScale="92500"/>
          </a:bodyPr>
          <a:lstStyle/>
          <a:p>
            <a:pPr marL="0" indent="0">
              <a:buNone/>
            </a:pPr>
            <a:r>
              <a:rPr lang="zh-CN" altLang="en-US" dirty="0"/>
              <a:t>由两个或更多基站通过测量</a:t>
            </a:r>
            <a:r>
              <a:rPr lang="zh-CN" altLang="en-US" b="1" dirty="0"/>
              <a:t>接收信号</a:t>
            </a:r>
            <a:r>
              <a:rPr lang="zh-CN" altLang="en-US" dirty="0"/>
              <a:t>的</a:t>
            </a:r>
            <a:r>
              <a:rPr lang="zh-CN" altLang="en-US" b="1" dirty="0"/>
              <a:t>到达角</a:t>
            </a:r>
            <a:r>
              <a:rPr lang="zh-CN" altLang="en-US" dirty="0"/>
              <a:t>来估计移动用户的位置</a:t>
            </a:r>
          </a:p>
        </p:txBody>
      </p:sp>
      <p:grpSp>
        <p:nvGrpSpPr>
          <p:cNvPr id="5" name="组合 4"/>
          <p:cNvGrpSpPr/>
          <p:nvPr/>
        </p:nvGrpSpPr>
        <p:grpSpPr>
          <a:xfrm>
            <a:off x="2185979" y="2710515"/>
            <a:ext cx="1162227" cy="1727790"/>
            <a:chOff x="7597681" y="3222038"/>
            <a:chExt cx="1032250" cy="1426174"/>
          </a:xfrm>
        </p:grpSpPr>
        <p:pic>
          <p:nvPicPr>
            <p:cNvPr id="6" name="图片 5"/>
            <p:cNvPicPr>
              <a:picLocks noChangeAspect="1"/>
            </p:cNvPicPr>
            <p:nvPr/>
          </p:nvPicPr>
          <p:blipFill>
            <a:blip r:embed="rId3"/>
            <a:stretch>
              <a:fillRect/>
            </a:stretch>
          </p:blipFill>
          <p:spPr>
            <a:xfrm>
              <a:off x="7848343" y="3583868"/>
              <a:ext cx="538676" cy="1064344"/>
            </a:xfrm>
            <a:prstGeom prst="rect">
              <a:avLst/>
            </a:prstGeom>
          </p:spPr>
        </p:pic>
        <p:pic>
          <p:nvPicPr>
            <p:cNvPr id="7" name="图片 6"/>
            <p:cNvPicPr>
              <a:picLocks noChangeAspect="1"/>
            </p:cNvPicPr>
            <p:nvPr/>
          </p:nvPicPr>
          <p:blipFill>
            <a:blip r:embed="rId4">
              <a:duotone>
                <a:prstClr val="black"/>
                <a:schemeClr val="accent1">
                  <a:tint val="45000"/>
                  <a:satMod val="400000"/>
                </a:schemeClr>
              </a:duotone>
            </a:blip>
            <a:stretch>
              <a:fillRect/>
            </a:stretch>
          </p:blipFill>
          <p:spPr>
            <a:xfrm rot="10460603">
              <a:off x="7597681" y="3605245"/>
              <a:ext cx="365913" cy="106111"/>
            </a:xfrm>
            <a:prstGeom prst="rect">
              <a:avLst/>
            </a:prstGeom>
            <a:ln>
              <a:noFill/>
            </a:ln>
          </p:spPr>
        </p:pic>
        <p:pic>
          <p:nvPicPr>
            <p:cNvPr id="8" name="图片 7"/>
            <p:cNvPicPr>
              <a:picLocks noChangeAspect="1"/>
            </p:cNvPicPr>
            <p:nvPr/>
          </p:nvPicPr>
          <p:blipFill>
            <a:blip r:embed="rId4">
              <a:duotone>
                <a:prstClr val="black"/>
                <a:schemeClr val="accent1">
                  <a:tint val="45000"/>
                  <a:satMod val="400000"/>
                </a:schemeClr>
              </a:duotone>
            </a:blip>
            <a:stretch>
              <a:fillRect/>
            </a:stretch>
          </p:blipFill>
          <p:spPr>
            <a:xfrm rot="10460603">
              <a:off x="8264018" y="3593950"/>
              <a:ext cx="365913" cy="106111"/>
            </a:xfrm>
            <a:prstGeom prst="rect">
              <a:avLst/>
            </a:prstGeom>
            <a:ln>
              <a:noFill/>
            </a:ln>
          </p:spPr>
        </p:pic>
        <p:pic>
          <p:nvPicPr>
            <p:cNvPr id="9" name="图片 8"/>
            <p:cNvPicPr>
              <a:picLocks noChangeAspect="1"/>
            </p:cNvPicPr>
            <p:nvPr/>
          </p:nvPicPr>
          <p:blipFill>
            <a:blip r:embed="rId4">
              <a:duotone>
                <a:prstClr val="black"/>
                <a:schemeClr val="accent1">
                  <a:tint val="45000"/>
                  <a:satMod val="400000"/>
                </a:schemeClr>
              </a:duotone>
            </a:blip>
            <a:stretch>
              <a:fillRect/>
            </a:stretch>
          </p:blipFill>
          <p:spPr>
            <a:xfrm rot="15234165">
              <a:off x="7896161" y="3351939"/>
              <a:ext cx="365913" cy="106111"/>
            </a:xfrm>
            <a:prstGeom prst="rect">
              <a:avLst/>
            </a:prstGeom>
            <a:ln>
              <a:noFill/>
            </a:ln>
          </p:spPr>
        </p:pic>
      </p:gr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967180" y="5310476"/>
            <a:ext cx="646196" cy="646196"/>
          </a:xfrm>
          <a:prstGeom prst="rect">
            <a:avLst/>
          </a:prstGeom>
        </p:spPr>
      </p:pic>
      <p:cxnSp>
        <p:nvCxnSpPr>
          <p:cNvPr id="11" name="直接箭头连接符 10"/>
          <p:cNvCxnSpPr>
            <a:stCxn id="10" idx="3"/>
            <a:endCxn id="6" idx="2"/>
          </p:cNvCxnSpPr>
          <p:nvPr/>
        </p:nvCxnSpPr>
        <p:spPr>
          <a:xfrm flipH="1" flipV="1">
            <a:off x="2771455" y="4438305"/>
            <a:ext cx="1195725" cy="1195269"/>
          </a:xfrm>
          <a:prstGeom prst="straightConnector1">
            <a:avLst/>
          </a:prstGeom>
          <a:ln w="28575">
            <a:solidFill>
              <a:schemeClr val="accent6">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4434099" y="2298856"/>
            <a:ext cx="1162227" cy="1727790"/>
            <a:chOff x="7597681" y="3222038"/>
            <a:chExt cx="1032250" cy="1426174"/>
          </a:xfrm>
        </p:grpSpPr>
        <p:pic>
          <p:nvPicPr>
            <p:cNvPr id="15" name="图片 14"/>
            <p:cNvPicPr>
              <a:picLocks noChangeAspect="1"/>
            </p:cNvPicPr>
            <p:nvPr/>
          </p:nvPicPr>
          <p:blipFill>
            <a:blip r:embed="rId3"/>
            <a:stretch>
              <a:fillRect/>
            </a:stretch>
          </p:blipFill>
          <p:spPr>
            <a:xfrm>
              <a:off x="7848343" y="3583868"/>
              <a:ext cx="538676" cy="1064344"/>
            </a:xfrm>
            <a:prstGeom prst="rect">
              <a:avLst/>
            </a:prstGeom>
          </p:spPr>
        </p:pic>
        <p:pic>
          <p:nvPicPr>
            <p:cNvPr id="16" name="图片 15"/>
            <p:cNvPicPr>
              <a:picLocks noChangeAspect="1"/>
            </p:cNvPicPr>
            <p:nvPr/>
          </p:nvPicPr>
          <p:blipFill>
            <a:blip r:embed="rId4">
              <a:duotone>
                <a:prstClr val="black"/>
                <a:schemeClr val="accent1">
                  <a:tint val="45000"/>
                  <a:satMod val="400000"/>
                </a:schemeClr>
              </a:duotone>
            </a:blip>
            <a:stretch>
              <a:fillRect/>
            </a:stretch>
          </p:blipFill>
          <p:spPr>
            <a:xfrm rot="10460603">
              <a:off x="7597681" y="3605245"/>
              <a:ext cx="365913" cy="106111"/>
            </a:xfrm>
            <a:prstGeom prst="rect">
              <a:avLst/>
            </a:prstGeom>
            <a:ln>
              <a:noFill/>
            </a:ln>
          </p:spPr>
        </p:pic>
        <p:pic>
          <p:nvPicPr>
            <p:cNvPr id="17" name="图片 16"/>
            <p:cNvPicPr>
              <a:picLocks noChangeAspect="1"/>
            </p:cNvPicPr>
            <p:nvPr/>
          </p:nvPicPr>
          <p:blipFill>
            <a:blip r:embed="rId4">
              <a:duotone>
                <a:prstClr val="black"/>
                <a:schemeClr val="accent1">
                  <a:tint val="45000"/>
                  <a:satMod val="400000"/>
                </a:schemeClr>
              </a:duotone>
            </a:blip>
            <a:stretch>
              <a:fillRect/>
            </a:stretch>
          </p:blipFill>
          <p:spPr>
            <a:xfrm rot="10460603">
              <a:off x="8264018" y="3593950"/>
              <a:ext cx="365913" cy="106111"/>
            </a:xfrm>
            <a:prstGeom prst="rect">
              <a:avLst/>
            </a:prstGeom>
            <a:ln>
              <a:noFill/>
            </a:ln>
          </p:spPr>
        </p:pic>
        <p:pic>
          <p:nvPicPr>
            <p:cNvPr id="18" name="图片 17"/>
            <p:cNvPicPr>
              <a:picLocks noChangeAspect="1"/>
            </p:cNvPicPr>
            <p:nvPr/>
          </p:nvPicPr>
          <p:blipFill>
            <a:blip r:embed="rId4">
              <a:duotone>
                <a:prstClr val="black"/>
                <a:schemeClr val="accent1">
                  <a:tint val="45000"/>
                  <a:satMod val="400000"/>
                </a:schemeClr>
              </a:duotone>
            </a:blip>
            <a:stretch>
              <a:fillRect/>
            </a:stretch>
          </p:blipFill>
          <p:spPr>
            <a:xfrm rot="15234165">
              <a:off x="7896161" y="3351939"/>
              <a:ext cx="365913" cy="106111"/>
            </a:xfrm>
            <a:prstGeom prst="rect">
              <a:avLst/>
            </a:prstGeom>
            <a:ln>
              <a:noFill/>
            </a:ln>
          </p:spPr>
        </p:pic>
      </p:grpSp>
      <p:grpSp>
        <p:nvGrpSpPr>
          <p:cNvPr id="19" name="组合 18"/>
          <p:cNvGrpSpPr/>
          <p:nvPr/>
        </p:nvGrpSpPr>
        <p:grpSpPr>
          <a:xfrm>
            <a:off x="5761628" y="4428010"/>
            <a:ext cx="1162227" cy="1727790"/>
            <a:chOff x="7597681" y="3222038"/>
            <a:chExt cx="1032250" cy="1426174"/>
          </a:xfrm>
        </p:grpSpPr>
        <p:pic>
          <p:nvPicPr>
            <p:cNvPr id="20" name="图片 19"/>
            <p:cNvPicPr>
              <a:picLocks noChangeAspect="1"/>
            </p:cNvPicPr>
            <p:nvPr/>
          </p:nvPicPr>
          <p:blipFill>
            <a:blip r:embed="rId3"/>
            <a:stretch>
              <a:fillRect/>
            </a:stretch>
          </p:blipFill>
          <p:spPr>
            <a:xfrm>
              <a:off x="7848343" y="3583868"/>
              <a:ext cx="538676" cy="1064344"/>
            </a:xfrm>
            <a:prstGeom prst="rect">
              <a:avLst/>
            </a:prstGeom>
          </p:spPr>
        </p:pic>
        <p:pic>
          <p:nvPicPr>
            <p:cNvPr id="21" name="图片 20"/>
            <p:cNvPicPr>
              <a:picLocks noChangeAspect="1"/>
            </p:cNvPicPr>
            <p:nvPr/>
          </p:nvPicPr>
          <p:blipFill>
            <a:blip r:embed="rId4">
              <a:duotone>
                <a:prstClr val="black"/>
                <a:schemeClr val="accent1">
                  <a:tint val="45000"/>
                  <a:satMod val="400000"/>
                </a:schemeClr>
              </a:duotone>
            </a:blip>
            <a:stretch>
              <a:fillRect/>
            </a:stretch>
          </p:blipFill>
          <p:spPr>
            <a:xfrm rot="10460603">
              <a:off x="7597681" y="3605245"/>
              <a:ext cx="365913" cy="106111"/>
            </a:xfrm>
            <a:prstGeom prst="rect">
              <a:avLst/>
            </a:prstGeom>
            <a:ln>
              <a:noFill/>
            </a:ln>
          </p:spPr>
        </p:pic>
        <p:pic>
          <p:nvPicPr>
            <p:cNvPr id="22" name="图片 21"/>
            <p:cNvPicPr>
              <a:picLocks noChangeAspect="1"/>
            </p:cNvPicPr>
            <p:nvPr/>
          </p:nvPicPr>
          <p:blipFill>
            <a:blip r:embed="rId4">
              <a:duotone>
                <a:prstClr val="black"/>
                <a:schemeClr val="accent1">
                  <a:tint val="45000"/>
                  <a:satMod val="400000"/>
                </a:schemeClr>
              </a:duotone>
            </a:blip>
            <a:stretch>
              <a:fillRect/>
            </a:stretch>
          </p:blipFill>
          <p:spPr>
            <a:xfrm rot="10460603">
              <a:off x="8264018" y="3593950"/>
              <a:ext cx="365913" cy="106111"/>
            </a:xfrm>
            <a:prstGeom prst="rect">
              <a:avLst/>
            </a:prstGeom>
            <a:ln>
              <a:noFill/>
            </a:ln>
          </p:spPr>
        </p:pic>
        <p:pic>
          <p:nvPicPr>
            <p:cNvPr id="23" name="图片 22"/>
            <p:cNvPicPr>
              <a:picLocks noChangeAspect="1"/>
            </p:cNvPicPr>
            <p:nvPr/>
          </p:nvPicPr>
          <p:blipFill>
            <a:blip r:embed="rId4">
              <a:duotone>
                <a:prstClr val="black"/>
                <a:schemeClr val="accent1">
                  <a:tint val="45000"/>
                  <a:satMod val="400000"/>
                </a:schemeClr>
              </a:duotone>
            </a:blip>
            <a:stretch>
              <a:fillRect/>
            </a:stretch>
          </p:blipFill>
          <p:spPr>
            <a:xfrm rot="15234165">
              <a:off x="7896161" y="3351939"/>
              <a:ext cx="365913" cy="106111"/>
            </a:xfrm>
            <a:prstGeom prst="rect">
              <a:avLst/>
            </a:prstGeom>
            <a:ln>
              <a:noFill/>
            </a:ln>
          </p:spPr>
        </p:pic>
      </p:grpSp>
      <p:cxnSp>
        <p:nvCxnSpPr>
          <p:cNvPr id="24" name="直接箭头连接符 23"/>
          <p:cNvCxnSpPr>
            <a:stCxn id="10" idx="0"/>
            <a:endCxn id="15" idx="2"/>
          </p:cNvCxnSpPr>
          <p:nvPr/>
        </p:nvCxnSpPr>
        <p:spPr>
          <a:xfrm flipV="1">
            <a:off x="4290278" y="4026646"/>
            <a:ext cx="729297" cy="1283830"/>
          </a:xfrm>
          <a:prstGeom prst="straightConnector1">
            <a:avLst/>
          </a:prstGeom>
          <a:ln w="28575">
            <a:solidFill>
              <a:schemeClr val="accent6">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0" idx="1"/>
            <a:endCxn id="20" idx="1"/>
          </p:cNvCxnSpPr>
          <p:nvPr/>
        </p:nvCxnSpPr>
        <p:spPr>
          <a:xfrm flipV="1">
            <a:off x="4613376" y="5511081"/>
            <a:ext cx="1430476" cy="122493"/>
          </a:xfrm>
          <a:prstGeom prst="straightConnector1">
            <a:avLst/>
          </a:prstGeom>
          <a:ln w="28575">
            <a:solidFill>
              <a:schemeClr val="accent6">
                <a:lumMod val="7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5" idx="1"/>
            <a:endCxn id="6" idx="3"/>
          </p:cNvCxnSpPr>
          <p:nvPr/>
        </p:nvCxnSpPr>
        <p:spPr>
          <a:xfrm flipH="1">
            <a:off x="3074707" y="3381927"/>
            <a:ext cx="1641616" cy="411659"/>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KSO_Shape"/>
          <p:cNvSpPr>
            <a:spLocks/>
          </p:cNvSpPr>
          <p:nvPr/>
        </p:nvSpPr>
        <p:spPr bwMode="auto">
          <a:xfrm>
            <a:off x="6992832" y="2369431"/>
            <a:ext cx="967900" cy="1125465"/>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cxnSp>
        <p:nvCxnSpPr>
          <p:cNvPr id="34" name="直接箭头连接符 33"/>
          <p:cNvCxnSpPr>
            <a:endCxn id="15" idx="3"/>
          </p:cNvCxnSpPr>
          <p:nvPr/>
        </p:nvCxnSpPr>
        <p:spPr>
          <a:xfrm flipH="1">
            <a:off x="5322827" y="3225357"/>
            <a:ext cx="1606361" cy="156570"/>
          </a:xfrm>
          <a:prstGeom prst="straightConnector1">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8746271" y="2667133"/>
            <a:ext cx="1484702" cy="461665"/>
          </a:xfrm>
          <a:prstGeom prst="rect">
            <a:avLst/>
          </a:prstGeom>
        </p:spPr>
        <p:txBody>
          <a:bodyPr wrap="none">
            <a:spAutoFit/>
          </a:bodyPr>
          <a:lstStyle/>
          <a:p>
            <a:r>
              <a:rPr lang="en-US" altLang="zh-CN" sz="2400" b="1" dirty="0">
                <a:solidFill>
                  <a:srgbClr val="333333"/>
                </a:solidFill>
                <a:latin typeface="Arial" panose="020B0604020202020204" pitchFamily="34" charset="0"/>
                <a:cs typeface="Arial" panose="020B0604020202020204" pitchFamily="34" charset="0"/>
              </a:rPr>
              <a:t>AOA</a:t>
            </a:r>
            <a:r>
              <a:rPr lang="zh-CN" altLang="en-US" sz="2400" b="1" dirty="0">
                <a:solidFill>
                  <a:srgbClr val="333333"/>
                </a:solidFill>
                <a:latin typeface="Arial" panose="020B0604020202020204" pitchFamily="34" charset="0"/>
                <a:cs typeface="Arial" panose="020B0604020202020204" pitchFamily="34" charset="0"/>
              </a:rPr>
              <a:t>设备</a:t>
            </a:r>
            <a:endParaRPr lang="zh-CN" altLang="en-US" sz="2400" b="1" dirty="0">
              <a:latin typeface="Arial" panose="020B0604020202020204" pitchFamily="34" charset="0"/>
              <a:cs typeface="Arial" panose="020B0604020202020204" pitchFamily="34" charset="0"/>
            </a:endParaRPr>
          </a:p>
        </p:txBody>
      </p:sp>
      <p:sp>
        <p:nvSpPr>
          <p:cNvPr id="40" name="矩形 39"/>
          <p:cNvSpPr/>
          <p:nvPr/>
        </p:nvSpPr>
        <p:spPr>
          <a:xfrm>
            <a:off x="3034943" y="3929555"/>
            <a:ext cx="710451" cy="400110"/>
          </a:xfrm>
          <a:prstGeom prst="rect">
            <a:avLst/>
          </a:prstGeom>
        </p:spPr>
        <p:txBody>
          <a:bodyPr wrap="none">
            <a:spAutoFit/>
          </a:bodyPr>
          <a:lstStyle/>
          <a:p>
            <a:r>
              <a:rPr lang="en-US" altLang="zh-CN" sz="2000" b="1" dirty="0">
                <a:solidFill>
                  <a:srgbClr val="333333"/>
                </a:solidFill>
                <a:latin typeface="Arial" panose="020B0604020202020204" pitchFamily="34" charset="0"/>
                <a:cs typeface="Arial" panose="020B0604020202020204" pitchFamily="34" charset="0"/>
              </a:rPr>
              <a:t>150°</a:t>
            </a:r>
            <a:endParaRPr lang="zh-CN" altLang="en-US" sz="2000" b="1" dirty="0">
              <a:latin typeface="Arial" panose="020B0604020202020204" pitchFamily="34" charset="0"/>
              <a:cs typeface="Arial" panose="020B0604020202020204" pitchFamily="34" charset="0"/>
            </a:endParaRPr>
          </a:p>
        </p:txBody>
      </p:sp>
      <p:sp>
        <p:nvSpPr>
          <p:cNvPr id="41" name="矩形 40"/>
          <p:cNvSpPr/>
          <p:nvPr/>
        </p:nvSpPr>
        <p:spPr>
          <a:xfrm>
            <a:off x="4919387" y="4082949"/>
            <a:ext cx="710451" cy="400110"/>
          </a:xfrm>
          <a:prstGeom prst="rect">
            <a:avLst/>
          </a:prstGeom>
        </p:spPr>
        <p:txBody>
          <a:bodyPr wrap="none">
            <a:spAutoFit/>
          </a:bodyPr>
          <a:lstStyle/>
          <a:p>
            <a:r>
              <a:rPr lang="en-US" altLang="zh-CN" sz="2000" b="1" dirty="0">
                <a:solidFill>
                  <a:srgbClr val="333333"/>
                </a:solidFill>
                <a:latin typeface="Arial" panose="020B0604020202020204" pitchFamily="34" charset="0"/>
                <a:cs typeface="Arial" panose="020B0604020202020204" pitchFamily="34" charset="0"/>
              </a:rPr>
              <a:t>215°</a:t>
            </a:r>
            <a:endParaRPr lang="zh-CN" altLang="en-US" sz="2000" b="1" dirty="0">
              <a:latin typeface="Arial" panose="020B0604020202020204" pitchFamily="34" charset="0"/>
              <a:cs typeface="Arial" panose="020B0604020202020204" pitchFamily="34" charset="0"/>
            </a:endParaRPr>
          </a:p>
        </p:txBody>
      </p:sp>
      <p:sp>
        <p:nvSpPr>
          <p:cNvPr id="42" name="矩形 41"/>
          <p:cNvSpPr/>
          <p:nvPr/>
        </p:nvSpPr>
        <p:spPr>
          <a:xfrm>
            <a:off x="6653733" y="5391166"/>
            <a:ext cx="710451" cy="400110"/>
          </a:xfrm>
          <a:prstGeom prst="rect">
            <a:avLst/>
          </a:prstGeom>
        </p:spPr>
        <p:txBody>
          <a:bodyPr wrap="none">
            <a:spAutoFit/>
          </a:bodyPr>
          <a:lstStyle/>
          <a:p>
            <a:r>
              <a:rPr lang="en-US" altLang="zh-CN" sz="2000" b="1" dirty="0">
                <a:solidFill>
                  <a:srgbClr val="333333"/>
                </a:solidFill>
                <a:latin typeface="Arial" panose="020B0604020202020204" pitchFamily="34" charset="0"/>
                <a:cs typeface="Arial" panose="020B0604020202020204" pitchFamily="34" charset="0"/>
              </a:rPr>
              <a:t>275°</a:t>
            </a:r>
            <a:endParaRPr lang="zh-CN" altLang="en-US" sz="2000" b="1" dirty="0">
              <a:latin typeface="Arial" panose="020B0604020202020204" pitchFamily="34" charset="0"/>
              <a:cs typeface="Arial" panose="020B0604020202020204" pitchFamily="34" charset="0"/>
            </a:endParaRPr>
          </a:p>
        </p:txBody>
      </p:sp>
      <p:cxnSp>
        <p:nvCxnSpPr>
          <p:cNvPr id="43" name="直接箭头连接符 42"/>
          <p:cNvCxnSpPr/>
          <p:nvPr/>
        </p:nvCxnSpPr>
        <p:spPr>
          <a:xfrm flipH="1">
            <a:off x="6650356" y="3541279"/>
            <a:ext cx="713828" cy="1205784"/>
          </a:xfrm>
          <a:prstGeom prst="straightConnector1">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659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RSSI</a:t>
            </a:r>
            <a:endParaRPr lang="zh-CN" altLang="en-US" dirty="0"/>
          </a:p>
        </p:txBody>
      </p:sp>
      <p:sp>
        <p:nvSpPr>
          <p:cNvPr id="4" name="灯片编号占位符 3"/>
          <p:cNvSpPr>
            <a:spLocks noGrp="1"/>
          </p:cNvSpPr>
          <p:nvPr>
            <p:ph type="sldNum" sz="quarter" idx="12"/>
          </p:nvPr>
        </p:nvSpPr>
        <p:spPr/>
        <p:txBody>
          <a:bodyPr/>
          <a:lstStyle/>
          <a:p>
            <a:fld id="{38B4F502-AEE6-4D70-927B-AC49763F54CA}" type="slidenum">
              <a:rPr lang="zh-CN" altLang="en-US" smtClean="0"/>
              <a:t>35</a:t>
            </a:fld>
            <a:endParaRPr lang="zh-CN" altLang="en-US"/>
          </a:p>
        </p:txBody>
      </p:sp>
      <p:grpSp>
        <p:nvGrpSpPr>
          <p:cNvPr id="15" name="组合 14"/>
          <p:cNvGrpSpPr/>
          <p:nvPr/>
        </p:nvGrpSpPr>
        <p:grpSpPr>
          <a:xfrm>
            <a:off x="2076135" y="1772611"/>
            <a:ext cx="8084264" cy="3723571"/>
            <a:chOff x="2164188" y="1772611"/>
            <a:chExt cx="8084264" cy="3723571"/>
          </a:xfrm>
        </p:grpSpPr>
        <p:sp>
          <p:nvSpPr>
            <p:cNvPr id="5" name="文本框 4"/>
            <p:cNvSpPr txBox="1"/>
            <p:nvPr/>
          </p:nvSpPr>
          <p:spPr>
            <a:xfrm>
              <a:off x="2164188" y="1772611"/>
              <a:ext cx="6632350" cy="566309"/>
            </a:xfrm>
            <a:prstGeom prst="rect">
              <a:avLst/>
            </a:prstGeom>
            <a:noFill/>
          </p:spPr>
          <p:txBody>
            <a:bodyPr vert="horz" wrap="square" rtlCol="0">
              <a:spAutoFit/>
            </a:bodyPr>
            <a:lstStyle/>
            <a:p>
              <a:pPr>
                <a:lnSpc>
                  <a:spcPct val="110000"/>
                </a:lnSpc>
              </a:pPr>
              <a:r>
                <a:rPr lang="en-US" altLang="zh-CN" sz="2800" dirty="0">
                  <a:latin typeface="Arial" panose="020B0604020202020204" pitchFamily="34" charset="0"/>
                  <a:ea typeface="微软雅黑" panose="020B0503020204020204" pitchFamily="34" charset="-122"/>
                  <a:cs typeface="Arial" panose="020B0604020202020204" pitchFamily="34" charset="0"/>
                </a:rPr>
                <a:t>RSSI = </a:t>
              </a:r>
              <a:r>
                <a:rPr lang="zh-CN" altLang="en-US" sz="2800" dirty="0">
                  <a:latin typeface="Arial" panose="020B0604020202020204" pitchFamily="34" charset="0"/>
                  <a:ea typeface="微软雅黑" panose="020B0503020204020204" pitchFamily="34" charset="-122"/>
                  <a:cs typeface="Arial" panose="020B0604020202020204" pitchFamily="34" charset="0"/>
                </a:rPr>
                <a:t>发射功率 </a:t>
              </a:r>
              <a:r>
                <a:rPr lang="en-US" altLang="zh-CN" sz="2800" dirty="0">
                  <a:latin typeface="Arial" panose="020B0604020202020204" pitchFamily="34" charset="0"/>
                  <a:ea typeface="微软雅黑" panose="020B0503020204020204" pitchFamily="34" charset="-122"/>
                  <a:cs typeface="Arial" panose="020B0604020202020204" pitchFamily="34" charset="0"/>
                </a:rPr>
                <a:t>+ </a:t>
              </a:r>
              <a:r>
                <a:rPr lang="zh-CN" altLang="en-US" sz="2800" dirty="0">
                  <a:latin typeface="Arial" panose="020B0604020202020204" pitchFamily="34" charset="0"/>
                  <a:ea typeface="微软雅黑" panose="020B0503020204020204" pitchFamily="34" charset="-122"/>
                  <a:cs typeface="Arial" panose="020B0604020202020204" pitchFamily="34" charset="0"/>
                </a:rPr>
                <a:t>天线增益 </a:t>
              </a:r>
              <a:r>
                <a:rPr lang="en-US" altLang="zh-CN" sz="2800" dirty="0">
                  <a:latin typeface="Arial" panose="020B0604020202020204" pitchFamily="34" charset="0"/>
                  <a:ea typeface="微软雅黑" panose="020B0503020204020204" pitchFamily="34" charset="-122"/>
                  <a:cs typeface="Arial" panose="020B0604020202020204" pitchFamily="34" charset="0"/>
                </a:rPr>
                <a:t>- </a:t>
              </a:r>
              <a:r>
                <a:rPr lang="zh-CN" altLang="en-US" sz="2800" dirty="0">
                  <a:latin typeface="Arial" panose="020B0604020202020204" pitchFamily="34" charset="0"/>
                  <a:ea typeface="微软雅黑" panose="020B0503020204020204" pitchFamily="34" charset="-122"/>
                  <a:cs typeface="Arial" panose="020B0604020202020204" pitchFamily="34" charset="0"/>
                </a:rPr>
                <a:t>路径损耗</a:t>
              </a:r>
            </a:p>
          </p:txBody>
        </p:sp>
        <p:cxnSp>
          <p:nvCxnSpPr>
            <p:cNvPr id="6" name="MH_Other_9"/>
            <p:cNvCxnSpPr/>
            <p:nvPr>
              <p:custDataLst>
                <p:tags r:id="rId1"/>
              </p:custDataLst>
            </p:nvPr>
          </p:nvCxnSpPr>
          <p:spPr>
            <a:xfrm>
              <a:off x="2227318" y="2368327"/>
              <a:ext cx="7923238" cy="0"/>
            </a:xfrm>
            <a:prstGeom prst="line">
              <a:avLst/>
            </a:prstGeom>
            <a:ln w="9525">
              <a:solidFill>
                <a:srgbClr val="D5D5D5"/>
              </a:solidFill>
              <a:prstDash val="solid"/>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164188" y="3092710"/>
              <a:ext cx="8084264" cy="523220"/>
            </a:xfrm>
            <a:prstGeom prst="rect">
              <a:avLst/>
            </a:prstGeom>
          </p:spPr>
          <p:txBody>
            <a:bodyPr wrap="none">
              <a:spAutoFit/>
            </a:bodyPr>
            <a:lstStyle/>
            <a:p>
              <a:r>
                <a:rPr lang="zh-CN" altLang="en-US" sz="2800" dirty="0">
                  <a:solidFill>
                    <a:srgbClr val="333333"/>
                  </a:solidFill>
                  <a:latin typeface="微软雅黑" panose="020B0503020204020204" pitchFamily="34" charset="-122"/>
                  <a:ea typeface="微软雅黑" panose="020B0503020204020204" pitchFamily="34" charset="-122"/>
                </a:rPr>
                <a:t>通过接收到的信号强弱测定信号点与接收点的距离</a:t>
              </a:r>
              <a:endParaRPr lang="zh-CN" altLang="en-US" sz="2800" dirty="0">
                <a:latin typeface="微软雅黑" panose="020B0503020204020204" pitchFamily="34" charset="-122"/>
                <a:ea typeface="微软雅黑" panose="020B0503020204020204" pitchFamily="34" charset="-122"/>
              </a:endParaRPr>
            </a:p>
          </p:txBody>
        </p:sp>
        <p:sp>
          <p:nvSpPr>
            <p:cNvPr id="10" name="矩形 9"/>
            <p:cNvSpPr/>
            <p:nvPr/>
          </p:nvSpPr>
          <p:spPr>
            <a:xfrm>
              <a:off x="2164188" y="4369720"/>
              <a:ext cx="8084264" cy="1126462"/>
            </a:xfrm>
            <a:prstGeom prst="rect">
              <a:avLst/>
            </a:prstGeom>
          </p:spPr>
          <p:txBody>
            <a:bodyPr wrap="square">
              <a:spAutoFit/>
            </a:bodyPr>
            <a:lstStyle/>
            <a:p>
              <a:pPr>
                <a:lnSpc>
                  <a:spcPct val="120000"/>
                </a:lnSpc>
                <a:spcBef>
                  <a:spcPts val="600"/>
                </a:spcBef>
              </a:pPr>
              <a:r>
                <a:rPr lang="en-US" altLang="zh-CN" sz="2800" dirty="0">
                  <a:solidFill>
                    <a:srgbClr val="333333"/>
                  </a:solidFill>
                  <a:latin typeface="微软雅黑" panose="020B0503020204020204" pitchFamily="34" charset="-122"/>
                  <a:ea typeface="微软雅黑" panose="020B0503020204020204" pitchFamily="34" charset="-122"/>
                </a:rPr>
                <a:t>RSSI</a:t>
              </a:r>
              <a:r>
                <a:rPr lang="zh-CN" altLang="en-US" sz="2800" dirty="0">
                  <a:solidFill>
                    <a:srgbClr val="333333"/>
                  </a:solidFill>
                  <a:latin typeface="微软雅黑" panose="020B0503020204020204" pitchFamily="34" charset="-122"/>
                  <a:ea typeface="微软雅黑" panose="020B0503020204020204" pitchFamily="34" charset="-122"/>
                </a:rPr>
                <a:t>受信号反射、散射、绕射等多重路径衰减与遮挡影响非常严重，实际上存在较大误差</a:t>
              </a:r>
            </a:p>
          </p:txBody>
        </p:sp>
        <p:cxnSp>
          <p:nvCxnSpPr>
            <p:cNvPr id="11" name="MH_Other_9"/>
            <p:cNvCxnSpPr/>
            <p:nvPr>
              <p:custDataLst>
                <p:tags r:id="rId2"/>
              </p:custDataLst>
            </p:nvPr>
          </p:nvCxnSpPr>
          <p:spPr>
            <a:xfrm>
              <a:off x="2164188" y="4321418"/>
              <a:ext cx="7923238" cy="0"/>
            </a:xfrm>
            <a:prstGeom prst="line">
              <a:avLst/>
            </a:prstGeom>
            <a:ln w="9525">
              <a:solidFill>
                <a:srgbClr val="D5D5D5"/>
              </a:solidFill>
              <a:prstDash val="solid"/>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129" y="2464720"/>
            <a:ext cx="1905000" cy="1905000"/>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0137404" y="2464720"/>
            <a:ext cx="1905000" cy="1905000"/>
          </a:xfrm>
          <a:prstGeom prst="rect">
            <a:avLst/>
          </a:prstGeom>
        </p:spPr>
      </p:pic>
    </p:spTree>
    <p:extLst>
      <p:ext uri="{BB962C8B-B14F-4D97-AF65-F5344CB8AC3E}">
        <p14:creationId xmlns:p14="http://schemas.microsoft.com/office/powerpoint/2010/main" val="1966484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三边测量</a:t>
            </a:r>
          </a:p>
        </p:txBody>
      </p:sp>
      <p:sp>
        <p:nvSpPr>
          <p:cNvPr id="3" name="内容占位符 2"/>
          <p:cNvSpPr>
            <a:spLocks noGrp="1"/>
          </p:cNvSpPr>
          <p:nvPr>
            <p:ph idx="1"/>
          </p:nvPr>
        </p:nvSpPr>
        <p:spPr>
          <a:xfrm>
            <a:off x="7056950" y="5127474"/>
            <a:ext cx="3653845" cy="811630"/>
          </a:xfrm>
        </p:spPr>
        <p:txBody>
          <a:bodyPr anchor="ctr" anchorCtr="0">
            <a:noAutofit/>
          </a:bodyPr>
          <a:lstStyle/>
          <a:p>
            <a:pPr marL="0" indent="0" algn="ctr">
              <a:buNone/>
            </a:pPr>
            <a:r>
              <a:rPr lang="zh-CN" altLang="en-US" sz="3600" dirty="0"/>
              <a:t>测距定位算法</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36</a:t>
            </a:fld>
            <a:endParaRPr lang="zh-CN" altLang="en-US"/>
          </a:p>
        </p:txBody>
      </p:sp>
      <p:grpSp>
        <p:nvGrpSpPr>
          <p:cNvPr id="24" name="组合 23"/>
          <p:cNvGrpSpPr/>
          <p:nvPr/>
        </p:nvGrpSpPr>
        <p:grpSpPr>
          <a:xfrm>
            <a:off x="878014" y="1840899"/>
            <a:ext cx="4442791" cy="3859695"/>
            <a:chOff x="1533622" y="1887865"/>
            <a:chExt cx="4442791" cy="3859695"/>
          </a:xfrm>
        </p:grpSpPr>
        <p:sp>
          <p:nvSpPr>
            <p:cNvPr id="5" name="椭圆 4"/>
            <p:cNvSpPr/>
            <p:nvPr/>
          </p:nvSpPr>
          <p:spPr>
            <a:xfrm>
              <a:off x="1533622" y="1887865"/>
              <a:ext cx="2794000" cy="27940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6" name="椭圆 5"/>
            <p:cNvSpPr/>
            <p:nvPr/>
          </p:nvSpPr>
          <p:spPr>
            <a:xfrm>
              <a:off x="3965396" y="2438936"/>
              <a:ext cx="2011017" cy="2011017"/>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7" name="椭圆 6"/>
            <p:cNvSpPr/>
            <p:nvPr/>
          </p:nvSpPr>
          <p:spPr>
            <a:xfrm>
              <a:off x="3091029" y="3972323"/>
              <a:ext cx="1775237" cy="1775237"/>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8" name="椭圆 7"/>
            <p:cNvSpPr/>
            <p:nvPr/>
          </p:nvSpPr>
          <p:spPr>
            <a:xfrm>
              <a:off x="4073074" y="3926673"/>
              <a:ext cx="125805" cy="12580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9" name="椭圆 8"/>
            <p:cNvSpPr/>
            <p:nvPr/>
          </p:nvSpPr>
          <p:spPr>
            <a:xfrm>
              <a:off x="2867719" y="3221962"/>
              <a:ext cx="125805" cy="12580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10" name="椭圆 9"/>
            <p:cNvSpPr/>
            <p:nvPr/>
          </p:nvSpPr>
          <p:spPr>
            <a:xfrm>
              <a:off x="4908001" y="3381541"/>
              <a:ext cx="125805" cy="12580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11" name="椭圆 10"/>
            <p:cNvSpPr/>
            <p:nvPr/>
          </p:nvSpPr>
          <p:spPr>
            <a:xfrm>
              <a:off x="3921093" y="4797038"/>
              <a:ext cx="125805" cy="12580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cxnSp>
          <p:nvCxnSpPr>
            <p:cNvPr id="12" name="直接连接符 11"/>
            <p:cNvCxnSpPr>
              <a:stCxn id="9" idx="5"/>
              <a:endCxn id="8" idx="1"/>
            </p:cNvCxnSpPr>
            <p:nvPr/>
          </p:nvCxnSpPr>
          <p:spPr>
            <a:xfrm>
              <a:off x="2975100" y="3329343"/>
              <a:ext cx="1116398" cy="6157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10" idx="3"/>
              <a:endCxn id="8" idx="7"/>
            </p:cNvCxnSpPr>
            <p:nvPr/>
          </p:nvCxnSpPr>
          <p:spPr>
            <a:xfrm flipH="1">
              <a:off x="4180455" y="3488922"/>
              <a:ext cx="745970" cy="45617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1" idx="0"/>
              <a:endCxn id="8" idx="4"/>
            </p:cNvCxnSpPr>
            <p:nvPr/>
          </p:nvCxnSpPr>
          <p:spPr>
            <a:xfrm flipV="1">
              <a:off x="3983996" y="4052478"/>
              <a:ext cx="151981" cy="7445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877627" y="4879830"/>
              <a:ext cx="364718" cy="461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C</a:t>
              </a:r>
              <a:endParaRPr lang="zh-CN" altLang="en-US" sz="2400" b="1" dirty="0">
                <a:latin typeface="Arial" panose="020B0604020202020204" pitchFamily="34" charset="0"/>
                <a:ea typeface="微软雅黑" panose="020B0503020204020204" pitchFamily="34" charset="-122"/>
                <a:cs typeface="Arial" panose="020B0604020202020204" pitchFamily="34" charset="0"/>
              </a:endParaRPr>
            </a:p>
          </p:txBody>
        </p:sp>
        <p:sp>
          <p:nvSpPr>
            <p:cNvPr id="16" name="文本框 15"/>
            <p:cNvSpPr txBox="1"/>
            <p:nvPr/>
          </p:nvSpPr>
          <p:spPr>
            <a:xfrm>
              <a:off x="5042805" y="3171262"/>
              <a:ext cx="364718" cy="461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B</a:t>
              </a:r>
              <a:endParaRPr lang="zh-CN" altLang="en-US" sz="2400" b="1" dirty="0">
                <a:latin typeface="Arial" panose="020B0604020202020204" pitchFamily="34" charset="0"/>
                <a:ea typeface="微软雅黑" panose="020B0503020204020204" pitchFamily="34" charset="-122"/>
                <a:cs typeface="Arial" panose="020B0604020202020204" pitchFamily="34" charset="0"/>
              </a:endParaRPr>
            </a:p>
          </p:txBody>
        </p:sp>
        <p:sp>
          <p:nvSpPr>
            <p:cNvPr id="17" name="文本框 16"/>
            <p:cNvSpPr txBox="1"/>
            <p:nvPr/>
          </p:nvSpPr>
          <p:spPr>
            <a:xfrm>
              <a:off x="2610382" y="2813987"/>
              <a:ext cx="364718" cy="461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A</a:t>
              </a:r>
              <a:endParaRPr lang="zh-CN" altLang="en-US" sz="2400" b="1" dirty="0">
                <a:latin typeface="Arial" panose="020B0604020202020204" pitchFamily="34" charset="0"/>
                <a:ea typeface="微软雅黑" panose="020B0503020204020204" pitchFamily="34" charset="-122"/>
                <a:cs typeface="Arial" panose="020B0604020202020204" pitchFamily="34" charset="0"/>
              </a:endParaRPr>
            </a:p>
          </p:txBody>
        </p:sp>
        <p:sp>
          <p:nvSpPr>
            <p:cNvPr id="18" name="文本框 17"/>
            <p:cNvSpPr txBox="1"/>
            <p:nvPr/>
          </p:nvSpPr>
          <p:spPr>
            <a:xfrm>
              <a:off x="3091029" y="3437167"/>
              <a:ext cx="469609" cy="461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r</a:t>
              </a:r>
              <a:r>
                <a:rPr lang="en-US" altLang="zh-CN" sz="2400" b="1" baseline="-25000" dirty="0">
                  <a:latin typeface="Arial" panose="020B0604020202020204" pitchFamily="34" charset="0"/>
                  <a:ea typeface="微软雅黑" panose="020B0503020204020204" pitchFamily="34" charset="-122"/>
                  <a:cs typeface="Arial" panose="020B0604020202020204" pitchFamily="34" charset="0"/>
                </a:rPr>
                <a:t>1</a:t>
              </a:r>
              <a:endParaRPr lang="zh-CN" altLang="en-US" sz="2400" b="1" baseline="-25000" dirty="0">
                <a:latin typeface="Arial" panose="020B0604020202020204" pitchFamily="34" charset="0"/>
                <a:ea typeface="微软雅黑" panose="020B0503020204020204" pitchFamily="34" charset="-122"/>
                <a:cs typeface="Arial" panose="020B0604020202020204" pitchFamily="34" charset="0"/>
              </a:endParaRPr>
            </a:p>
          </p:txBody>
        </p:sp>
        <p:sp>
          <p:nvSpPr>
            <p:cNvPr id="19" name="文本框 18"/>
            <p:cNvSpPr txBox="1"/>
            <p:nvPr/>
          </p:nvSpPr>
          <p:spPr>
            <a:xfrm>
              <a:off x="4576286" y="3518051"/>
              <a:ext cx="469609" cy="461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r</a:t>
              </a:r>
              <a:r>
                <a:rPr lang="en-US" altLang="zh-CN" sz="2400" b="1" baseline="-25000" dirty="0">
                  <a:latin typeface="Arial" panose="020B0604020202020204" pitchFamily="34" charset="0"/>
                  <a:ea typeface="微软雅黑" panose="020B0503020204020204" pitchFamily="34" charset="-122"/>
                  <a:cs typeface="Arial" panose="020B0604020202020204" pitchFamily="34" charset="0"/>
                </a:rPr>
                <a:t>2</a:t>
              </a:r>
              <a:endParaRPr lang="zh-CN" altLang="en-US" sz="2400" b="1" baseline="-25000" dirty="0">
                <a:latin typeface="Arial" panose="020B0604020202020204" pitchFamily="34" charset="0"/>
                <a:ea typeface="微软雅黑" panose="020B0503020204020204" pitchFamily="34" charset="-122"/>
                <a:cs typeface="Arial" panose="020B0604020202020204" pitchFamily="34" charset="0"/>
              </a:endParaRPr>
            </a:p>
          </p:txBody>
        </p:sp>
        <p:sp>
          <p:nvSpPr>
            <p:cNvPr id="20" name="文本框 19"/>
            <p:cNvSpPr txBox="1"/>
            <p:nvPr/>
          </p:nvSpPr>
          <p:spPr>
            <a:xfrm>
              <a:off x="3996425" y="4219120"/>
              <a:ext cx="469609" cy="461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r</a:t>
              </a:r>
              <a:r>
                <a:rPr lang="en-US" altLang="zh-CN" sz="2400" b="1" baseline="-25000" dirty="0">
                  <a:latin typeface="Arial" panose="020B0604020202020204" pitchFamily="34" charset="0"/>
                  <a:ea typeface="微软雅黑" panose="020B0503020204020204" pitchFamily="34" charset="-122"/>
                  <a:cs typeface="Arial" panose="020B0604020202020204" pitchFamily="34" charset="0"/>
                </a:rPr>
                <a:t>3</a:t>
              </a:r>
              <a:endParaRPr lang="zh-CN" altLang="en-US" sz="2400" b="1" baseline="-25000" dirty="0">
                <a:latin typeface="Arial" panose="020B0604020202020204" pitchFamily="34" charset="0"/>
                <a:ea typeface="微软雅黑" panose="020B0503020204020204" pitchFamily="34" charset="-122"/>
                <a:cs typeface="Arial" panose="020B0604020202020204" pitchFamily="34" charset="0"/>
              </a:endParaRPr>
            </a:p>
          </p:txBody>
        </p:sp>
        <p:sp>
          <p:nvSpPr>
            <p:cNvPr id="21" name="文本框 20"/>
            <p:cNvSpPr txBox="1"/>
            <p:nvPr/>
          </p:nvSpPr>
          <p:spPr>
            <a:xfrm>
              <a:off x="3953618" y="3417567"/>
              <a:ext cx="364718" cy="461665"/>
            </a:xfrm>
            <a:prstGeom prst="rect">
              <a:avLst/>
            </a:prstGeom>
            <a:noFill/>
          </p:spPr>
          <p:txBody>
            <a:bodyPr wrap="square" rtlCol="0">
              <a:spAutoFit/>
            </a:bodyPr>
            <a:lstStyle/>
            <a:p>
              <a:pPr algn="ctr"/>
              <a:r>
                <a:rPr lang="en-US" altLang="zh-CN" sz="2400" b="1" dirty="0">
                  <a:solidFill>
                    <a:schemeClr val="accent2"/>
                  </a:solidFill>
                  <a:latin typeface="Arial" panose="020B0604020202020204" pitchFamily="34" charset="0"/>
                  <a:ea typeface="微软雅黑" panose="020B0503020204020204" pitchFamily="34" charset="-122"/>
                  <a:cs typeface="Arial" panose="020B0604020202020204" pitchFamily="34" charset="0"/>
                </a:rPr>
                <a:t>D</a:t>
              </a:r>
              <a:endParaRPr lang="zh-CN" altLang="en-US" sz="2400" b="1" dirty="0">
                <a:solidFill>
                  <a:schemeClr val="accent2"/>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2" name="文本框 21"/>
          <p:cNvSpPr txBox="1"/>
          <p:nvPr/>
        </p:nvSpPr>
        <p:spPr>
          <a:xfrm>
            <a:off x="6094502" y="3794801"/>
            <a:ext cx="5318133" cy="707886"/>
          </a:xfrm>
          <a:prstGeom prst="rect">
            <a:avLst/>
          </a:prstGeom>
          <a:noFill/>
        </p:spPr>
        <p:txBody>
          <a:bodyPr wrap="square" rtlCol="0">
            <a:spAutoFit/>
          </a:bodyPr>
          <a:lstStyle/>
          <a:p>
            <a:pPr algn="ctr"/>
            <a:r>
              <a:rPr lang="en-US" altLang="zh-CN" sz="4000" i="1" dirty="0">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4000" i="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4000" baseline="30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4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40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4000" i="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4000" baseline="30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4000" i="1" baseline="-25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4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4000"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4000" baseline="30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4000" dirty="0">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4000"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4000" i="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4000" baseline="30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4000" i="1" baseline="-25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4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4000" i="1" dirty="0">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4000" baseline="30000" dirty="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40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4000" baseline="-25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内容占位符 2"/>
          <p:cNvSpPr txBox="1">
            <a:spLocks/>
          </p:cNvSpPr>
          <p:nvPr/>
        </p:nvSpPr>
        <p:spPr bwMode="auto">
          <a:xfrm>
            <a:off x="5712378" y="1389111"/>
            <a:ext cx="6082381" cy="206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marL="0" indent="0" algn="ctr">
              <a:buNone/>
            </a:pPr>
            <a:r>
              <a:rPr lang="es-ES" altLang="zh-CN" sz="3600" b="1" kern="0" dirty="0">
                <a:solidFill>
                  <a:srgbClr val="C00000"/>
                </a:solidFill>
                <a:latin typeface="Times New Roman" panose="02020603050405020304" pitchFamily="18" charset="0"/>
                <a:cs typeface="Times New Roman" panose="02020603050405020304" pitchFamily="18" charset="0"/>
              </a:rPr>
              <a:t>( x</a:t>
            </a:r>
            <a:r>
              <a:rPr lang="es-ES" altLang="zh-CN" sz="3600" b="1" kern="0" baseline="-25000" dirty="0">
                <a:solidFill>
                  <a:srgbClr val="C00000"/>
                </a:solidFill>
                <a:latin typeface="Times New Roman" panose="02020603050405020304" pitchFamily="18" charset="0"/>
                <a:cs typeface="Times New Roman" panose="02020603050405020304" pitchFamily="18" charset="0"/>
              </a:rPr>
              <a:t>1</a:t>
            </a:r>
            <a:r>
              <a:rPr lang="es-ES" altLang="zh-CN" sz="3600" b="1" kern="0" dirty="0">
                <a:solidFill>
                  <a:srgbClr val="C00000"/>
                </a:solidFill>
                <a:latin typeface="Times New Roman" panose="02020603050405020304" pitchFamily="18" charset="0"/>
                <a:cs typeface="Times New Roman" panose="02020603050405020304" pitchFamily="18" charset="0"/>
              </a:rPr>
              <a:t> - x )</a:t>
            </a:r>
            <a:r>
              <a:rPr lang="es-ES" altLang="zh-CN" sz="3600" b="1" kern="0" baseline="30000" dirty="0">
                <a:solidFill>
                  <a:srgbClr val="C00000"/>
                </a:solidFill>
                <a:latin typeface="Times New Roman" panose="02020603050405020304" pitchFamily="18" charset="0"/>
                <a:cs typeface="Times New Roman" panose="02020603050405020304" pitchFamily="18" charset="0"/>
              </a:rPr>
              <a:t>2</a:t>
            </a:r>
            <a:r>
              <a:rPr lang="es-ES" altLang="zh-CN" sz="3600" b="1" kern="0" dirty="0">
                <a:solidFill>
                  <a:srgbClr val="C00000"/>
                </a:solidFill>
                <a:latin typeface="Times New Roman" panose="02020603050405020304" pitchFamily="18" charset="0"/>
                <a:cs typeface="Times New Roman" panose="02020603050405020304" pitchFamily="18" charset="0"/>
              </a:rPr>
              <a:t> + ( y</a:t>
            </a:r>
            <a:r>
              <a:rPr lang="es-ES" altLang="zh-CN" sz="3600" b="1" kern="0" baseline="-25000" dirty="0">
                <a:solidFill>
                  <a:srgbClr val="C00000"/>
                </a:solidFill>
                <a:latin typeface="Times New Roman" panose="02020603050405020304" pitchFamily="18" charset="0"/>
                <a:cs typeface="Times New Roman" panose="02020603050405020304" pitchFamily="18" charset="0"/>
              </a:rPr>
              <a:t>1</a:t>
            </a:r>
            <a:r>
              <a:rPr lang="es-ES" altLang="zh-CN" sz="3600" b="1" kern="0" dirty="0">
                <a:solidFill>
                  <a:srgbClr val="C00000"/>
                </a:solidFill>
                <a:latin typeface="Times New Roman" panose="02020603050405020304" pitchFamily="18" charset="0"/>
                <a:cs typeface="Times New Roman" panose="02020603050405020304" pitchFamily="18" charset="0"/>
              </a:rPr>
              <a:t> - y )</a:t>
            </a:r>
            <a:r>
              <a:rPr lang="es-ES" altLang="zh-CN" sz="3600" b="1" kern="0" baseline="30000" dirty="0">
                <a:solidFill>
                  <a:srgbClr val="C00000"/>
                </a:solidFill>
                <a:latin typeface="Times New Roman" panose="02020603050405020304" pitchFamily="18" charset="0"/>
                <a:cs typeface="Times New Roman" panose="02020603050405020304" pitchFamily="18" charset="0"/>
              </a:rPr>
              <a:t>2</a:t>
            </a:r>
            <a:r>
              <a:rPr lang="es-ES" altLang="zh-CN" sz="3600" b="1" kern="0" dirty="0">
                <a:solidFill>
                  <a:srgbClr val="C00000"/>
                </a:solidFill>
                <a:latin typeface="Times New Roman" panose="02020603050405020304" pitchFamily="18" charset="0"/>
                <a:cs typeface="Times New Roman" panose="02020603050405020304" pitchFamily="18" charset="0"/>
              </a:rPr>
              <a:t> = </a:t>
            </a:r>
            <a:r>
              <a:rPr lang="en-US" altLang="zh-CN" sz="3600" b="1" kern="0" dirty="0">
                <a:solidFill>
                  <a:srgbClr val="C00000"/>
                </a:solidFill>
                <a:latin typeface="Times New Roman" panose="02020603050405020304" pitchFamily="18" charset="0"/>
                <a:cs typeface="Times New Roman" panose="02020603050405020304" pitchFamily="18" charset="0"/>
              </a:rPr>
              <a:t>r</a:t>
            </a:r>
            <a:r>
              <a:rPr lang="es-ES" altLang="zh-CN" sz="3600" b="1" kern="0" baseline="-25000" dirty="0">
                <a:solidFill>
                  <a:srgbClr val="C00000"/>
                </a:solidFill>
                <a:latin typeface="Times New Roman" panose="02020603050405020304" pitchFamily="18" charset="0"/>
                <a:cs typeface="Times New Roman" panose="02020603050405020304" pitchFamily="18" charset="0"/>
              </a:rPr>
              <a:t>1</a:t>
            </a:r>
            <a:r>
              <a:rPr lang="es-ES" altLang="zh-CN" sz="3600" b="1" kern="0" baseline="30000" dirty="0">
                <a:solidFill>
                  <a:srgbClr val="C00000"/>
                </a:solidFill>
                <a:latin typeface="Times New Roman" panose="02020603050405020304" pitchFamily="18" charset="0"/>
                <a:cs typeface="Times New Roman" panose="02020603050405020304" pitchFamily="18" charset="0"/>
              </a:rPr>
              <a:t>2</a:t>
            </a:r>
          </a:p>
          <a:p>
            <a:pPr marL="0" indent="0" algn="ctr">
              <a:buNone/>
            </a:pPr>
            <a:r>
              <a:rPr lang="es-ES" altLang="zh-CN" sz="3600" b="1" kern="0" dirty="0">
                <a:solidFill>
                  <a:srgbClr val="C00000"/>
                </a:solidFill>
                <a:latin typeface="Times New Roman" panose="02020603050405020304" pitchFamily="18" charset="0"/>
                <a:cs typeface="Times New Roman" panose="02020603050405020304" pitchFamily="18" charset="0"/>
              </a:rPr>
              <a:t>( x</a:t>
            </a:r>
            <a:r>
              <a:rPr lang="es-ES" altLang="zh-CN" sz="3600" b="1" kern="0" baseline="-25000" dirty="0">
                <a:solidFill>
                  <a:srgbClr val="C00000"/>
                </a:solidFill>
                <a:latin typeface="Times New Roman" panose="02020603050405020304" pitchFamily="18" charset="0"/>
                <a:cs typeface="Times New Roman" panose="02020603050405020304" pitchFamily="18" charset="0"/>
              </a:rPr>
              <a:t>2</a:t>
            </a:r>
            <a:r>
              <a:rPr lang="es-ES" altLang="zh-CN" sz="3600" b="1" kern="0" dirty="0">
                <a:solidFill>
                  <a:srgbClr val="C00000"/>
                </a:solidFill>
                <a:latin typeface="Times New Roman" panose="02020603050405020304" pitchFamily="18" charset="0"/>
                <a:cs typeface="Times New Roman" panose="02020603050405020304" pitchFamily="18" charset="0"/>
              </a:rPr>
              <a:t> - x )</a:t>
            </a:r>
            <a:r>
              <a:rPr lang="es-ES" altLang="zh-CN" sz="3600" b="1" kern="0" baseline="30000" dirty="0">
                <a:solidFill>
                  <a:srgbClr val="C00000"/>
                </a:solidFill>
                <a:latin typeface="Times New Roman" panose="02020603050405020304" pitchFamily="18" charset="0"/>
                <a:cs typeface="Times New Roman" panose="02020603050405020304" pitchFamily="18" charset="0"/>
              </a:rPr>
              <a:t>2</a:t>
            </a:r>
            <a:r>
              <a:rPr lang="es-ES" altLang="zh-CN" sz="3600" b="1" kern="0" dirty="0">
                <a:solidFill>
                  <a:srgbClr val="C00000"/>
                </a:solidFill>
                <a:latin typeface="Times New Roman" panose="02020603050405020304" pitchFamily="18" charset="0"/>
                <a:cs typeface="Times New Roman" panose="02020603050405020304" pitchFamily="18" charset="0"/>
              </a:rPr>
              <a:t> + ( y</a:t>
            </a:r>
            <a:r>
              <a:rPr lang="es-ES" altLang="zh-CN" sz="3600" b="1" kern="0" baseline="-25000" dirty="0">
                <a:solidFill>
                  <a:srgbClr val="C00000"/>
                </a:solidFill>
                <a:latin typeface="Times New Roman" panose="02020603050405020304" pitchFamily="18" charset="0"/>
                <a:cs typeface="Times New Roman" panose="02020603050405020304" pitchFamily="18" charset="0"/>
              </a:rPr>
              <a:t>2</a:t>
            </a:r>
            <a:r>
              <a:rPr lang="es-ES" altLang="zh-CN" sz="3600" b="1" kern="0" dirty="0">
                <a:solidFill>
                  <a:srgbClr val="C00000"/>
                </a:solidFill>
                <a:latin typeface="Times New Roman" panose="02020603050405020304" pitchFamily="18" charset="0"/>
                <a:cs typeface="Times New Roman" panose="02020603050405020304" pitchFamily="18" charset="0"/>
              </a:rPr>
              <a:t> - y )</a:t>
            </a:r>
            <a:r>
              <a:rPr lang="es-ES" altLang="zh-CN" sz="3600" b="1" kern="0" baseline="30000" dirty="0">
                <a:solidFill>
                  <a:srgbClr val="C00000"/>
                </a:solidFill>
                <a:latin typeface="Times New Roman" panose="02020603050405020304" pitchFamily="18" charset="0"/>
                <a:cs typeface="Times New Roman" panose="02020603050405020304" pitchFamily="18" charset="0"/>
              </a:rPr>
              <a:t>2</a:t>
            </a:r>
            <a:r>
              <a:rPr lang="es-ES" altLang="zh-CN" sz="3600" b="1" kern="0" dirty="0">
                <a:solidFill>
                  <a:srgbClr val="C00000"/>
                </a:solidFill>
                <a:latin typeface="Times New Roman" panose="02020603050405020304" pitchFamily="18" charset="0"/>
                <a:cs typeface="Times New Roman" panose="02020603050405020304" pitchFamily="18" charset="0"/>
              </a:rPr>
              <a:t> = r</a:t>
            </a:r>
            <a:r>
              <a:rPr lang="es-ES" altLang="zh-CN" sz="3600" b="1" kern="0" baseline="-25000" dirty="0">
                <a:solidFill>
                  <a:srgbClr val="C00000"/>
                </a:solidFill>
                <a:latin typeface="Times New Roman" panose="02020603050405020304" pitchFamily="18" charset="0"/>
                <a:cs typeface="Times New Roman" panose="02020603050405020304" pitchFamily="18" charset="0"/>
              </a:rPr>
              <a:t>2</a:t>
            </a:r>
            <a:r>
              <a:rPr lang="es-ES" altLang="zh-CN" sz="3600" b="1" kern="0" baseline="30000" dirty="0">
                <a:solidFill>
                  <a:srgbClr val="C00000"/>
                </a:solidFill>
                <a:latin typeface="Times New Roman" panose="02020603050405020304" pitchFamily="18" charset="0"/>
                <a:cs typeface="Times New Roman" panose="02020603050405020304" pitchFamily="18" charset="0"/>
              </a:rPr>
              <a:t>2</a:t>
            </a:r>
          </a:p>
          <a:p>
            <a:pPr marL="0" indent="0" algn="ctr">
              <a:buNone/>
            </a:pPr>
            <a:r>
              <a:rPr lang="es-ES" altLang="zh-CN" sz="3600" b="1" kern="0" dirty="0">
                <a:solidFill>
                  <a:srgbClr val="C00000"/>
                </a:solidFill>
                <a:latin typeface="Times New Roman" panose="02020603050405020304" pitchFamily="18" charset="0"/>
                <a:cs typeface="Times New Roman" panose="02020603050405020304" pitchFamily="18" charset="0"/>
              </a:rPr>
              <a:t>( x</a:t>
            </a:r>
            <a:r>
              <a:rPr lang="es-ES" altLang="zh-CN" sz="3600" b="1" kern="0" baseline="-25000" dirty="0">
                <a:solidFill>
                  <a:srgbClr val="C00000"/>
                </a:solidFill>
                <a:latin typeface="Times New Roman" panose="02020603050405020304" pitchFamily="18" charset="0"/>
                <a:cs typeface="Times New Roman" panose="02020603050405020304" pitchFamily="18" charset="0"/>
              </a:rPr>
              <a:t>3</a:t>
            </a:r>
            <a:r>
              <a:rPr lang="es-ES" altLang="zh-CN" sz="3600" b="1" kern="0" dirty="0">
                <a:solidFill>
                  <a:srgbClr val="C00000"/>
                </a:solidFill>
                <a:latin typeface="Times New Roman" panose="02020603050405020304" pitchFamily="18" charset="0"/>
                <a:cs typeface="Times New Roman" panose="02020603050405020304" pitchFamily="18" charset="0"/>
              </a:rPr>
              <a:t> - x )</a:t>
            </a:r>
            <a:r>
              <a:rPr lang="es-ES" altLang="zh-CN" sz="3600" b="1" kern="0" baseline="30000" dirty="0">
                <a:solidFill>
                  <a:srgbClr val="C00000"/>
                </a:solidFill>
                <a:latin typeface="Times New Roman" panose="02020603050405020304" pitchFamily="18" charset="0"/>
                <a:cs typeface="Times New Roman" panose="02020603050405020304" pitchFamily="18" charset="0"/>
              </a:rPr>
              <a:t>2</a:t>
            </a:r>
            <a:r>
              <a:rPr lang="es-ES" altLang="zh-CN" sz="3600" b="1" kern="0" dirty="0">
                <a:solidFill>
                  <a:srgbClr val="C00000"/>
                </a:solidFill>
                <a:latin typeface="Times New Roman" panose="02020603050405020304" pitchFamily="18" charset="0"/>
                <a:cs typeface="Times New Roman" panose="02020603050405020304" pitchFamily="18" charset="0"/>
              </a:rPr>
              <a:t> + ( y</a:t>
            </a:r>
            <a:r>
              <a:rPr lang="es-ES" altLang="zh-CN" sz="3600" b="1" kern="0" baseline="-25000" dirty="0">
                <a:solidFill>
                  <a:srgbClr val="C00000"/>
                </a:solidFill>
                <a:latin typeface="Times New Roman" panose="02020603050405020304" pitchFamily="18" charset="0"/>
                <a:cs typeface="Times New Roman" panose="02020603050405020304" pitchFamily="18" charset="0"/>
              </a:rPr>
              <a:t>3</a:t>
            </a:r>
            <a:r>
              <a:rPr lang="es-ES" altLang="zh-CN" sz="3600" b="1" kern="0" dirty="0">
                <a:solidFill>
                  <a:srgbClr val="C00000"/>
                </a:solidFill>
                <a:latin typeface="Times New Roman" panose="02020603050405020304" pitchFamily="18" charset="0"/>
                <a:cs typeface="Times New Roman" panose="02020603050405020304" pitchFamily="18" charset="0"/>
              </a:rPr>
              <a:t> - y )</a:t>
            </a:r>
            <a:r>
              <a:rPr lang="es-ES" altLang="zh-CN" sz="3600" b="1" kern="0" baseline="30000" dirty="0">
                <a:solidFill>
                  <a:srgbClr val="C00000"/>
                </a:solidFill>
                <a:latin typeface="Times New Roman" panose="02020603050405020304" pitchFamily="18" charset="0"/>
                <a:cs typeface="Times New Roman" panose="02020603050405020304" pitchFamily="18" charset="0"/>
              </a:rPr>
              <a:t>2</a:t>
            </a:r>
            <a:r>
              <a:rPr lang="es-ES" altLang="zh-CN" sz="3600" b="1" kern="0" dirty="0">
                <a:solidFill>
                  <a:srgbClr val="C00000"/>
                </a:solidFill>
                <a:latin typeface="Times New Roman" panose="02020603050405020304" pitchFamily="18" charset="0"/>
                <a:cs typeface="Times New Roman" panose="02020603050405020304" pitchFamily="18" charset="0"/>
              </a:rPr>
              <a:t> = r</a:t>
            </a:r>
            <a:r>
              <a:rPr lang="es-ES" altLang="zh-CN" sz="3600" b="1" kern="0" baseline="-25000" dirty="0">
                <a:solidFill>
                  <a:srgbClr val="C00000"/>
                </a:solidFill>
                <a:latin typeface="Times New Roman" panose="02020603050405020304" pitchFamily="18" charset="0"/>
                <a:cs typeface="Times New Roman" panose="02020603050405020304" pitchFamily="18" charset="0"/>
              </a:rPr>
              <a:t>3</a:t>
            </a:r>
            <a:r>
              <a:rPr lang="es-ES" altLang="zh-CN" sz="3600" b="1" kern="0" baseline="30000" dirty="0">
                <a:solidFill>
                  <a:srgbClr val="C00000"/>
                </a:solidFill>
                <a:latin typeface="Times New Roman" panose="02020603050405020304" pitchFamily="18" charset="0"/>
                <a:cs typeface="Times New Roman" panose="02020603050405020304" pitchFamily="18" charset="0"/>
              </a:rPr>
              <a:t>2</a:t>
            </a:r>
            <a:endParaRPr lang="zh-CN" altLang="en-US" sz="3600" b="1" kern="0" baseline="30000" dirty="0">
              <a:solidFill>
                <a:srgbClr val="C00000"/>
              </a:solidFill>
              <a:latin typeface="Times New Roman" panose="02020603050405020304" pitchFamily="18" charset="0"/>
              <a:cs typeface="Times New Roman" panose="02020603050405020304" pitchFamily="18" charset="0"/>
            </a:endParaRPr>
          </a:p>
        </p:txBody>
      </p:sp>
      <p:sp>
        <p:nvSpPr>
          <p:cNvPr id="25" name="MH_Other_1"/>
          <p:cNvSpPr/>
          <p:nvPr>
            <p:custDataLst>
              <p:tags r:id="rId1"/>
            </p:custDataLst>
          </p:nvPr>
        </p:nvSpPr>
        <p:spPr>
          <a:xfrm rot="5400000">
            <a:off x="7121686" y="5000941"/>
            <a:ext cx="288925" cy="433387"/>
          </a:xfrm>
          <a:prstGeom prst="corner">
            <a:avLst>
              <a:gd name="adj1" fmla="val 22649"/>
              <a:gd name="adj2" fmla="val 20696"/>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26" name="MH_Other_1"/>
          <p:cNvSpPr/>
          <p:nvPr>
            <p:custDataLst>
              <p:tags r:id="rId2"/>
            </p:custDataLst>
          </p:nvPr>
        </p:nvSpPr>
        <p:spPr>
          <a:xfrm rot="5400000" flipH="1" flipV="1">
            <a:off x="10357135" y="5632250"/>
            <a:ext cx="288925" cy="433387"/>
          </a:xfrm>
          <a:prstGeom prst="corner">
            <a:avLst>
              <a:gd name="adj1" fmla="val 22649"/>
              <a:gd name="adj2" fmla="val 20696"/>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Tree>
    <p:extLst>
      <p:ext uri="{BB962C8B-B14F-4D97-AF65-F5344CB8AC3E}">
        <p14:creationId xmlns:p14="http://schemas.microsoft.com/office/powerpoint/2010/main" val="1238812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bwMode="auto">
          <a:xfrm>
            <a:off x="956546" y="1438761"/>
            <a:ext cx="4323017" cy="2592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marL="0" indent="0">
              <a:spcBef>
                <a:spcPts val="2400"/>
              </a:spcBef>
              <a:buNone/>
            </a:pPr>
            <a:r>
              <a:rPr lang="zh-CN" altLang="en-US" b="1" dirty="0"/>
              <a:t>噪声</a:t>
            </a:r>
            <a:r>
              <a:rPr lang="zh-CN" altLang="en-US" dirty="0"/>
              <a:t>的影响</a:t>
            </a:r>
            <a:endParaRPr lang="en-US" altLang="zh-CN" dirty="0"/>
          </a:p>
          <a:p>
            <a:pPr marL="0" indent="0">
              <a:spcBef>
                <a:spcPts val="2400"/>
              </a:spcBef>
              <a:buNone/>
            </a:pPr>
            <a:r>
              <a:rPr lang="zh-CN" altLang="en-US" dirty="0"/>
              <a:t>信号遇到</a:t>
            </a:r>
            <a:r>
              <a:rPr lang="zh-CN" altLang="en-US" b="1" dirty="0"/>
              <a:t>障碍物</a:t>
            </a:r>
            <a:r>
              <a:rPr lang="zh-CN" altLang="en-US" dirty="0"/>
              <a:t>以后的急剧衰落</a:t>
            </a:r>
            <a:endParaRPr lang="en-US" altLang="zh-CN" dirty="0"/>
          </a:p>
          <a:p>
            <a:pPr marL="0" indent="0">
              <a:spcBef>
                <a:spcPts val="2400"/>
              </a:spcBef>
              <a:buNone/>
            </a:pPr>
            <a:r>
              <a:rPr lang="zh-CN" altLang="en-US" b="1" dirty="0"/>
              <a:t>测量工具</a:t>
            </a:r>
            <a:r>
              <a:rPr lang="zh-CN" altLang="en-US" dirty="0"/>
              <a:t>带来的误差</a:t>
            </a:r>
            <a:endParaRPr lang="en-US" altLang="zh-CN" dirty="0"/>
          </a:p>
        </p:txBody>
      </p:sp>
      <p:sp>
        <p:nvSpPr>
          <p:cNvPr id="2" name="标题 1"/>
          <p:cNvSpPr>
            <a:spLocks noGrp="1"/>
          </p:cNvSpPr>
          <p:nvPr>
            <p:ph type="title"/>
          </p:nvPr>
        </p:nvSpPr>
        <p:spPr>
          <a:xfrm>
            <a:off x="690418" y="159449"/>
            <a:ext cx="10515600" cy="802063"/>
          </a:xfrm>
        </p:spPr>
        <p:txBody>
          <a:bodyPr/>
          <a:lstStyle/>
          <a:p>
            <a:r>
              <a:rPr lang="zh-CN" altLang="en-US" dirty="0"/>
              <a:t>三角质心法</a:t>
            </a:r>
          </a:p>
        </p:txBody>
      </p:sp>
      <p:grpSp>
        <p:nvGrpSpPr>
          <p:cNvPr id="38" name="组合 37"/>
          <p:cNvGrpSpPr/>
          <p:nvPr/>
        </p:nvGrpSpPr>
        <p:grpSpPr>
          <a:xfrm>
            <a:off x="6071039" y="1505666"/>
            <a:ext cx="5134979" cy="4388741"/>
            <a:chOff x="5091576" y="1344846"/>
            <a:chExt cx="5134979" cy="4388741"/>
          </a:xfrm>
        </p:grpSpPr>
        <p:grpSp>
          <p:nvGrpSpPr>
            <p:cNvPr id="3" name="组合 2"/>
            <p:cNvGrpSpPr/>
            <p:nvPr/>
          </p:nvGrpSpPr>
          <p:grpSpPr>
            <a:xfrm>
              <a:off x="5091576" y="1344846"/>
              <a:ext cx="5134979" cy="4388741"/>
              <a:chOff x="5091575" y="1344846"/>
              <a:chExt cx="4234040" cy="3618731"/>
            </a:xfrm>
          </p:grpSpPr>
          <p:sp>
            <p:nvSpPr>
              <p:cNvPr id="8" name="椭圆 7"/>
              <p:cNvSpPr/>
              <p:nvPr/>
            </p:nvSpPr>
            <p:spPr>
              <a:xfrm>
                <a:off x="5091575" y="1344846"/>
                <a:ext cx="2794000" cy="27940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9" name="椭圆 8"/>
              <p:cNvSpPr/>
              <p:nvPr/>
            </p:nvSpPr>
            <p:spPr>
              <a:xfrm>
                <a:off x="6891513" y="1624785"/>
                <a:ext cx="2434102" cy="2434102"/>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10" name="椭圆 9"/>
              <p:cNvSpPr/>
              <p:nvPr/>
            </p:nvSpPr>
            <p:spPr>
              <a:xfrm>
                <a:off x="6556315" y="3188340"/>
                <a:ext cx="1775237" cy="1775237"/>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7209753" y="4032453"/>
                <a:ext cx="364718" cy="523220"/>
              </a:xfrm>
              <a:prstGeom prst="rect">
                <a:avLst/>
              </a:prstGeom>
              <a:noFill/>
            </p:spPr>
            <p:txBody>
              <a:bodyPr wrap="square" rtlCol="0">
                <a:spAutoFit/>
              </a:bodyPr>
              <a:lstStyle/>
              <a:p>
                <a:pPr algn="ctr"/>
                <a:r>
                  <a:rPr lang="en-US" altLang="zh-CN" sz="2800" b="1" dirty="0">
                    <a:latin typeface="Arial" panose="020B0604020202020204" pitchFamily="34" charset="0"/>
                    <a:ea typeface="微软雅黑" panose="020B0503020204020204" pitchFamily="34" charset="-122"/>
                    <a:cs typeface="Arial" panose="020B0604020202020204" pitchFamily="34" charset="0"/>
                  </a:rPr>
                  <a:t>C</a:t>
                </a:r>
                <a:endParaRPr lang="zh-CN" altLang="en-US" sz="2800" b="1" dirty="0">
                  <a:latin typeface="Arial" panose="020B0604020202020204" pitchFamily="34" charset="0"/>
                  <a:ea typeface="微软雅黑" panose="020B0503020204020204" pitchFamily="34" charset="-122"/>
                  <a:cs typeface="Arial" panose="020B0604020202020204" pitchFamily="34" charset="0"/>
                </a:endParaRPr>
              </a:p>
            </p:txBody>
          </p:sp>
          <p:sp>
            <p:nvSpPr>
              <p:cNvPr id="19" name="文本框 18"/>
              <p:cNvSpPr txBox="1"/>
              <p:nvPr/>
            </p:nvSpPr>
            <p:spPr>
              <a:xfrm>
                <a:off x="8186477" y="2573915"/>
                <a:ext cx="364718" cy="461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B</a:t>
                </a:r>
                <a:endParaRPr lang="zh-CN" altLang="en-US" sz="2400" b="1" dirty="0">
                  <a:latin typeface="Arial" panose="020B0604020202020204" pitchFamily="34" charset="0"/>
                  <a:ea typeface="微软雅黑" panose="020B0503020204020204" pitchFamily="34" charset="-122"/>
                  <a:cs typeface="Arial" panose="020B0604020202020204" pitchFamily="34" charset="0"/>
                </a:endParaRPr>
              </a:p>
            </p:txBody>
          </p:sp>
          <p:sp>
            <p:nvSpPr>
              <p:cNvPr id="20" name="文本框 19"/>
              <p:cNvSpPr txBox="1"/>
              <p:nvPr/>
            </p:nvSpPr>
            <p:spPr>
              <a:xfrm>
                <a:off x="6176838" y="2570915"/>
                <a:ext cx="364718" cy="461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A</a:t>
                </a:r>
                <a:endParaRPr lang="zh-CN" altLang="en-US" sz="2400" b="1" dirty="0">
                  <a:latin typeface="Arial" panose="020B0604020202020204" pitchFamily="34" charset="0"/>
                  <a:ea typeface="微软雅黑" panose="020B0503020204020204" pitchFamily="34" charset="-122"/>
                  <a:cs typeface="Arial" panose="020B0604020202020204" pitchFamily="34" charset="0"/>
                </a:endParaRPr>
              </a:p>
            </p:txBody>
          </p:sp>
          <p:sp>
            <p:nvSpPr>
              <p:cNvPr id="34" name="文本框 33"/>
              <p:cNvSpPr txBox="1"/>
              <p:nvPr/>
            </p:nvSpPr>
            <p:spPr>
              <a:xfrm>
                <a:off x="6435503" y="3058960"/>
                <a:ext cx="499179" cy="380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p</a:t>
                </a:r>
                <a:r>
                  <a:rPr lang="en-US" altLang="zh-CN" sz="2400" b="1" baseline="-25000" dirty="0">
                    <a:latin typeface="Arial" panose="020B0604020202020204" pitchFamily="34" charset="0"/>
                    <a:ea typeface="微软雅黑" panose="020B0503020204020204" pitchFamily="34" charset="-122"/>
                    <a:cs typeface="Arial" panose="020B0604020202020204" pitchFamily="34" charset="0"/>
                  </a:rPr>
                  <a:t>1</a:t>
                </a:r>
                <a:endParaRPr lang="zh-CN" altLang="en-US" sz="2400" b="1" baseline="-25000" dirty="0">
                  <a:latin typeface="Arial" panose="020B0604020202020204" pitchFamily="34" charset="0"/>
                  <a:ea typeface="微软雅黑" panose="020B0503020204020204" pitchFamily="34" charset="-122"/>
                  <a:cs typeface="Arial" panose="020B0604020202020204" pitchFamily="34" charset="0"/>
                </a:endParaRPr>
              </a:p>
            </p:txBody>
          </p:sp>
          <p:sp>
            <p:nvSpPr>
              <p:cNvPr id="35" name="文本框 34"/>
              <p:cNvSpPr txBox="1"/>
              <p:nvPr/>
            </p:nvSpPr>
            <p:spPr>
              <a:xfrm>
                <a:off x="7757657" y="2976236"/>
                <a:ext cx="499179" cy="380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p</a:t>
                </a:r>
                <a:r>
                  <a:rPr lang="en-US" altLang="zh-CN" sz="2400" b="1" baseline="-25000" dirty="0">
                    <a:latin typeface="Arial" panose="020B0604020202020204" pitchFamily="34" charset="0"/>
                    <a:ea typeface="微软雅黑" panose="020B0503020204020204" pitchFamily="34" charset="-122"/>
                    <a:cs typeface="Arial" panose="020B0604020202020204" pitchFamily="34" charset="0"/>
                  </a:rPr>
                  <a:t>2</a:t>
                </a:r>
                <a:endParaRPr lang="zh-CN" altLang="en-US" sz="2400" b="1" baseline="-25000" dirty="0">
                  <a:latin typeface="Arial" panose="020B0604020202020204" pitchFamily="34" charset="0"/>
                  <a:ea typeface="微软雅黑" panose="020B0503020204020204" pitchFamily="34" charset="-122"/>
                  <a:cs typeface="Arial" panose="020B0604020202020204" pitchFamily="34" charset="0"/>
                </a:endParaRPr>
              </a:p>
            </p:txBody>
          </p:sp>
          <p:sp>
            <p:nvSpPr>
              <p:cNvPr id="36" name="文本框 35"/>
              <p:cNvSpPr txBox="1"/>
              <p:nvPr/>
            </p:nvSpPr>
            <p:spPr>
              <a:xfrm>
                <a:off x="7442132" y="3530898"/>
                <a:ext cx="499179" cy="380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p</a:t>
                </a:r>
                <a:r>
                  <a:rPr lang="en-US" altLang="zh-CN" sz="2400" b="1" baseline="-25000" dirty="0">
                    <a:latin typeface="Arial" panose="020B0604020202020204" pitchFamily="34" charset="0"/>
                    <a:ea typeface="微软雅黑" panose="020B0503020204020204" pitchFamily="34" charset="-122"/>
                    <a:cs typeface="Arial" panose="020B0604020202020204" pitchFamily="34" charset="0"/>
                  </a:rPr>
                  <a:t>3</a:t>
                </a:r>
                <a:endParaRPr lang="zh-CN" altLang="en-US" sz="2400" b="1" baseline="-25000" dirty="0">
                  <a:latin typeface="Arial" panose="020B0604020202020204" pitchFamily="34" charset="0"/>
                  <a:ea typeface="微软雅黑" panose="020B0503020204020204" pitchFamily="34" charset="-122"/>
                  <a:cs typeface="Arial" panose="020B0604020202020204" pitchFamily="34" charset="0"/>
                </a:endParaRPr>
              </a:p>
            </p:txBody>
          </p:sp>
        </p:grpSp>
        <p:cxnSp>
          <p:nvCxnSpPr>
            <p:cNvPr id="25" name="直接连接符 24"/>
            <p:cNvCxnSpPr/>
            <p:nvPr/>
          </p:nvCxnSpPr>
          <p:spPr>
            <a:xfrm flipV="1">
              <a:off x="7389543" y="3670669"/>
              <a:ext cx="955488" cy="6927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389543" y="3753792"/>
              <a:ext cx="477744" cy="55977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7867287" y="3656819"/>
              <a:ext cx="471014" cy="653557"/>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cxnSp>
        <p:nvCxnSpPr>
          <p:cNvPr id="40" name="直接连接符 39"/>
          <p:cNvCxnSpPr/>
          <p:nvPr/>
        </p:nvCxnSpPr>
        <p:spPr>
          <a:xfrm>
            <a:off x="656442" y="4454503"/>
            <a:ext cx="4506670"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767456" y="4733366"/>
            <a:ext cx="4574266" cy="1224118"/>
          </a:xfrm>
          <a:prstGeom prst="rect">
            <a:avLst/>
          </a:prstGeom>
        </p:spPr>
        <p:txBody>
          <a:bodyPr wrap="square">
            <a:spAutoFit/>
          </a:bodyPr>
          <a:lstStyle/>
          <a:p>
            <a:pPr>
              <a:lnSpc>
                <a:spcPct val="120000"/>
              </a:lnSpc>
              <a:spcBef>
                <a:spcPts val="1800"/>
              </a:spcBef>
            </a:pPr>
            <a:r>
              <a:rPr lang="zh-CN" altLang="en-US" sz="3200" dirty="0">
                <a:latin typeface="微软雅黑" panose="020B0503020204020204" pitchFamily="34" charset="-122"/>
                <a:ea typeface="微软雅黑" panose="020B0503020204020204" pitchFamily="34" charset="-122"/>
              </a:rPr>
              <a:t>在</a:t>
            </a:r>
            <a:r>
              <a:rPr lang="zh-CN" altLang="en-US" sz="3200" b="1" dirty="0">
                <a:solidFill>
                  <a:srgbClr val="C00000"/>
                </a:solidFill>
                <a:latin typeface="微软雅黑" panose="020B0503020204020204" pitchFamily="34" charset="-122"/>
                <a:ea typeface="微软雅黑" panose="020B0503020204020204" pitchFamily="34" charset="-122"/>
              </a:rPr>
              <a:t>圆周模型</a:t>
            </a:r>
            <a:r>
              <a:rPr lang="zh-CN" altLang="en-US" sz="3200" dirty="0">
                <a:latin typeface="微软雅黑" panose="020B0503020204020204" pitchFamily="34" charset="-122"/>
                <a:ea typeface="微软雅黑" panose="020B0503020204020204" pitchFamily="34" charset="-122"/>
              </a:rPr>
              <a:t>中的三个圆是不可能相交于一点的</a:t>
            </a:r>
            <a:endParaRPr lang="zh-CN" altLang="en-US" sz="3200" b="1" kern="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6636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AOA</a:t>
            </a:r>
            <a:r>
              <a:rPr lang="zh-CN" altLang="en-US" dirty="0"/>
              <a:t>定位原理</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38</a:t>
            </a:fld>
            <a:endParaRPr lang="zh-CN" altLang="en-US"/>
          </a:p>
        </p:txBody>
      </p:sp>
      <p:sp>
        <p:nvSpPr>
          <p:cNvPr id="3" name="任意多边形 2"/>
          <p:cNvSpPr/>
          <p:nvPr/>
        </p:nvSpPr>
        <p:spPr>
          <a:xfrm>
            <a:off x="1132742" y="1702675"/>
            <a:ext cx="5938345" cy="3083811"/>
          </a:xfrm>
          <a:custGeom>
            <a:avLst/>
            <a:gdLst>
              <a:gd name="connsiteX0" fmla="*/ 3541987 w 5444359"/>
              <a:gd name="connsiteY0" fmla="*/ 0 h 2827282"/>
              <a:gd name="connsiteX1" fmla="*/ 0 w 5444359"/>
              <a:gd name="connsiteY1" fmla="*/ 2827282 h 2827282"/>
              <a:gd name="connsiteX2" fmla="*/ 5444359 w 5444359"/>
              <a:gd name="connsiteY2" fmla="*/ 2795751 h 2827282"/>
              <a:gd name="connsiteX3" fmla="*/ 3541987 w 5444359"/>
              <a:gd name="connsiteY3" fmla="*/ 0 h 2827282"/>
            </a:gdLst>
            <a:ahLst/>
            <a:cxnLst>
              <a:cxn ang="0">
                <a:pos x="connsiteX0" y="connsiteY0"/>
              </a:cxn>
              <a:cxn ang="0">
                <a:pos x="connsiteX1" y="connsiteY1"/>
              </a:cxn>
              <a:cxn ang="0">
                <a:pos x="connsiteX2" y="connsiteY2"/>
              </a:cxn>
              <a:cxn ang="0">
                <a:pos x="connsiteX3" y="connsiteY3"/>
              </a:cxn>
            </a:cxnLst>
            <a:rect l="l" t="t" r="r" b="b"/>
            <a:pathLst>
              <a:path w="5444359" h="2827282">
                <a:moveTo>
                  <a:pt x="3541987" y="0"/>
                </a:moveTo>
                <a:lnTo>
                  <a:pt x="0" y="2827282"/>
                </a:lnTo>
                <a:lnTo>
                  <a:pt x="5444359" y="2795751"/>
                </a:lnTo>
                <a:lnTo>
                  <a:pt x="3541987" y="0"/>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690418" y="4786486"/>
            <a:ext cx="442324" cy="559900"/>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A</a:t>
            </a:r>
            <a:endParaRPr lang="zh-CN" altLang="en-US" sz="2400" b="1" dirty="0">
              <a:latin typeface="Arial" panose="020B0604020202020204" pitchFamily="34" charset="0"/>
              <a:ea typeface="微软雅黑" panose="020B0503020204020204" pitchFamily="34" charset="-122"/>
              <a:cs typeface="Arial" panose="020B0604020202020204" pitchFamily="34" charset="0"/>
            </a:endParaRPr>
          </a:p>
        </p:txBody>
      </p:sp>
      <p:sp>
        <p:nvSpPr>
          <p:cNvPr id="7" name="文本框 6"/>
          <p:cNvSpPr txBox="1"/>
          <p:nvPr/>
        </p:nvSpPr>
        <p:spPr>
          <a:xfrm>
            <a:off x="7163134" y="4711147"/>
            <a:ext cx="442324" cy="461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B</a:t>
            </a:r>
            <a:endParaRPr lang="zh-CN" altLang="en-US" sz="2400" b="1" dirty="0">
              <a:latin typeface="Arial" panose="020B0604020202020204" pitchFamily="34" charset="0"/>
              <a:ea typeface="微软雅黑" panose="020B0503020204020204" pitchFamily="34" charset="-122"/>
              <a:cs typeface="Arial" panose="020B0604020202020204" pitchFamily="34" charset="0"/>
            </a:endParaRPr>
          </a:p>
        </p:txBody>
      </p:sp>
      <p:sp>
        <p:nvSpPr>
          <p:cNvPr id="8" name="文本框 7"/>
          <p:cNvSpPr txBox="1"/>
          <p:nvPr/>
        </p:nvSpPr>
        <p:spPr>
          <a:xfrm>
            <a:off x="4789706" y="1147054"/>
            <a:ext cx="442324" cy="461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C</a:t>
            </a:r>
            <a:endParaRPr lang="zh-CN" altLang="en-US" sz="2400" b="1" dirty="0">
              <a:latin typeface="Arial" panose="020B0604020202020204" pitchFamily="34" charset="0"/>
              <a:ea typeface="微软雅黑" panose="020B0503020204020204" pitchFamily="34" charset="-122"/>
              <a:cs typeface="Arial" panose="020B0604020202020204" pitchFamily="34" charset="0"/>
            </a:endParaRPr>
          </a:p>
        </p:txBody>
      </p:sp>
      <p:sp>
        <p:nvSpPr>
          <p:cNvPr id="20" name="任意多边形 19"/>
          <p:cNvSpPr/>
          <p:nvPr/>
        </p:nvSpPr>
        <p:spPr>
          <a:xfrm>
            <a:off x="1897108" y="4199746"/>
            <a:ext cx="175260" cy="586740"/>
          </a:xfrm>
          <a:custGeom>
            <a:avLst/>
            <a:gdLst>
              <a:gd name="connsiteX0" fmla="*/ 0 w 175260"/>
              <a:gd name="connsiteY0" fmla="*/ 0 h 586740"/>
              <a:gd name="connsiteX1" fmla="*/ 144780 w 175260"/>
              <a:gd name="connsiteY1" fmla="*/ 281940 h 586740"/>
              <a:gd name="connsiteX2" fmla="*/ 175260 w 175260"/>
              <a:gd name="connsiteY2" fmla="*/ 586740 h 586740"/>
            </a:gdLst>
            <a:ahLst/>
            <a:cxnLst>
              <a:cxn ang="0">
                <a:pos x="connsiteX0" y="connsiteY0"/>
              </a:cxn>
              <a:cxn ang="0">
                <a:pos x="connsiteX1" y="connsiteY1"/>
              </a:cxn>
              <a:cxn ang="0">
                <a:pos x="connsiteX2" y="connsiteY2"/>
              </a:cxn>
            </a:cxnLst>
            <a:rect l="l" t="t" r="r" b="b"/>
            <a:pathLst>
              <a:path w="175260" h="586740">
                <a:moveTo>
                  <a:pt x="0" y="0"/>
                </a:moveTo>
                <a:cubicBezTo>
                  <a:pt x="57785" y="92075"/>
                  <a:pt x="115570" y="184150"/>
                  <a:pt x="144780" y="281940"/>
                </a:cubicBezTo>
                <a:cubicBezTo>
                  <a:pt x="173990" y="379730"/>
                  <a:pt x="174625" y="483235"/>
                  <a:pt x="175260" y="586740"/>
                </a:cubicBezTo>
              </a:path>
            </a:pathLst>
          </a:custGeom>
          <a:noFill/>
          <a:ln>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072368" y="5226178"/>
            <a:ext cx="1874611" cy="461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d</a:t>
            </a:r>
            <a:r>
              <a:rPr lang="en-US" altLang="zh-CN" sz="2400" b="1" baseline="-25000" dirty="0">
                <a:latin typeface="Arial" panose="020B0604020202020204" pitchFamily="34" charset="0"/>
                <a:ea typeface="微软雅黑" panose="020B0503020204020204" pitchFamily="34" charset="-122"/>
                <a:cs typeface="Arial" panose="020B0604020202020204" pitchFamily="34" charset="0"/>
              </a:rPr>
              <a:t>1</a:t>
            </a:r>
            <a:r>
              <a:rPr lang="en-US" altLang="zh-CN" sz="2400" b="1" dirty="0">
                <a:latin typeface="Arial" panose="020B0604020202020204" pitchFamily="34" charset="0"/>
                <a:ea typeface="微软雅黑" panose="020B0503020204020204" pitchFamily="34" charset="-122"/>
                <a:cs typeface="Arial" panose="020B0604020202020204" pitchFamily="34" charset="0"/>
              </a:rPr>
              <a:t>cosα</a:t>
            </a:r>
            <a:r>
              <a:rPr lang="en-US" altLang="zh-CN" sz="2400" b="1" baseline="-25000" dirty="0">
                <a:latin typeface="Arial" panose="020B0604020202020204" pitchFamily="34" charset="0"/>
                <a:ea typeface="微软雅黑" panose="020B0503020204020204" pitchFamily="34" charset="-122"/>
                <a:cs typeface="Arial" panose="020B0604020202020204" pitchFamily="34" charset="0"/>
              </a:rPr>
              <a:t>1</a:t>
            </a:r>
            <a:endParaRPr lang="zh-CN" altLang="en-US" sz="2400" b="1" baseline="-25000" dirty="0">
              <a:latin typeface="Arial" panose="020B0604020202020204" pitchFamily="34" charset="0"/>
              <a:ea typeface="微软雅黑" panose="020B0503020204020204" pitchFamily="34" charset="-122"/>
              <a:cs typeface="Arial" panose="020B0604020202020204" pitchFamily="34" charset="0"/>
            </a:endParaRPr>
          </a:p>
        </p:txBody>
      </p:sp>
      <p:sp>
        <p:nvSpPr>
          <p:cNvPr id="25" name="文本框 24"/>
          <p:cNvSpPr txBox="1"/>
          <p:nvPr/>
        </p:nvSpPr>
        <p:spPr>
          <a:xfrm>
            <a:off x="2143198" y="2838077"/>
            <a:ext cx="1021154" cy="461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d</a:t>
            </a:r>
            <a:r>
              <a:rPr lang="en-US" altLang="zh-CN" sz="2400" b="1" baseline="-25000" dirty="0">
                <a:latin typeface="Arial" panose="020B0604020202020204" pitchFamily="34" charset="0"/>
                <a:ea typeface="微软雅黑" panose="020B0503020204020204" pitchFamily="34" charset="-122"/>
                <a:cs typeface="Arial" panose="020B0604020202020204" pitchFamily="34" charset="0"/>
              </a:rPr>
              <a:t>1</a:t>
            </a:r>
            <a:endParaRPr lang="zh-CN" altLang="en-US" sz="2400" b="1" baseline="-25000" dirty="0">
              <a:latin typeface="Arial" panose="020B0604020202020204" pitchFamily="34" charset="0"/>
              <a:ea typeface="微软雅黑" panose="020B0503020204020204" pitchFamily="34" charset="-122"/>
              <a:cs typeface="Arial" panose="020B0604020202020204" pitchFamily="34" charset="0"/>
            </a:endParaRPr>
          </a:p>
        </p:txBody>
      </p:sp>
      <p:sp>
        <p:nvSpPr>
          <p:cNvPr id="26" name="文本框 25"/>
          <p:cNvSpPr txBox="1"/>
          <p:nvPr/>
        </p:nvSpPr>
        <p:spPr>
          <a:xfrm>
            <a:off x="5829723" y="2838077"/>
            <a:ext cx="1021154" cy="461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d</a:t>
            </a:r>
            <a:r>
              <a:rPr lang="en-US" altLang="zh-CN" sz="2400" b="1" baseline="-25000" dirty="0">
                <a:latin typeface="Arial" panose="020B0604020202020204" pitchFamily="34" charset="0"/>
                <a:ea typeface="微软雅黑" panose="020B0503020204020204" pitchFamily="34" charset="-122"/>
                <a:cs typeface="Arial" panose="020B0604020202020204" pitchFamily="34" charset="0"/>
              </a:rPr>
              <a:t>2</a:t>
            </a:r>
            <a:endParaRPr lang="zh-CN" altLang="en-US" sz="2400" b="1" baseline="-25000" dirty="0">
              <a:latin typeface="Arial" panose="020B0604020202020204" pitchFamily="34" charset="0"/>
              <a:ea typeface="微软雅黑" panose="020B0503020204020204" pitchFamily="34" charset="-122"/>
              <a:cs typeface="Arial" panose="020B0604020202020204" pitchFamily="34" charset="0"/>
            </a:endParaRPr>
          </a:p>
        </p:txBody>
      </p:sp>
      <p:sp>
        <p:nvSpPr>
          <p:cNvPr id="27" name="任意多边形 26"/>
          <p:cNvSpPr/>
          <p:nvPr/>
        </p:nvSpPr>
        <p:spPr>
          <a:xfrm flipH="1">
            <a:off x="6487522" y="4147719"/>
            <a:ext cx="175260" cy="586740"/>
          </a:xfrm>
          <a:custGeom>
            <a:avLst/>
            <a:gdLst>
              <a:gd name="connsiteX0" fmla="*/ 0 w 175260"/>
              <a:gd name="connsiteY0" fmla="*/ 0 h 586740"/>
              <a:gd name="connsiteX1" fmla="*/ 144780 w 175260"/>
              <a:gd name="connsiteY1" fmla="*/ 281940 h 586740"/>
              <a:gd name="connsiteX2" fmla="*/ 175260 w 175260"/>
              <a:gd name="connsiteY2" fmla="*/ 586740 h 586740"/>
            </a:gdLst>
            <a:ahLst/>
            <a:cxnLst>
              <a:cxn ang="0">
                <a:pos x="connsiteX0" y="connsiteY0"/>
              </a:cxn>
              <a:cxn ang="0">
                <a:pos x="connsiteX1" y="connsiteY1"/>
              </a:cxn>
              <a:cxn ang="0">
                <a:pos x="connsiteX2" y="connsiteY2"/>
              </a:cxn>
            </a:cxnLst>
            <a:rect l="l" t="t" r="r" b="b"/>
            <a:pathLst>
              <a:path w="175260" h="586740">
                <a:moveTo>
                  <a:pt x="0" y="0"/>
                </a:moveTo>
                <a:cubicBezTo>
                  <a:pt x="57785" y="92075"/>
                  <a:pt x="115570" y="184150"/>
                  <a:pt x="144780" y="281940"/>
                </a:cubicBezTo>
                <a:cubicBezTo>
                  <a:pt x="173990" y="379730"/>
                  <a:pt x="174625" y="483235"/>
                  <a:pt x="175260" y="586740"/>
                </a:cubicBezTo>
              </a:path>
            </a:pathLst>
          </a:custGeom>
          <a:noFill/>
          <a:ln>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2072368" y="4090775"/>
            <a:ext cx="626418" cy="461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α</a:t>
            </a:r>
            <a:r>
              <a:rPr lang="en-US" altLang="zh-CN" sz="2400" b="1" baseline="-25000" dirty="0">
                <a:latin typeface="Arial" panose="020B0604020202020204" pitchFamily="34" charset="0"/>
                <a:ea typeface="微软雅黑" panose="020B0503020204020204" pitchFamily="34" charset="-122"/>
                <a:cs typeface="Arial" panose="020B0604020202020204" pitchFamily="34" charset="0"/>
              </a:rPr>
              <a:t>1</a:t>
            </a:r>
            <a:endParaRPr lang="zh-CN" altLang="en-US" sz="2400" b="1" baseline="-25000" dirty="0">
              <a:latin typeface="Arial" panose="020B0604020202020204" pitchFamily="34" charset="0"/>
              <a:ea typeface="微软雅黑" panose="020B0503020204020204" pitchFamily="34" charset="-122"/>
              <a:cs typeface="Arial" panose="020B0604020202020204" pitchFamily="34" charset="0"/>
            </a:endParaRPr>
          </a:p>
        </p:txBody>
      </p:sp>
      <p:sp>
        <p:nvSpPr>
          <p:cNvPr id="29" name="文本框 28"/>
          <p:cNvSpPr txBox="1"/>
          <p:nvPr/>
        </p:nvSpPr>
        <p:spPr>
          <a:xfrm>
            <a:off x="5766008" y="4090775"/>
            <a:ext cx="626418" cy="461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α</a:t>
            </a:r>
            <a:r>
              <a:rPr lang="en-US" altLang="zh-CN" sz="2400" b="1" baseline="-25000" dirty="0">
                <a:latin typeface="Arial" panose="020B0604020202020204" pitchFamily="34" charset="0"/>
                <a:ea typeface="微软雅黑" panose="020B0503020204020204" pitchFamily="34" charset="-122"/>
                <a:cs typeface="Arial" panose="020B0604020202020204" pitchFamily="34" charset="0"/>
              </a:rPr>
              <a:t>2</a:t>
            </a:r>
            <a:endParaRPr lang="zh-CN" altLang="en-US" sz="2400" b="1" baseline="-25000" dirty="0">
              <a:latin typeface="Arial" panose="020B0604020202020204" pitchFamily="34" charset="0"/>
              <a:ea typeface="微软雅黑" panose="020B0503020204020204" pitchFamily="34" charset="-122"/>
              <a:cs typeface="Arial" panose="020B0604020202020204" pitchFamily="34" charset="0"/>
            </a:endParaRPr>
          </a:p>
        </p:txBody>
      </p:sp>
      <p:sp>
        <p:nvSpPr>
          <p:cNvPr id="30" name="文本框 29"/>
          <p:cNvSpPr txBox="1"/>
          <p:nvPr/>
        </p:nvSpPr>
        <p:spPr>
          <a:xfrm>
            <a:off x="5132064" y="5226178"/>
            <a:ext cx="1874611" cy="461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d</a:t>
            </a:r>
            <a:r>
              <a:rPr lang="en-US" altLang="zh-CN" sz="2400" b="1" baseline="-25000" dirty="0">
                <a:latin typeface="Arial" panose="020B0604020202020204" pitchFamily="34" charset="0"/>
                <a:ea typeface="微软雅黑" panose="020B0503020204020204" pitchFamily="34" charset="-122"/>
                <a:cs typeface="Arial" panose="020B0604020202020204" pitchFamily="34" charset="0"/>
              </a:rPr>
              <a:t>2</a:t>
            </a:r>
            <a:r>
              <a:rPr lang="en-US" altLang="zh-CN" sz="2400" b="1" dirty="0">
                <a:latin typeface="Arial" panose="020B0604020202020204" pitchFamily="34" charset="0"/>
                <a:ea typeface="微软雅黑" panose="020B0503020204020204" pitchFamily="34" charset="-122"/>
                <a:cs typeface="Arial" panose="020B0604020202020204" pitchFamily="34" charset="0"/>
              </a:rPr>
              <a:t>cosα</a:t>
            </a:r>
            <a:r>
              <a:rPr lang="en-US" altLang="zh-CN" sz="2400" b="1" baseline="-25000" dirty="0">
                <a:latin typeface="Arial" panose="020B0604020202020204" pitchFamily="34" charset="0"/>
                <a:ea typeface="微软雅黑" panose="020B0503020204020204" pitchFamily="34" charset="-122"/>
                <a:cs typeface="Arial" panose="020B0604020202020204" pitchFamily="34" charset="0"/>
              </a:rPr>
              <a:t>2</a:t>
            </a:r>
            <a:endParaRPr lang="zh-CN" altLang="en-US" sz="2400" b="1" baseline="-25000" dirty="0">
              <a:latin typeface="Arial" panose="020B0604020202020204" pitchFamily="34" charset="0"/>
              <a:ea typeface="微软雅黑" panose="020B0503020204020204" pitchFamily="34" charset="-122"/>
              <a:cs typeface="Arial" panose="020B0604020202020204" pitchFamily="34" charset="0"/>
            </a:endParaRPr>
          </a:p>
        </p:txBody>
      </p:sp>
      <p:cxnSp>
        <p:nvCxnSpPr>
          <p:cNvPr id="31" name="直接箭头连接符 30"/>
          <p:cNvCxnSpPr/>
          <p:nvPr/>
        </p:nvCxnSpPr>
        <p:spPr>
          <a:xfrm>
            <a:off x="1132742" y="5150518"/>
            <a:ext cx="3858373" cy="0"/>
          </a:xfrm>
          <a:prstGeom prst="straightConnector1">
            <a:avLst/>
          </a:prstGeom>
          <a:ln w="12700">
            <a:solidFill>
              <a:schemeClr val="tx1"/>
            </a:soli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132742" y="4975667"/>
            <a:ext cx="0" cy="4232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4875699" y="1609947"/>
            <a:ext cx="230832" cy="230832"/>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cxnSp>
        <p:nvCxnSpPr>
          <p:cNvPr id="22" name="直接箭头连接符 21"/>
          <p:cNvCxnSpPr/>
          <p:nvPr/>
        </p:nvCxnSpPr>
        <p:spPr>
          <a:xfrm>
            <a:off x="4993286" y="1702675"/>
            <a:ext cx="14762" cy="3027506"/>
          </a:xfrm>
          <a:prstGeom prst="straightConnector1">
            <a:avLst/>
          </a:prstGeom>
          <a:ln w="12700">
            <a:solidFill>
              <a:schemeClr val="tx1"/>
            </a:soli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1007069" y="4649850"/>
            <a:ext cx="230832" cy="2308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8" name="椭圆 37"/>
          <p:cNvSpPr/>
          <p:nvPr/>
        </p:nvSpPr>
        <p:spPr>
          <a:xfrm>
            <a:off x="6967694" y="4592242"/>
            <a:ext cx="230832" cy="2308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cxnSp>
        <p:nvCxnSpPr>
          <p:cNvPr id="39" name="直接连接符 38"/>
          <p:cNvCxnSpPr/>
          <p:nvPr/>
        </p:nvCxnSpPr>
        <p:spPr>
          <a:xfrm flipH="1">
            <a:off x="5008048" y="4974881"/>
            <a:ext cx="5254" cy="4232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7135693" y="4961177"/>
            <a:ext cx="5254" cy="4232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5008048" y="5150518"/>
            <a:ext cx="2127645" cy="0"/>
          </a:xfrm>
          <a:prstGeom prst="straightConnector1">
            <a:avLst/>
          </a:prstGeom>
          <a:ln w="12700">
            <a:solidFill>
              <a:schemeClr val="tx1"/>
            </a:soli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357419" y="3246193"/>
            <a:ext cx="1874611" cy="461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d</a:t>
            </a:r>
            <a:r>
              <a:rPr lang="en-US" altLang="zh-CN" sz="2400" b="1" baseline="-25000" dirty="0">
                <a:latin typeface="Arial" panose="020B0604020202020204" pitchFamily="34" charset="0"/>
                <a:ea typeface="微软雅黑" panose="020B0503020204020204" pitchFamily="34" charset="-122"/>
                <a:cs typeface="Arial" panose="020B0604020202020204" pitchFamily="34" charset="0"/>
              </a:rPr>
              <a:t>1</a:t>
            </a:r>
            <a:r>
              <a:rPr lang="en-US" altLang="zh-CN" sz="2400" b="1" dirty="0">
                <a:latin typeface="Arial" panose="020B0604020202020204" pitchFamily="34" charset="0"/>
                <a:ea typeface="微软雅黑" panose="020B0503020204020204" pitchFamily="34" charset="-122"/>
                <a:cs typeface="Arial" panose="020B0604020202020204" pitchFamily="34" charset="0"/>
              </a:rPr>
              <a:t>sinα</a:t>
            </a:r>
            <a:r>
              <a:rPr lang="en-US" altLang="zh-CN" sz="2400" b="1" baseline="-25000" dirty="0">
                <a:latin typeface="Arial" panose="020B0604020202020204" pitchFamily="34" charset="0"/>
                <a:ea typeface="微软雅黑" panose="020B0503020204020204" pitchFamily="34" charset="-122"/>
                <a:cs typeface="Arial" panose="020B0604020202020204" pitchFamily="34" charset="0"/>
              </a:rPr>
              <a:t>1</a:t>
            </a:r>
            <a:endParaRPr lang="zh-CN" altLang="en-US" sz="2400" b="1" baseline="-25000" dirty="0">
              <a:latin typeface="Arial" panose="020B0604020202020204" pitchFamily="34" charset="0"/>
              <a:ea typeface="微软雅黑" panose="020B0503020204020204" pitchFamily="34" charset="-122"/>
              <a:cs typeface="Arial" panose="020B0604020202020204" pitchFamily="34" charset="0"/>
            </a:endParaRPr>
          </a:p>
        </p:txBody>
      </p:sp>
      <p:sp>
        <p:nvSpPr>
          <p:cNvPr id="47" name="文本框 46"/>
          <p:cNvSpPr txBox="1"/>
          <p:nvPr/>
        </p:nvSpPr>
        <p:spPr>
          <a:xfrm>
            <a:off x="8579440" y="2791511"/>
            <a:ext cx="2773989" cy="523220"/>
          </a:xfrm>
          <a:prstGeom prst="rect">
            <a:avLst/>
          </a:prstGeom>
          <a:noFill/>
        </p:spPr>
        <p:txBody>
          <a:bodyPr wrap="square" rtlCol="0">
            <a:spAutoFit/>
          </a:bodyPr>
          <a:lstStyle/>
          <a:p>
            <a:pPr algn="ctr"/>
            <a:r>
              <a:rPr lang="en-US" altLang="zh-CN" sz="2800" b="1" dirty="0">
                <a:latin typeface="Arial" panose="020B0604020202020204" pitchFamily="34" charset="0"/>
                <a:ea typeface="微软雅黑" panose="020B0503020204020204" pitchFamily="34" charset="-122"/>
                <a:cs typeface="Arial" panose="020B0604020202020204" pitchFamily="34" charset="0"/>
              </a:rPr>
              <a:t>x = x</a:t>
            </a:r>
            <a:r>
              <a:rPr lang="en-US" altLang="zh-CN" sz="2800" b="1" baseline="-25000" dirty="0">
                <a:latin typeface="Arial" panose="020B0604020202020204" pitchFamily="34" charset="0"/>
                <a:ea typeface="微软雅黑" panose="020B0503020204020204" pitchFamily="34" charset="-122"/>
                <a:cs typeface="Arial" panose="020B0604020202020204" pitchFamily="34" charset="0"/>
              </a:rPr>
              <a:t>i</a:t>
            </a:r>
            <a:r>
              <a:rPr lang="en-US" altLang="zh-CN" sz="2800" b="1" dirty="0">
                <a:latin typeface="Arial" panose="020B0604020202020204" pitchFamily="34" charset="0"/>
                <a:ea typeface="微软雅黑" panose="020B0503020204020204" pitchFamily="34" charset="-122"/>
                <a:cs typeface="Arial" panose="020B0604020202020204" pitchFamily="34" charset="0"/>
              </a:rPr>
              <a:t> +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d</a:t>
            </a:r>
            <a:r>
              <a:rPr lang="en-US" altLang="zh-CN" sz="2800" b="1" baseline="-25000" dirty="0" err="1">
                <a:latin typeface="Arial" panose="020B0604020202020204" pitchFamily="34" charset="0"/>
                <a:ea typeface="微软雅黑" panose="020B0503020204020204" pitchFamily="34" charset="-122"/>
                <a:cs typeface="Arial" panose="020B0604020202020204" pitchFamily="34" charset="0"/>
              </a:rPr>
              <a:t>i</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cos</a:t>
            </a:r>
            <a:r>
              <a:rPr lang="en-US" altLang="zh-CN" sz="2800" b="1" dirty="0">
                <a:latin typeface="Arial" panose="020B0604020202020204" pitchFamily="34" charset="0"/>
                <a:ea typeface="微软雅黑" panose="020B0503020204020204" pitchFamily="34" charset="-122"/>
                <a:cs typeface="Arial" panose="020B0604020202020204" pitchFamily="34" charset="0"/>
              </a:rPr>
              <a:t>α</a:t>
            </a:r>
            <a:r>
              <a:rPr lang="en-US" altLang="zh-CN" sz="2800" b="1" baseline="-25000" dirty="0">
                <a:latin typeface="Arial" panose="020B0604020202020204" pitchFamily="34" charset="0"/>
                <a:ea typeface="微软雅黑" panose="020B0503020204020204" pitchFamily="34" charset="-122"/>
                <a:cs typeface="Arial" panose="020B0604020202020204" pitchFamily="34" charset="0"/>
              </a:rPr>
              <a:t>i</a:t>
            </a:r>
            <a:endParaRPr lang="zh-CN" altLang="en-US" sz="2800" b="1" baseline="-25000" dirty="0">
              <a:latin typeface="Arial" panose="020B0604020202020204" pitchFamily="34" charset="0"/>
              <a:ea typeface="微软雅黑" panose="020B0503020204020204" pitchFamily="34" charset="-122"/>
              <a:cs typeface="Arial" panose="020B0604020202020204" pitchFamily="34" charset="0"/>
            </a:endParaRPr>
          </a:p>
        </p:txBody>
      </p:sp>
      <p:sp>
        <p:nvSpPr>
          <p:cNvPr id="48" name="文本框 47"/>
          <p:cNvSpPr txBox="1"/>
          <p:nvPr/>
        </p:nvSpPr>
        <p:spPr>
          <a:xfrm>
            <a:off x="8579440" y="3707858"/>
            <a:ext cx="2773989" cy="523220"/>
          </a:xfrm>
          <a:prstGeom prst="rect">
            <a:avLst/>
          </a:prstGeom>
          <a:noFill/>
        </p:spPr>
        <p:txBody>
          <a:bodyPr wrap="square" rtlCol="0">
            <a:spAutoFit/>
          </a:bodyPr>
          <a:lstStyle/>
          <a:p>
            <a:pPr algn="ctr"/>
            <a:r>
              <a:rPr lang="en-US" altLang="zh-CN" sz="2800" b="1" dirty="0">
                <a:latin typeface="Arial" panose="020B0604020202020204" pitchFamily="34" charset="0"/>
                <a:ea typeface="微软雅黑" panose="020B0503020204020204" pitchFamily="34" charset="-122"/>
                <a:cs typeface="Arial" panose="020B0604020202020204" pitchFamily="34" charset="0"/>
              </a:rPr>
              <a:t>y =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y</a:t>
            </a:r>
            <a:r>
              <a:rPr lang="en-US" altLang="zh-CN" sz="2800" b="1" baseline="-25000" dirty="0" err="1">
                <a:latin typeface="Arial" panose="020B0604020202020204" pitchFamily="34" charset="0"/>
                <a:ea typeface="微软雅黑" panose="020B0503020204020204" pitchFamily="34" charset="-122"/>
                <a:cs typeface="Arial" panose="020B0604020202020204" pitchFamily="34" charset="0"/>
              </a:rPr>
              <a:t>i</a:t>
            </a:r>
            <a:r>
              <a:rPr lang="en-US" altLang="zh-CN" sz="2800" b="1" dirty="0">
                <a:latin typeface="Arial" panose="020B0604020202020204" pitchFamily="34" charset="0"/>
                <a:ea typeface="微软雅黑" panose="020B0503020204020204" pitchFamily="34" charset="-122"/>
                <a:cs typeface="Arial" panose="020B0604020202020204" pitchFamily="34" charset="0"/>
              </a:rPr>
              <a:t> + </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d</a:t>
            </a:r>
            <a:r>
              <a:rPr lang="en-US" altLang="zh-CN" sz="2800" b="1" baseline="-25000" dirty="0" err="1">
                <a:latin typeface="Arial" panose="020B0604020202020204" pitchFamily="34" charset="0"/>
                <a:ea typeface="微软雅黑" panose="020B0503020204020204" pitchFamily="34" charset="-122"/>
                <a:cs typeface="Arial" panose="020B0604020202020204" pitchFamily="34" charset="0"/>
              </a:rPr>
              <a:t>i</a:t>
            </a:r>
            <a:r>
              <a:rPr lang="en-US" altLang="zh-CN" sz="2800" b="1" dirty="0" err="1">
                <a:latin typeface="Arial" panose="020B0604020202020204" pitchFamily="34" charset="0"/>
                <a:ea typeface="微软雅黑" panose="020B0503020204020204" pitchFamily="34" charset="-122"/>
                <a:cs typeface="Arial" panose="020B0604020202020204" pitchFamily="34" charset="0"/>
              </a:rPr>
              <a:t>sin</a:t>
            </a:r>
            <a:r>
              <a:rPr lang="en-US" altLang="zh-CN" sz="2800" b="1" dirty="0">
                <a:latin typeface="Arial" panose="020B0604020202020204" pitchFamily="34" charset="0"/>
                <a:ea typeface="微软雅黑" panose="020B0503020204020204" pitchFamily="34" charset="-122"/>
                <a:cs typeface="Arial" panose="020B0604020202020204" pitchFamily="34" charset="0"/>
              </a:rPr>
              <a:t>α</a:t>
            </a:r>
            <a:r>
              <a:rPr lang="en-US" altLang="zh-CN" sz="2800" b="1" baseline="-25000" dirty="0">
                <a:latin typeface="Arial" panose="020B0604020202020204" pitchFamily="34" charset="0"/>
                <a:ea typeface="微软雅黑" panose="020B0503020204020204" pitchFamily="34" charset="-122"/>
                <a:cs typeface="Arial" panose="020B0604020202020204" pitchFamily="34" charset="0"/>
              </a:rPr>
              <a:t>i</a:t>
            </a:r>
            <a:endParaRPr lang="zh-CN" altLang="en-US" sz="2800" b="1" baseline="-25000" dirty="0">
              <a:latin typeface="Arial" panose="020B0604020202020204" pitchFamily="34" charset="0"/>
              <a:ea typeface="微软雅黑" panose="020B0503020204020204" pitchFamily="34" charset="-122"/>
              <a:cs typeface="Arial" panose="020B0604020202020204" pitchFamily="34" charset="0"/>
            </a:endParaRPr>
          </a:p>
        </p:txBody>
      </p:sp>
      <p:sp>
        <p:nvSpPr>
          <p:cNvPr id="49" name="文本框 48"/>
          <p:cNvSpPr txBox="1"/>
          <p:nvPr/>
        </p:nvSpPr>
        <p:spPr>
          <a:xfrm>
            <a:off x="5021869" y="1485795"/>
            <a:ext cx="1465653" cy="461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(x, y)</a:t>
            </a:r>
            <a:endParaRPr lang="zh-CN" altLang="en-US" sz="2400" b="1" baseline="-25000" dirty="0">
              <a:latin typeface="Arial" panose="020B0604020202020204" pitchFamily="34" charset="0"/>
              <a:ea typeface="微软雅黑" panose="020B0503020204020204" pitchFamily="34" charset="-122"/>
              <a:cs typeface="Arial" panose="020B0604020202020204" pitchFamily="34" charset="0"/>
            </a:endParaRPr>
          </a:p>
        </p:txBody>
      </p:sp>
      <p:sp>
        <p:nvSpPr>
          <p:cNvPr id="50" name="文本框 49"/>
          <p:cNvSpPr txBox="1"/>
          <p:nvPr/>
        </p:nvSpPr>
        <p:spPr>
          <a:xfrm>
            <a:off x="222840" y="4015555"/>
            <a:ext cx="1465653" cy="461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(x</a:t>
            </a:r>
            <a:r>
              <a:rPr lang="en-US" altLang="zh-CN" sz="2400" b="1" baseline="-25000" dirty="0">
                <a:latin typeface="Arial" panose="020B0604020202020204" pitchFamily="34" charset="0"/>
                <a:ea typeface="微软雅黑" panose="020B0503020204020204" pitchFamily="34" charset="-122"/>
                <a:cs typeface="Arial" panose="020B0604020202020204" pitchFamily="34" charset="0"/>
              </a:rPr>
              <a:t>1</a:t>
            </a:r>
            <a:r>
              <a:rPr lang="en-US" altLang="zh-CN" sz="2400" b="1" dirty="0">
                <a:latin typeface="Arial" panose="020B0604020202020204" pitchFamily="34" charset="0"/>
                <a:ea typeface="微软雅黑" panose="020B0503020204020204" pitchFamily="34" charset="-122"/>
                <a:cs typeface="Arial" panose="020B0604020202020204" pitchFamily="34" charset="0"/>
              </a:rPr>
              <a:t>, y</a:t>
            </a:r>
            <a:r>
              <a:rPr lang="en-US" altLang="zh-CN" sz="2400" b="1" baseline="-25000" dirty="0">
                <a:latin typeface="Arial" panose="020B0604020202020204" pitchFamily="34" charset="0"/>
                <a:ea typeface="微软雅黑" panose="020B0503020204020204" pitchFamily="34" charset="-122"/>
                <a:cs typeface="Arial" panose="020B0604020202020204" pitchFamily="34" charset="0"/>
              </a:rPr>
              <a:t>1</a:t>
            </a:r>
            <a:r>
              <a:rPr lang="en-US" altLang="zh-CN" sz="2400" b="1" dirty="0">
                <a:latin typeface="Arial" panose="020B0604020202020204" pitchFamily="34" charset="0"/>
                <a:ea typeface="微软雅黑" panose="020B0503020204020204" pitchFamily="34" charset="-122"/>
                <a:cs typeface="Arial" panose="020B0604020202020204" pitchFamily="34" charset="0"/>
              </a:rPr>
              <a:t>)</a:t>
            </a:r>
            <a:endParaRPr lang="zh-CN" altLang="en-US" sz="2400" b="1" baseline="-25000" dirty="0">
              <a:latin typeface="Arial" panose="020B0604020202020204" pitchFamily="34" charset="0"/>
              <a:ea typeface="微软雅黑" panose="020B0503020204020204" pitchFamily="34" charset="-122"/>
              <a:cs typeface="Arial" panose="020B0604020202020204" pitchFamily="34" charset="0"/>
            </a:endParaRPr>
          </a:p>
        </p:txBody>
      </p:sp>
      <p:sp>
        <p:nvSpPr>
          <p:cNvPr id="51" name="文本框 50"/>
          <p:cNvSpPr txBox="1"/>
          <p:nvPr/>
        </p:nvSpPr>
        <p:spPr>
          <a:xfrm>
            <a:off x="6728879" y="4015555"/>
            <a:ext cx="1465653" cy="461665"/>
          </a:xfrm>
          <a:prstGeom prst="rect">
            <a:avLst/>
          </a:prstGeom>
          <a:noFill/>
        </p:spPr>
        <p:txBody>
          <a:bodyPr wrap="square" rtlCol="0">
            <a:spAutoFit/>
          </a:bodyPr>
          <a:lstStyle/>
          <a:p>
            <a:pPr algn="ctr"/>
            <a:r>
              <a:rPr lang="en-US" altLang="zh-CN" sz="2400" b="1" dirty="0">
                <a:latin typeface="Arial" panose="020B0604020202020204" pitchFamily="34" charset="0"/>
                <a:ea typeface="微软雅黑" panose="020B0503020204020204" pitchFamily="34" charset="-122"/>
                <a:cs typeface="Arial" panose="020B0604020202020204" pitchFamily="34" charset="0"/>
              </a:rPr>
              <a:t>(x</a:t>
            </a:r>
            <a:r>
              <a:rPr lang="en-US" altLang="zh-CN" sz="2400" b="1" baseline="-25000" dirty="0">
                <a:latin typeface="Arial" panose="020B0604020202020204" pitchFamily="34" charset="0"/>
                <a:ea typeface="微软雅黑" panose="020B0503020204020204" pitchFamily="34" charset="-122"/>
                <a:cs typeface="Arial" panose="020B0604020202020204" pitchFamily="34" charset="0"/>
              </a:rPr>
              <a:t>2</a:t>
            </a:r>
            <a:r>
              <a:rPr lang="en-US" altLang="zh-CN" sz="2400" b="1" dirty="0">
                <a:latin typeface="Arial" panose="020B0604020202020204" pitchFamily="34" charset="0"/>
                <a:ea typeface="微软雅黑" panose="020B0503020204020204" pitchFamily="34" charset="-122"/>
                <a:cs typeface="Arial" panose="020B0604020202020204" pitchFamily="34" charset="0"/>
              </a:rPr>
              <a:t>, y</a:t>
            </a:r>
            <a:r>
              <a:rPr lang="en-US" altLang="zh-CN" sz="2400" b="1" baseline="-25000" dirty="0">
                <a:latin typeface="Arial" panose="020B0604020202020204" pitchFamily="34" charset="0"/>
                <a:ea typeface="微软雅黑" panose="020B0503020204020204" pitchFamily="34" charset="-122"/>
                <a:cs typeface="Arial" panose="020B0604020202020204" pitchFamily="34" charset="0"/>
              </a:rPr>
              <a:t>2</a:t>
            </a:r>
            <a:r>
              <a:rPr lang="en-US" altLang="zh-CN" sz="2400" b="1" dirty="0">
                <a:latin typeface="Arial" panose="020B0604020202020204" pitchFamily="34" charset="0"/>
                <a:ea typeface="微软雅黑" panose="020B0503020204020204" pitchFamily="34" charset="-122"/>
                <a:cs typeface="Arial" panose="020B0604020202020204" pitchFamily="34" charset="0"/>
              </a:rPr>
              <a:t>)</a:t>
            </a:r>
            <a:endParaRPr lang="zh-CN" altLang="en-US" sz="2400" b="1" baseline="-25000" dirty="0">
              <a:latin typeface="Arial" panose="020B0604020202020204" pitchFamily="34" charset="0"/>
              <a:ea typeface="微软雅黑" panose="020B0503020204020204" pitchFamily="34" charset="-122"/>
              <a:cs typeface="Arial" panose="020B0604020202020204" pitchFamily="34" charset="0"/>
            </a:endParaRPr>
          </a:p>
        </p:txBody>
      </p:sp>
      <p:cxnSp>
        <p:nvCxnSpPr>
          <p:cNvPr id="53" name="直接连接符 52"/>
          <p:cNvCxnSpPr/>
          <p:nvPr/>
        </p:nvCxnSpPr>
        <p:spPr>
          <a:xfrm>
            <a:off x="8429297" y="2838077"/>
            <a:ext cx="0" cy="1393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1503573" y="2838077"/>
            <a:ext cx="0" cy="13930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013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52800" y="1895551"/>
            <a:ext cx="7264584" cy="2616101"/>
          </a:xfrm>
          <a:prstGeom prst="rect">
            <a:avLst/>
          </a:prstGeom>
        </p:spPr>
        <p:txBody>
          <a:bodyPr wrap="square">
            <a:spAutoFit/>
          </a:bodyPr>
          <a:lstStyle/>
          <a:p>
            <a:pPr algn="ctr">
              <a:lnSpc>
                <a:spcPct val="120000"/>
              </a:lnSpc>
              <a:spcBef>
                <a:spcPts val="1200"/>
              </a:spcBef>
            </a:pPr>
            <a:r>
              <a:rPr lang="zh-CN" altLang="en-US" sz="4000" dirty="0">
                <a:solidFill>
                  <a:srgbClr val="333333"/>
                </a:solidFill>
                <a:latin typeface="微软雅黑" panose="020B0503020204020204" pitchFamily="34" charset="-122"/>
                <a:ea typeface="微软雅黑" panose="020B0503020204020204" pitchFamily="34" charset="-122"/>
              </a:rPr>
              <a:t>你在哪里（空间信息）</a:t>
            </a:r>
            <a:endParaRPr lang="en-US" altLang="zh-CN" sz="4000" dirty="0">
              <a:solidFill>
                <a:srgbClr val="333333"/>
              </a:solidFill>
              <a:latin typeface="微软雅黑" panose="020B0503020204020204" pitchFamily="34" charset="-122"/>
              <a:ea typeface="微软雅黑" panose="020B0503020204020204" pitchFamily="34" charset="-122"/>
            </a:endParaRPr>
          </a:p>
          <a:p>
            <a:pPr algn="ctr">
              <a:lnSpc>
                <a:spcPct val="120000"/>
              </a:lnSpc>
              <a:spcBef>
                <a:spcPts val="1200"/>
              </a:spcBef>
            </a:pPr>
            <a:r>
              <a:rPr lang="zh-CN" altLang="en-US" sz="4000" dirty="0">
                <a:solidFill>
                  <a:srgbClr val="333333"/>
                </a:solidFill>
                <a:latin typeface="微软雅黑" panose="020B0503020204020204" pitchFamily="34" charset="-122"/>
                <a:ea typeface="微软雅黑" panose="020B0503020204020204" pitchFamily="34" charset="-122"/>
              </a:rPr>
              <a:t>你和谁在一起（社会信息）</a:t>
            </a:r>
            <a:endParaRPr lang="en-US" altLang="zh-CN" sz="4000" dirty="0">
              <a:solidFill>
                <a:srgbClr val="333333"/>
              </a:solidFill>
              <a:latin typeface="微软雅黑" panose="020B0503020204020204" pitchFamily="34" charset="-122"/>
              <a:ea typeface="微软雅黑" panose="020B0503020204020204" pitchFamily="34" charset="-122"/>
            </a:endParaRPr>
          </a:p>
          <a:p>
            <a:pPr algn="ctr">
              <a:lnSpc>
                <a:spcPct val="120000"/>
              </a:lnSpc>
              <a:spcBef>
                <a:spcPts val="1200"/>
              </a:spcBef>
            </a:pPr>
            <a:r>
              <a:rPr lang="zh-CN" altLang="en-US" sz="4000" dirty="0">
                <a:solidFill>
                  <a:srgbClr val="333333"/>
                </a:solidFill>
                <a:latin typeface="微软雅黑" panose="020B0503020204020204" pitchFamily="34" charset="-122"/>
                <a:ea typeface="微软雅黑" panose="020B0503020204020204" pitchFamily="34" charset="-122"/>
              </a:rPr>
              <a:t>附近有什么资源（信息查询）</a:t>
            </a:r>
            <a:endParaRPr lang="zh-CN" altLang="en-US" sz="4000" dirty="0">
              <a:latin typeface="微软雅黑" panose="020B0503020204020204" pitchFamily="34" charset="-122"/>
              <a:ea typeface="微软雅黑" panose="020B0503020204020204" pitchFamily="34" charset="-122"/>
            </a:endParaRPr>
          </a:p>
        </p:txBody>
      </p:sp>
      <p:sp>
        <p:nvSpPr>
          <p:cNvPr id="5" name="矩形 4"/>
          <p:cNvSpPr/>
          <p:nvPr/>
        </p:nvSpPr>
        <p:spPr>
          <a:xfrm>
            <a:off x="2872903" y="5017604"/>
            <a:ext cx="9337813" cy="584775"/>
          </a:xfrm>
          <a:prstGeom prst="rect">
            <a:avLst/>
          </a:prstGeom>
        </p:spPr>
        <p:txBody>
          <a:bodyPr wrap="none">
            <a:spAutoFit/>
          </a:bodyPr>
          <a:lstStyle/>
          <a:p>
            <a:r>
              <a:rPr lang="en-US" altLang="zh-CN" sz="2800" dirty="0">
                <a:solidFill>
                  <a:srgbClr val="333333"/>
                </a:solidFill>
                <a:latin typeface="微软雅黑" panose="020B0503020204020204" pitchFamily="34" charset="-122"/>
                <a:ea typeface="微软雅黑" panose="020B0503020204020204" pitchFamily="34" charset="-122"/>
                <a:cs typeface="Arial" panose="020B0604020202020204" pitchFamily="34" charset="0"/>
              </a:rPr>
              <a:t>1994</a:t>
            </a:r>
            <a:r>
              <a:rPr lang="zh-CN" altLang="en-US" sz="2800" dirty="0">
                <a:solidFill>
                  <a:srgbClr val="333333"/>
                </a:solidFill>
                <a:latin typeface="微软雅黑" panose="020B0503020204020204" pitchFamily="34" charset="-122"/>
                <a:ea typeface="微软雅黑" panose="020B0503020204020204" pitchFamily="34" charset="-122"/>
                <a:cs typeface="Arial" panose="020B0604020202020204" pitchFamily="34" charset="0"/>
              </a:rPr>
              <a:t>年美国学者</a:t>
            </a:r>
            <a:r>
              <a:rPr lang="en-US" altLang="zh-CN" sz="2800" dirty="0" err="1">
                <a:solidFill>
                  <a:srgbClr val="333333"/>
                </a:solidFill>
                <a:latin typeface="微软雅黑" panose="020B0503020204020204" pitchFamily="34" charset="-122"/>
                <a:ea typeface="微软雅黑" panose="020B0503020204020204" pitchFamily="34" charset="-122"/>
                <a:cs typeface="Arial" panose="020B0604020202020204" pitchFamily="34" charset="0"/>
              </a:rPr>
              <a:t>Schilit</a:t>
            </a:r>
            <a:r>
              <a:rPr lang="zh-CN" altLang="en-US" sz="2800" dirty="0">
                <a:solidFill>
                  <a:srgbClr val="333333"/>
                </a:solidFill>
                <a:latin typeface="微软雅黑" panose="020B0503020204020204" pitchFamily="34" charset="-122"/>
                <a:ea typeface="微软雅黑" panose="020B0503020204020204" pitchFamily="34" charset="-122"/>
                <a:cs typeface="Arial" panose="020B0604020202020204" pitchFamily="34" charset="0"/>
              </a:rPr>
              <a:t>首先提出了</a:t>
            </a:r>
            <a:r>
              <a:rPr lang="zh-CN" altLang="en-US" sz="32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位置服务的三大目标</a:t>
            </a:r>
            <a:endParaRPr lang="zh-CN" altLang="en-US" sz="280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134" y="696427"/>
            <a:ext cx="1630683" cy="5251715"/>
          </a:xfrm>
          <a:prstGeom prst="rect">
            <a:avLst/>
          </a:prstGeom>
        </p:spPr>
      </p:pic>
      <p:cxnSp>
        <p:nvCxnSpPr>
          <p:cNvPr id="7" name="直接连接符 6"/>
          <p:cNvCxnSpPr/>
          <p:nvPr/>
        </p:nvCxnSpPr>
        <p:spPr>
          <a:xfrm>
            <a:off x="2898674" y="4793670"/>
            <a:ext cx="882460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866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GPS</a:t>
            </a:r>
            <a:r>
              <a:rPr lang="zh-CN" altLang="zh-CN" dirty="0"/>
              <a:t>实施计划分三个阶段</a:t>
            </a:r>
            <a:endParaRPr lang="zh-CN" altLang="en-US" dirty="0"/>
          </a:p>
        </p:txBody>
      </p:sp>
      <p:grpSp>
        <p:nvGrpSpPr>
          <p:cNvPr id="15" name="组合 14"/>
          <p:cNvGrpSpPr/>
          <p:nvPr/>
        </p:nvGrpSpPr>
        <p:grpSpPr>
          <a:xfrm>
            <a:off x="246369" y="1498614"/>
            <a:ext cx="3607724" cy="4676055"/>
            <a:chOff x="135529" y="1498614"/>
            <a:chExt cx="3607724" cy="4676055"/>
          </a:xfrm>
        </p:grpSpPr>
        <p:sp>
          <p:nvSpPr>
            <p:cNvPr id="4" name="矩形 3"/>
            <p:cNvSpPr/>
            <p:nvPr/>
          </p:nvSpPr>
          <p:spPr>
            <a:xfrm>
              <a:off x="815441" y="3271057"/>
              <a:ext cx="2247900" cy="6477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chemeClr val="tx1"/>
                  </a:solidFill>
                  <a:latin typeface="微软雅黑" panose="020B0503020204020204" pitchFamily="34" charset="-122"/>
                  <a:ea typeface="微软雅黑" panose="020B0503020204020204" pitchFamily="34" charset="-122"/>
                </a:rPr>
                <a:t>第一阶段</a:t>
              </a:r>
            </a:p>
          </p:txBody>
        </p:sp>
        <p:sp>
          <p:nvSpPr>
            <p:cNvPr id="5" name="KSO_Shape"/>
            <p:cNvSpPr/>
            <p:nvPr/>
          </p:nvSpPr>
          <p:spPr>
            <a:xfrm>
              <a:off x="1297152" y="1498614"/>
              <a:ext cx="1284479" cy="1701800"/>
            </a:xfrm>
            <a:custGeom>
              <a:avLst/>
              <a:gdLst>
                <a:gd name="connsiteX0" fmla="*/ 586581 w 1173161"/>
                <a:gd name="connsiteY0" fmla="*/ 0 h 1672438"/>
                <a:gd name="connsiteX1" fmla="*/ 1001356 w 1173161"/>
                <a:gd name="connsiteY1" fmla="*/ 171806 h 1672438"/>
                <a:gd name="connsiteX2" fmla="*/ 1001356 w 1173161"/>
                <a:gd name="connsiteY2" fmla="*/ 1001357 h 1672438"/>
                <a:gd name="connsiteX3" fmla="*/ 586581 w 1173161"/>
                <a:gd name="connsiteY3" fmla="*/ 1672438 h 1672438"/>
                <a:gd name="connsiteX4" fmla="*/ 171805 w 1173161"/>
                <a:gd name="connsiteY4" fmla="*/ 1001357 h 1672438"/>
                <a:gd name="connsiteX5" fmla="*/ 171805 w 1173161"/>
                <a:gd name="connsiteY5" fmla="*/ 171806 h 1672438"/>
                <a:gd name="connsiteX6" fmla="*/ 586581 w 1173161"/>
                <a:gd name="connsiteY6" fmla="*/ 0 h 16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161" h="1672438">
                  <a:moveTo>
                    <a:pt x="586581" y="0"/>
                  </a:moveTo>
                  <a:cubicBezTo>
                    <a:pt x="736700" y="0"/>
                    <a:pt x="886819" y="57269"/>
                    <a:pt x="1001356" y="171806"/>
                  </a:cubicBezTo>
                  <a:cubicBezTo>
                    <a:pt x="1230430" y="400880"/>
                    <a:pt x="1230430" y="772282"/>
                    <a:pt x="1001356" y="1001357"/>
                  </a:cubicBezTo>
                  <a:cubicBezTo>
                    <a:pt x="820380" y="1182333"/>
                    <a:pt x="682121" y="1406027"/>
                    <a:pt x="586581" y="1672438"/>
                  </a:cubicBezTo>
                  <a:cubicBezTo>
                    <a:pt x="491040" y="1406027"/>
                    <a:pt x="352782" y="1182333"/>
                    <a:pt x="171805" y="1001357"/>
                  </a:cubicBezTo>
                  <a:cubicBezTo>
                    <a:pt x="-57269" y="772282"/>
                    <a:pt x="-57269" y="400880"/>
                    <a:pt x="171805" y="171806"/>
                  </a:cubicBezTo>
                  <a:cubicBezTo>
                    <a:pt x="286343" y="57269"/>
                    <a:pt x="436462" y="0"/>
                    <a:pt x="58658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bIns="576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dirty="0">
                  <a:solidFill>
                    <a:srgbClr val="FFFFFF"/>
                  </a:solidFill>
                  <a:latin typeface="微软雅黑" panose="020B0503020204020204" pitchFamily="34" charset="-122"/>
                  <a:ea typeface="微软雅黑" panose="020B0503020204020204" pitchFamily="34" charset="-122"/>
                </a:rPr>
                <a:t>4</a:t>
              </a:r>
              <a:r>
                <a:rPr lang="zh-CN" altLang="en-US" sz="2400" b="1" dirty="0">
                  <a:solidFill>
                    <a:srgbClr val="FFFFFF"/>
                  </a:solidFill>
                  <a:latin typeface="微软雅黑" panose="020B0503020204020204" pitchFamily="34" charset="-122"/>
                  <a:ea typeface="微软雅黑" panose="020B0503020204020204" pitchFamily="34" charset="-122"/>
                </a:rPr>
                <a:t>颗</a:t>
              </a:r>
              <a:endParaRPr lang="en-US" altLang="zh-CN" sz="2400" b="1" dirty="0">
                <a:solidFill>
                  <a:srgbClr val="FFFFFF"/>
                </a:solidFill>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zh-CN" altLang="en-US" sz="2400" b="1" dirty="0">
                  <a:solidFill>
                    <a:srgbClr val="FFFFFF"/>
                  </a:solidFill>
                  <a:latin typeface="微软雅黑" panose="020B0503020204020204" pitchFamily="34" charset="-122"/>
                  <a:ea typeface="微软雅黑" panose="020B0503020204020204" pitchFamily="34" charset="-122"/>
                </a:rPr>
                <a:t>卫星</a:t>
              </a:r>
            </a:p>
          </p:txBody>
        </p:sp>
        <p:sp>
          <p:nvSpPr>
            <p:cNvPr id="6" name="矩形 5"/>
            <p:cNvSpPr/>
            <p:nvPr/>
          </p:nvSpPr>
          <p:spPr>
            <a:xfrm>
              <a:off x="135529" y="4155655"/>
              <a:ext cx="3607724" cy="2019014"/>
            </a:xfrm>
            <a:prstGeom prst="rect">
              <a:avLst/>
            </a:prstGeom>
          </p:spPr>
          <p:txBody>
            <a:bodyPr wrap="square">
              <a:spAutoFit/>
            </a:bodyPr>
            <a:lstStyle/>
            <a:p>
              <a:pPr algn="ctr">
                <a:lnSpc>
                  <a:spcPct val="120000"/>
                </a:lnSpc>
                <a:spcBef>
                  <a:spcPts val="600"/>
                </a:spcBef>
              </a:pPr>
              <a:r>
                <a:rPr lang="en-US" altLang="zh-CN" sz="2400" b="1" dirty="0">
                  <a:solidFill>
                    <a:srgbClr val="C00000"/>
                  </a:solidFill>
                  <a:latin typeface="微软雅黑" panose="020B0503020204020204" pitchFamily="34" charset="-122"/>
                  <a:ea typeface="微软雅黑" panose="020B0503020204020204" pitchFamily="34" charset="-122"/>
                </a:rPr>
                <a:t>1973</a:t>
              </a:r>
              <a:r>
                <a:rPr lang="zh-CN" altLang="zh-CN" sz="2400" b="1" dirty="0">
                  <a:solidFill>
                    <a:srgbClr val="C00000"/>
                  </a:solidFill>
                  <a:latin typeface="微软雅黑" panose="020B0503020204020204" pitchFamily="34" charset="-122"/>
                  <a:ea typeface="微软雅黑" panose="020B0503020204020204" pitchFamily="34" charset="-122"/>
                </a:rPr>
                <a:t>年到</a:t>
              </a:r>
              <a:r>
                <a:rPr lang="en-US" altLang="zh-CN" sz="2400" b="1" dirty="0">
                  <a:solidFill>
                    <a:srgbClr val="C00000"/>
                  </a:solidFill>
                  <a:latin typeface="微软雅黑" panose="020B0503020204020204" pitchFamily="34" charset="-122"/>
                  <a:ea typeface="微软雅黑" panose="020B0503020204020204" pitchFamily="34" charset="-122"/>
                </a:rPr>
                <a:t>1979</a:t>
              </a:r>
              <a:endParaRPr lang="en-US" altLang="zh-CN" sz="2400" dirty="0">
                <a:latin typeface="微软雅黑" panose="020B0503020204020204" pitchFamily="34" charset="-122"/>
                <a:ea typeface="微软雅黑" panose="020B0503020204020204" pitchFamily="34" charset="-122"/>
              </a:endParaRPr>
            </a:p>
            <a:p>
              <a:pPr algn="ctr">
                <a:lnSpc>
                  <a:spcPct val="120000"/>
                </a:lnSpc>
                <a:spcBef>
                  <a:spcPts val="600"/>
                </a:spcBef>
              </a:pPr>
              <a:r>
                <a:rPr lang="zh-CN" altLang="zh-CN" sz="2400" dirty="0">
                  <a:solidFill>
                    <a:schemeClr val="tx1">
                      <a:lumMod val="50000"/>
                      <a:lumOff val="50000"/>
                    </a:schemeClr>
                  </a:solidFill>
                  <a:latin typeface="微软雅黑" panose="020B0503020204020204" pitchFamily="34" charset="-122"/>
                  <a:ea typeface="微软雅黑" panose="020B0503020204020204" pitchFamily="34" charset="-122"/>
                </a:rPr>
                <a:t>方案论证和初步设计阶段</a:t>
              </a:r>
              <a:endPar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20000"/>
                </a:lnSpc>
                <a:spcBef>
                  <a:spcPts val="600"/>
                </a:spcBef>
              </a:pPr>
              <a:r>
                <a:rPr lang="zh-CN" altLang="zh-CN" sz="2400" dirty="0">
                  <a:solidFill>
                    <a:schemeClr val="tx1">
                      <a:lumMod val="50000"/>
                      <a:lumOff val="50000"/>
                    </a:schemeClr>
                  </a:solidFill>
                  <a:latin typeface="微软雅黑" panose="020B0503020204020204" pitchFamily="34" charset="-122"/>
                  <a:ea typeface="微软雅黑" panose="020B0503020204020204" pitchFamily="34" charset="-122"/>
                </a:rPr>
                <a:t>研制了地面接收机及建立地面跟踪网</a:t>
              </a:r>
              <a:endPar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4549835" y="1498614"/>
            <a:ext cx="3142211" cy="4676055"/>
            <a:chOff x="4438995" y="1498614"/>
            <a:chExt cx="3142211" cy="4676055"/>
          </a:xfrm>
        </p:grpSpPr>
        <p:sp>
          <p:nvSpPr>
            <p:cNvPr id="9" name="矩形 8"/>
            <p:cNvSpPr/>
            <p:nvPr/>
          </p:nvSpPr>
          <p:spPr>
            <a:xfrm>
              <a:off x="4886150" y="3271057"/>
              <a:ext cx="2247900" cy="6477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chemeClr val="tx1"/>
                  </a:solidFill>
                  <a:latin typeface="微软雅黑" panose="020B0503020204020204" pitchFamily="34" charset="-122"/>
                  <a:ea typeface="微软雅黑" panose="020B0503020204020204" pitchFamily="34" charset="-122"/>
                </a:rPr>
                <a:t>第二阶段</a:t>
              </a:r>
            </a:p>
          </p:txBody>
        </p:sp>
        <p:sp>
          <p:nvSpPr>
            <p:cNvPr id="10" name="KSO_Shape"/>
            <p:cNvSpPr/>
            <p:nvPr/>
          </p:nvSpPr>
          <p:spPr>
            <a:xfrm>
              <a:off x="5367861" y="1498614"/>
              <a:ext cx="1284479" cy="1701800"/>
            </a:xfrm>
            <a:custGeom>
              <a:avLst/>
              <a:gdLst>
                <a:gd name="connsiteX0" fmla="*/ 586581 w 1173161"/>
                <a:gd name="connsiteY0" fmla="*/ 0 h 1672438"/>
                <a:gd name="connsiteX1" fmla="*/ 1001356 w 1173161"/>
                <a:gd name="connsiteY1" fmla="*/ 171806 h 1672438"/>
                <a:gd name="connsiteX2" fmla="*/ 1001356 w 1173161"/>
                <a:gd name="connsiteY2" fmla="*/ 1001357 h 1672438"/>
                <a:gd name="connsiteX3" fmla="*/ 586581 w 1173161"/>
                <a:gd name="connsiteY3" fmla="*/ 1672438 h 1672438"/>
                <a:gd name="connsiteX4" fmla="*/ 171805 w 1173161"/>
                <a:gd name="connsiteY4" fmla="*/ 1001357 h 1672438"/>
                <a:gd name="connsiteX5" fmla="*/ 171805 w 1173161"/>
                <a:gd name="connsiteY5" fmla="*/ 171806 h 1672438"/>
                <a:gd name="connsiteX6" fmla="*/ 586581 w 1173161"/>
                <a:gd name="connsiteY6" fmla="*/ 0 h 16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161" h="1672438">
                  <a:moveTo>
                    <a:pt x="586581" y="0"/>
                  </a:moveTo>
                  <a:cubicBezTo>
                    <a:pt x="736700" y="0"/>
                    <a:pt x="886819" y="57269"/>
                    <a:pt x="1001356" y="171806"/>
                  </a:cubicBezTo>
                  <a:cubicBezTo>
                    <a:pt x="1230430" y="400880"/>
                    <a:pt x="1230430" y="772282"/>
                    <a:pt x="1001356" y="1001357"/>
                  </a:cubicBezTo>
                  <a:cubicBezTo>
                    <a:pt x="820380" y="1182333"/>
                    <a:pt x="682121" y="1406027"/>
                    <a:pt x="586581" y="1672438"/>
                  </a:cubicBezTo>
                  <a:cubicBezTo>
                    <a:pt x="491040" y="1406027"/>
                    <a:pt x="352782" y="1182333"/>
                    <a:pt x="171805" y="1001357"/>
                  </a:cubicBezTo>
                  <a:cubicBezTo>
                    <a:pt x="-57269" y="772282"/>
                    <a:pt x="-57269" y="400880"/>
                    <a:pt x="171805" y="171806"/>
                  </a:cubicBezTo>
                  <a:cubicBezTo>
                    <a:pt x="286343" y="57269"/>
                    <a:pt x="436462" y="0"/>
                    <a:pt x="58658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bIns="576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dirty="0">
                  <a:solidFill>
                    <a:srgbClr val="FFFFFF"/>
                  </a:solidFill>
                  <a:latin typeface="微软雅黑" panose="020B0503020204020204" pitchFamily="34" charset="-122"/>
                  <a:ea typeface="微软雅黑" panose="020B0503020204020204" pitchFamily="34" charset="-122"/>
                </a:rPr>
                <a:t>7</a:t>
              </a:r>
              <a:r>
                <a:rPr lang="zh-CN" altLang="en-US" sz="2400" b="1" dirty="0">
                  <a:solidFill>
                    <a:srgbClr val="FFFFFF"/>
                  </a:solidFill>
                  <a:latin typeface="微软雅黑" panose="020B0503020204020204" pitchFamily="34" charset="-122"/>
                  <a:ea typeface="微软雅黑" panose="020B0503020204020204" pitchFamily="34" charset="-122"/>
                </a:rPr>
                <a:t>颗</a:t>
              </a:r>
              <a:endParaRPr lang="en-US" altLang="zh-CN" sz="2400" b="1" dirty="0">
                <a:solidFill>
                  <a:srgbClr val="FFFFFF"/>
                </a:solidFill>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zh-CN" altLang="en-US" sz="2400" b="1" dirty="0">
                  <a:solidFill>
                    <a:srgbClr val="FFFFFF"/>
                  </a:solidFill>
                  <a:latin typeface="微软雅黑" panose="020B0503020204020204" pitchFamily="34" charset="-122"/>
                  <a:ea typeface="微软雅黑" panose="020B0503020204020204" pitchFamily="34" charset="-122"/>
                </a:rPr>
                <a:t>卫星</a:t>
              </a:r>
            </a:p>
          </p:txBody>
        </p:sp>
        <p:sp>
          <p:nvSpPr>
            <p:cNvPr id="11" name="矩形 10"/>
            <p:cNvSpPr/>
            <p:nvPr/>
          </p:nvSpPr>
          <p:spPr>
            <a:xfrm>
              <a:off x="4438995" y="4155655"/>
              <a:ext cx="3142211" cy="2019014"/>
            </a:xfrm>
            <a:prstGeom prst="rect">
              <a:avLst/>
            </a:prstGeom>
          </p:spPr>
          <p:txBody>
            <a:bodyPr wrap="square">
              <a:spAutoFit/>
            </a:bodyPr>
            <a:lstStyle/>
            <a:p>
              <a:pPr marL="0" lvl="1" algn="ctr">
                <a:lnSpc>
                  <a:spcPct val="120000"/>
                </a:lnSpc>
                <a:spcBef>
                  <a:spcPts val="600"/>
                </a:spcBef>
              </a:pPr>
              <a:r>
                <a:rPr lang="en-US" altLang="zh-CN" sz="2400" b="1" dirty="0">
                  <a:solidFill>
                    <a:srgbClr val="C00000"/>
                  </a:solidFill>
                  <a:latin typeface="微软雅黑" panose="020B0503020204020204" pitchFamily="34" charset="-122"/>
                  <a:ea typeface="微软雅黑" panose="020B0503020204020204" pitchFamily="34" charset="-122"/>
                </a:rPr>
                <a:t>1979</a:t>
              </a:r>
              <a:r>
                <a:rPr lang="zh-CN" altLang="zh-CN" sz="2400" b="1" dirty="0">
                  <a:solidFill>
                    <a:srgbClr val="C00000"/>
                  </a:solidFill>
                  <a:latin typeface="微软雅黑" panose="020B0503020204020204" pitchFamily="34" charset="-122"/>
                  <a:ea typeface="微软雅黑" panose="020B0503020204020204" pitchFamily="34" charset="-122"/>
                </a:rPr>
                <a:t>年到</a:t>
              </a:r>
              <a:r>
                <a:rPr lang="en-US" altLang="zh-CN" sz="2400" b="1" dirty="0">
                  <a:solidFill>
                    <a:srgbClr val="C00000"/>
                  </a:solidFill>
                  <a:latin typeface="微软雅黑" panose="020B0503020204020204" pitchFamily="34" charset="-122"/>
                  <a:ea typeface="微软雅黑" panose="020B0503020204020204" pitchFamily="34" charset="-122"/>
                </a:rPr>
                <a:t>1984</a:t>
              </a:r>
              <a:r>
                <a:rPr lang="zh-CN" altLang="zh-CN" sz="2400" b="1" dirty="0">
                  <a:solidFill>
                    <a:srgbClr val="C00000"/>
                  </a:solidFill>
                  <a:latin typeface="微软雅黑" panose="020B0503020204020204" pitchFamily="34" charset="-122"/>
                  <a:ea typeface="微软雅黑" panose="020B0503020204020204" pitchFamily="34" charset="-122"/>
                </a:rPr>
                <a:t>年</a:t>
              </a:r>
              <a:endParaRPr lang="en-US" altLang="zh-CN" sz="2400" dirty="0">
                <a:latin typeface="微软雅黑" panose="020B0503020204020204" pitchFamily="34" charset="-122"/>
                <a:ea typeface="微软雅黑" panose="020B0503020204020204" pitchFamily="34" charset="-122"/>
              </a:endParaRPr>
            </a:p>
            <a:p>
              <a:pPr marL="0" lvl="1" algn="ctr">
                <a:lnSpc>
                  <a:spcPct val="120000"/>
                </a:lnSpc>
                <a:spcBef>
                  <a:spcPts val="600"/>
                </a:spcBef>
              </a:pPr>
              <a:r>
                <a:rPr lang="zh-CN" altLang="zh-CN" sz="2400" dirty="0">
                  <a:solidFill>
                    <a:schemeClr val="tx1">
                      <a:lumMod val="50000"/>
                      <a:lumOff val="50000"/>
                    </a:schemeClr>
                  </a:solidFill>
                  <a:latin typeface="微软雅黑" panose="020B0503020204020204" pitchFamily="34" charset="-122"/>
                  <a:ea typeface="微软雅黑" panose="020B0503020204020204" pitchFamily="34" charset="-122"/>
                </a:rPr>
                <a:t>研制各种用途</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接收</a:t>
              </a:r>
              <a:r>
                <a:rPr lang="zh-CN" altLang="zh-CN" sz="2400" dirty="0">
                  <a:solidFill>
                    <a:schemeClr val="tx1">
                      <a:lumMod val="50000"/>
                      <a:lumOff val="50000"/>
                    </a:schemeClr>
                  </a:solidFill>
                  <a:latin typeface="微软雅黑" panose="020B0503020204020204" pitchFamily="34" charset="-122"/>
                  <a:ea typeface="微软雅黑" panose="020B0503020204020204" pitchFamily="34" charset="-122"/>
                </a:rPr>
                <a:t>机</a:t>
              </a:r>
              <a:endPar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lvl="1" algn="ctr">
                <a:lnSpc>
                  <a:spcPct val="120000"/>
                </a:lnSpc>
                <a:spcBef>
                  <a:spcPts val="600"/>
                </a:spcBef>
              </a:pPr>
              <a:r>
                <a:rPr lang="zh-CN" altLang="zh-CN" sz="2400" dirty="0">
                  <a:solidFill>
                    <a:schemeClr val="tx1">
                      <a:lumMod val="50000"/>
                      <a:lumOff val="50000"/>
                    </a:schemeClr>
                  </a:solidFill>
                  <a:latin typeface="微软雅黑" panose="020B0503020204020204" pitchFamily="34" charset="-122"/>
                  <a:ea typeface="微软雅黑" panose="020B0503020204020204" pitchFamily="34" charset="-122"/>
                </a:rPr>
                <a:t>实验表明</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GPS</a:t>
              </a:r>
              <a:r>
                <a:rPr lang="zh-CN" altLang="zh-CN" sz="2400" dirty="0">
                  <a:solidFill>
                    <a:schemeClr val="tx1">
                      <a:lumMod val="50000"/>
                      <a:lumOff val="50000"/>
                    </a:schemeClr>
                  </a:solidFill>
                  <a:latin typeface="微软雅黑" panose="020B0503020204020204" pitchFamily="34" charset="-122"/>
                  <a:ea typeface="微软雅黑" panose="020B0503020204020204" pitchFamily="34" charset="-122"/>
                </a:rPr>
                <a:t>定位精度远远超过设计</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标准</a:t>
              </a:r>
              <a:endPar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8387788" y="1498614"/>
            <a:ext cx="3610251" cy="4676055"/>
            <a:chOff x="8276948" y="1498614"/>
            <a:chExt cx="3610251" cy="4676055"/>
          </a:xfrm>
        </p:grpSpPr>
        <p:sp>
          <p:nvSpPr>
            <p:cNvPr id="12" name="矩形 11"/>
            <p:cNvSpPr/>
            <p:nvPr/>
          </p:nvSpPr>
          <p:spPr>
            <a:xfrm>
              <a:off x="8958123" y="3271057"/>
              <a:ext cx="2247900" cy="6477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b="1" dirty="0">
                  <a:solidFill>
                    <a:schemeClr val="tx1"/>
                  </a:solidFill>
                  <a:latin typeface="微软雅黑" panose="020B0503020204020204" pitchFamily="34" charset="-122"/>
                  <a:ea typeface="微软雅黑" panose="020B0503020204020204" pitchFamily="34" charset="-122"/>
                </a:rPr>
                <a:t>第三阶段</a:t>
              </a:r>
            </a:p>
          </p:txBody>
        </p:sp>
        <p:sp>
          <p:nvSpPr>
            <p:cNvPr id="13" name="KSO_Shape"/>
            <p:cNvSpPr/>
            <p:nvPr/>
          </p:nvSpPr>
          <p:spPr>
            <a:xfrm>
              <a:off x="9439834" y="1498614"/>
              <a:ext cx="1284479" cy="1701800"/>
            </a:xfrm>
            <a:custGeom>
              <a:avLst/>
              <a:gdLst>
                <a:gd name="connsiteX0" fmla="*/ 586581 w 1173161"/>
                <a:gd name="connsiteY0" fmla="*/ 0 h 1672438"/>
                <a:gd name="connsiteX1" fmla="*/ 1001356 w 1173161"/>
                <a:gd name="connsiteY1" fmla="*/ 171806 h 1672438"/>
                <a:gd name="connsiteX2" fmla="*/ 1001356 w 1173161"/>
                <a:gd name="connsiteY2" fmla="*/ 1001357 h 1672438"/>
                <a:gd name="connsiteX3" fmla="*/ 586581 w 1173161"/>
                <a:gd name="connsiteY3" fmla="*/ 1672438 h 1672438"/>
                <a:gd name="connsiteX4" fmla="*/ 171805 w 1173161"/>
                <a:gd name="connsiteY4" fmla="*/ 1001357 h 1672438"/>
                <a:gd name="connsiteX5" fmla="*/ 171805 w 1173161"/>
                <a:gd name="connsiteY5" fmla="*/ 171806 h 1672438"/>
                <a:gd name="connsiteX6" fmla="*/ 586581 w 1173161"/>
                <a:gd name="connsiteY6" fmla="*/ 0 h 16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161" h="1672438">
                  <a:moveTo>
                    <a:pt x="586581" y="0"/>
                  </a:moveTo>
                  <a:cubicBezTo>
                    <a:pt x="736700" y="0"/>
                    <a:pt x="886819" y="57269"/>
                    <a:pt x="1001356" y="171806"/>
                  </a:cubicBezTo>
                  <a:cubicBezTo>
                    <a:pt x="1230430" y="400880"/>
                    <a:pt x="1230430" y="772282"/>
                    <a:pt x="1001356" y="1001357"/>
                  </a:cubicBezTo>
                  <a:cubicBezTo>
                    <a:pt x="820380" y="1182333"/>
                    <a:pt x="682121" y="1406027"/>
                    <a:pt x="586581" y="1672438"/>
                  </a:cubicBezTo>
                  <a:cubicBezTo>
                    <a:pt x="491040" y="1406027"/>
                    <a:pt x="352782" y="1182333"/>
                    <a:pt x="171805" y="1001357"/>
                  </a:cubicBezTo>
                  <a:cubicBezTo>
                    <a:pt x="-57269" y="772282"/>
                    <a:pt x="-57269" y="400880"/>
                    <a:pt x="171805" y="171806"/>
                  </a:cubicBezTo>
                  <a:cubicBezTo>
                    <a:pt x="286343" y="57269"/>
                    <a:pt x="436462" y="0"/>
                    <a:pt x="58658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bIns="576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en-US" altLang="zh-CN" sz="2400" b="1" dirty="0"/>
                <a:t>21+3</a:t>
              </a:r>
              <a:r>
                <a:rPr lang="zh-CN" altLang="en-US" sz="2400" b="1" dirty="0">
                  <a:solidFill>
                    <a:srgbClr val="FFFFFF"/>
                  </a:solidFill>
                  <a:latin typeface="微软雅黑" panose="020B0503020204020204" pitchFamily="34" charset="-122"/>
                  <a:ea typeface="微软雅黑" panose="020B0503020204020204" pitchFamily="34" charset="-122"/>
                </a:rPr>
                <a:t>颗</a:t>
              </a:r>
              <a:endParaRPr lang="en-US" altLang="zh-CN" sz="2400" b="1" dirty="0">
                <a:solidFill>
                  <a:srgbClr val="FFFFFF"/>
                </a:solidFill>
                <a:latin typeface="微软雅黑" panose="020B0503020204020204" pitchFamily="34" charset="-122"/>
                <a:ea typeface="微软雅黑" panose="020B0503020204020204" pitchFamily="34" charset="-122"/>
              </a:endParaRPr>
            </a:p>
            <a:p>
              <a:pPr algn="ctr" eaLnBrk="1" fontAlgn="auto" hangingPunct="1">
                <a:spcBef>
                  <a:spcPts val="0"/>
                </a:spcBef>
                <a:spcAft>
                  <a:spcPts val="0"/>
                </a:spcAft>
                <a:defRPr/>
              </a:pPr>
              <a:r>
                <a:rPr lang="zh-CN" altLang="en-US" sz="2400" b="1" dirty="0">
                  <a:solidFill>
                    <a:srgbClr val="FFFFFF"/>
                  </a:solidFill>
                  <a:latin typeface="微软雅黑" panose="020B0503020204020204" pitchFamily="34" charset="-122"/>
                  <a:ea typeface="微软雅黑" panose="020B0503020204020204" pitchFamily="34" charset="-122"/>
                </a:rPr>
                <a:t>卫星</a:t>
              </a:r>
            </a:p>
          </p:txBody>
        </p:sp>
        <p:sp>
          <p:nvSpPr>
            <p:cNvPr id="14" name="矩形 13"/>
            <p:cNvSpPr/>
            <p:nvPr/>
          </p:nvSpPr>
          <p:spPr>
            <a:xfrm>
              <a:off x="8276948" y="4155655"/>
              <a:ext cx="3610251" cy="2019014"/>
            </a:xfrm>
            <a:prstGeom prst="rect">
              <a:avLst/>
            </a:prstGeom>
          </p:spPr>
          <p:txBody>
            <a:bodyPr wrap="square">
              <a:spAutoFit/>
            </a:bodyPr>
            <a:lstStyle/>
            <a:p>
              <a:pPr marL="0" lvl="1" algn="ctr">
                <a:lnSpc>
                  <a:spcPct val="120000"/>
                </a:lnSpc>
                <a:spcBef>
                  <a:spcPts val="600"/>
                </a:spcBef>
              </a:pPr>
              <a:r>
                <a:rPr lang="en-US" altLang="zh-CN" sz="2400" b="1" dirty="0">
                  <a:solidFill>
                    <a:srgbClr val="C00000"/>
                  </a:solidFill>
                  <a:latin typeface="微软雅黑" panose="020B0503020204020204" pitchFamily="34" charset="-122"/>
                  <a:ea typeface="微软雅黑" panose="020B0503020204020204" pitchFamily="34" charset="-122"/>
                </a:rPr>
                <a:t>1993</a:t>
              </a:r>
              <a:r>
                <a:rPr lang="zh-CN" altLang="en-US" sz="2400" b="1" dirty="0">
                  <a:solidFill>
                    <a:srgbClr val="C00000"/>
                  </a:solidFill>
                  <a:latin typeface="微软雅黑" panose="020B0503020204020204" pitchFamily="34" charset="-122"/>
                  <a:ea typeface="微软雅黑" panose="020B0503020204020204" pitchFamily="34" charset="-122"/>
                </a:rPr>
                <a:t>年底</a:t>
              </a:r>
              <a:endParaRPr lang="en-US" altLang="zh-CN" sz="2400" b="1" dirty="0">
                <a:solidFill>
                  <a:srgbClr val="C00000"/>
                </a:solidFill>
                <a:latin typeface="微软雅黑" panose="020B0503020204020204" pitchFamily="34" charset="-122"/>
                <a:ea typeface="微软雅黑" panose="020B0503020204020204" pitchFamily="34" charset="-122"/>
              </a:endParaRPr>
            </a:p>
            <a:p>
              <a:pPr marL="0" lvl="1" algn="ctr">
                <a:lnSpc>
                  <a:spcPct val="120000"/>
                </a:lnSpc>
                <a:spcBef>
                  <a:spcPts val="600"/>
                </a:spcBef>
              </a:pP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1989</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4</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日第一颗</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GPS</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工作卫星发射成功</a:t>
              </a:r>
              <a:endPar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endParaRPr>
            </a:p>
            <a:p>
              <a:pPr marL="0" lvl="1" algn="ctr">
                <a:lnSpc>
                  <a:spcPct val="120000"/>
                </a:lnSpc>
                <a:spcBef>
                  <a:spcPts val="600"/>
                </a:spcBef>
              </a:pP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建成</a:t>
              </a:r>
              <a:r>
                <a:rPr lang="en-US" altLang="zh-CN" sz="2400" dirty="0">
                  <a:solidFill>
                    <a:schemeClr val="tx1">
                      <a:lumMod val="50000"/>
                      <a:lumOff val="50000"/>
                    </a:schemeClr>
                  </a:solidFill>
                  <a:latin typeface="微软雅黑" panose="020B0503020204020204" pitchFamily="34" charset="-122"/>
                  <a:ea typeface="微软雅黑" panose="020B0503020204020204" pitchFamily="34" charset="-122"/>
                </a:rPr>
                <a:t>GPS</a:t>
              </a: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星座</a:t>
              </a:r>
            </a:p>
          </p:txBody>
        </p:sp>
      </p:grpSp>
    </p:spTree>
    <p:extLst>
      <p:ext uri="{BB962C8B-B14F-4D97-AF65-F5344CB8AC3E}">
        <p14:creationId xmlns:p14="http://schemas.microsoft.com/office/powerpoint/2010/main" val="2654510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位置服务</a:t>
            </a:r>
            <a:endParaRPr lang="zh-CN" altLang="en-US" dirty="0"/>
          </a:p>
        </p:txBody>
      </p:sp>
      <p:sp>
        <p:nvSpPr>
          <p:cNvPr id="3" name="内容占位符 2"/>
          <p:cNvSpPr>
            <a:spLocks noGrp="1"/>
          </p:cNvSpPr>
          <p:nvPr>
            <p:ph idx="1"/>
          </p:nvPr>
        </p:nvSpPr>
        <p:spPr>
          <a:xfrm>
            <a:off x="0" y="1217613"/>
            <a:ext cx="7543800" cy="700087"/>
          </a:xfrm>
          <a:solidFill>
            <a:schemeClr val="accent1"/>
          </a:solidFill>
        </p:spPr>
        <p:txBody>
          <a:bodyPr anchor="ctr" anchorCtr="0">
            <a:noAutofit/>
          </a:bodyPr>
          <a:lstStyle/>
          <a:p>
            <a:pPr marL="0" indent="0" algn="ctr">
              <a:buNone/>
            </a:pPr>
            <a:r>
              <a:rPr lang="en-US" altLang="zh-CN" b="1" dirty="0">
                <a:solidFill>
                  <a:schemeClr val="bg1"/>
                </a:solidFill>
              </a:rPr>
              <a:t>L</a:t>
            </a:r>
            <a:r>
              <a:rPr lang="en-US" altLang="zh-CN" dirty="0">
                <a:solidFill>
                  <a:schemeClr val="bg1"/>
                </a:solidFill>
              </a:rPr>
              <a:t>ocation </a:t>
            </a:r>
            <a:r>
              <a:rPr lang="en-US" altLang="zh-CN" b="1" dirty="0">
                <a:solidFill>
                  <a:schemeClr val="bg1"/>
                </a:solidFill>
              </a:rPr>
              <a:t>B</a:t>
            </a:r>
            <a:r>
              <a:rPr lang="en-US" altLang="zh-CN" dirty="0">
                <a:solidFill>
                  <a:schemeClr val="bg1"/>
                </a:solidFill>
              </a:rPr>
              <a:t>ased </a:t>
            </a:r>
            <a:r>
              <a:rPr lang="en-US" altLang="zh-CN" b="1" dirty="0">
                <a:solidFill>
                  <a:schemeClr val="bg1"/>
                </a:solidFill>
              </a:rPr>
              <a:t>S</a:t>
            </a:r>
            <a:r>
              <a:rPr lang="en-US" altLang="zh-CN" dirty="0">
                <a:solidFill>
                  <a:schemeClr val="bg1"/>
                </a:solidFill>
              </a:rPr>
              <a:t>ervice</a:t>
            </a:r>
            <a:r>
              <a:rPr lang="zh-CN" altLang="en-US" dirty="0">
                <a:solidFill>
                  <a:schemeClr val="bg1"/>
                </a:solidFill>
              </a:rPr>
              <a:t>（</a:t>
            </a:r>
            <a:r>
              <a:rPr lang="en-US" altLang="zh-CN" dirty="0">
                <a:solidFill>
                  <a:schemeClr val="bg1"/>
                </a:solidFill>
              </a:rPr>
              <a:t>LBS</a:t>
            </a:r>
            <a:r>
              <a:rPr lang="zh-CN" altLang="en-US" dirty="0">
                <a:solidFill>
                  <a:schemeClr val="bg1"/>
                </a:solidFill>
              </a:rPr>
              <a:t>）</a:t>
            </a:r>
            <a:endParaRPr lang="en-US" altLang="zh-CN" dirty="0">
              <a:solidFill>
                <a:schemeClr val="bg1"/>
              </a:solidFill>
            </a:endParaRPr>
          </a:p>
        </p:txBody>
      </p:sp>
      <p:sp>
        <p:nvSpPr>
          <p:cNvPr id="4" name="矩形 3"/>
          <p:cNvSpPr/>
          <p:nvPr/>
        </p:nvSpPr>
        <p:spPr>
          <a:xfrm>
            <a:off x="297308" y="4259151"/>
            <a:ext cx="5607170" cy="1797415"/>
          </a:xfrm>
          <a:prstGeom prst="rect">
            <a:avLst/>
          </a:prstGeom>
        </p:spPr>
        <p:txBody>
          <a:bodyPr wrap="square">
            <a:spAutoFit/>
          </a:bodyPr>
          <a:lstStyle/>
          <a:p>
            <a:pPr marL="0" lvl="1" algn="ctr">
              <a:lnSpc>
                <a:spcPct val="120000"/>
              </a:lnSpc>
              <a:spcBef>
                <a:spcPts val="1200"/>
              </a:spcBef>
            </a:pPr>
            <a:r>
              <a:rPr lang="en-US" altLang="zh-CN" sz="2800" b="1" dirty="0">
                <a:latin typeface="微软雅黑" panose="020B0503020204020204" pitchFamily="34" charset="-122"/>
                <a:ea typeface="微软雅黑" panose="020B0503020204020204" pitchFamily="34" charset="-122"/>
              </a:rPr>
              <a:t>1995</a:t>
            </a:r>
            <a:r>
              <a:rPr lang="zh-CN" altLang="en-US" sz="2800" b="1" dirty="0">
                <a:latin typeface="微软雅黑" panose="020B0503020204020204" pitchFamily="34" charset="-122"/>
                <a:ea typeface="微软雅黑" panose="020B0503020204020204" pitchFamily="34" charset="-122"/>
              </a:rPr>
              <a:t>年美国</a:t>
            </a:r>
            <a:r>
              <a:rPr lang="en-US" altLang="zh-CN" sz="2800" b="1" dirty="0">
                <a:latin typeface="微软雅黑" panose="020B0503020204020204" pitchFamily="34" charset="-122"/>
                <a:ea typeface="微软雅黑" panose="020B0503020204020204" pitchFamily="34" charset="-122"/>
              </a:rPr>
              <a:t>FCC</a:t>
            </a:r>
            <a:r>
              <a:rPr lang="zh-CN" altLang="en-US" sz="2800" b="1" dirty="0">
                <a:latin typeface="微软雅黑" panose="020B0503020204020204" pitchFamily="34" charset="-122"/>
                <a:ea typeface="微软雅黑" panose="020B0503020204020204" pitchFamily="34" charset="-122"/>
              </a:rPr>
              <a:t>颁发</a:t>
            </a:r>
            <a:r>
              <a:rPr lang="en-US" altLang="zh-CN" sz="2800" b="1" dirty="0">
                <a:latin typeface="微软雅黑" panose="020B0503020204020204" pitchFamily="34" charset="-122"/>
                <a:ea typeface="微软雅黑" panose="020B0503020204020204" pitchFamily="34" charset="-122"/>
              </a:rPr>
              <a:t>E911</a:t>
            </a:r>
            <a:r>
              <a:rPr lang="zh-CN" altLang="en-US" sz="2800" b="1" dirty="0">
                <a:latin typeface="微软雅黑" panose="020B0503020204020204" pitchFamily="34" charset="-122"/>
                <a:ea typeface="微软雅黑" panose="020B0503020204020204" pitchFamily="34" charset="-122"/>
              </a:rPr>
              <a:t>强制令</a:t>
            </a:r>
            <a:endParaRPr lang="en-US" altLang="zh-CN" sz="2800" b="1" dirty="0">
              <a:latin typeface="微软雅黑" panose="020B0503020204020204" pitchFamily="34" charset="-122"/>
              <a:ea typeface="微软雅黑" panose="020B0503020204020204" pitchFamily="34" charset="-122"/>
            </a:endParaRPr>
          </a:p>
          <a:p>
            <a:pPr marL="0" lvl="1" algn="ctr">
              <a:lnSpc>
                <a:spcPct val="120000"/>
              </a:lnSpc>
              <a:spcBef>
                <a:spcPts val="1200"/>
              </a:spcBef>
            </a:pP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从</a:t>
            </a: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rPr>
              <a:t>2001</a:t>
            </a: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rPr>
              <a:t>10</a:t>
            </a: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日起，美国的无线运营商要提供自动位置识别业务</a:t>
            </a:r>
          </a:p>
        </p:txBody>
      </p:sp>
      <p:sp>
        <p:nvSpPr>
          <p:cNvPr id="5" name="矩形 4"/>
          <p:cNvSpPr/>
          <p:nvPr/>
        </p:nvSpPr>
        <p:spPr>
          <a:xfrm>
            <a:off x="724924" y="2266662"/>
            <a:ext cx="10866042" cy="1643527"/>
          </a:xfrm>
          <a:prstGeom prst="rect">
            <a:avLst/>
          </a:prstGeom>
        </p:spPr>
        <p:txBody>
          <a:bodyPr wrap="square">
            <a:spAutoFit/>
          </a:bodyPr>
          <a:lstStyle/>
          <a:p>
            <a:pPr>
              <a:lnSpc>
                <a:spcPct val="120000"/>
              </a:lnSpc>
              <a:spcBef>
                <a:spcPts val="600"/>
              </a:spcBef>
            </a:pPr>
            <a:r>
              <a:rPr lang="zh-CN" altLang="en-US" sz="2800" dirty="0">
                <a:latin typeface="微软雅黑" panose="020B0503020204020204" pitchFamily="34" charset="-122"/>
                <a:ea typeface="微软雅黑" panose="020B0503020204020204" pitchFamily="34" charset="-122"/>
              </a:rPr>
              <a:t>移动通信网络和卫星定位系统结合在一起提供的一种</a:t>
            </a:r>
            <a:r>
              <a:rPr lang="zh-CN" altLang="en-US" sz="2800" b="1" dirty="0">
                <a:latin typeface="微软雅黑" panose="020B0503020204020204" pitchFamily="34" charset="-122"/>
                <a:ea typeface="微软雅黑" panose="020B0503020204020204" pitchFamily="34" charset="-122"/>
              </a:rPr>
              <a:t>增值业务</a:t>
            </a:r>
            <a:r>
              <a:rPr lang="zh-CN" altLang="en-US" sz="2800" dirty="0">
                <a:latin typeface="微软雅黑" panose="020B0503020204020204" pitchFamily="34" charset="-122"/>
                <a:ea typeface="微软雅黑" panose="020B0503020204020204" pitchFamily="34" charset="-122"/>
              </a:rPr>
              <a:t>，通过一组定位技术获得移动终端的位置信息（如经纬度坐标数据），提供给移动用户本人或他人以及通信系统，实现各种与位置相关的业务</a:t>
            </a:r>
          </a:p>
        </p:txBody>
      </p:sp>
      <p:sp>
        <p:nvSpPr>
          <p:cNvPr id="6" name="矩形 5"/>
          <p:cNvSpPr/>
          <p:nvPr/>
        </p:nvSpPr>
        <p:spPr>
          <a:xfrm>
            <a:off x="6452559" y="4259151"/>
            <a:ext cx="5607170" cy="1797415"/>
          </a:xfrm>
          <a:prstGeom prst="rect">
            <a:avLst/>
          </a:prstGeom>
        </p:spPr>
        <p:txBody>
          <a:bodyPr wrap="square">
            <a:spAutoFit/>
          </a:bodyPr>
          <a:lstStyle/>
          <a:p>
            <a:pPr marL="0" lvl="1" algn="ctr">
              <a:lnSpc>
                <a:spcPct val="120000"/>
              </a:lnSpc>
              <a:spcBef>
                <a:spcPts val="1200"/>
              </a:spcBef>
            </a:pPr>
            <a:r>
              <a:rPr lang="en-US" altLang="zh-CN" sz="2800" b="1" dirty="0">
                <a:latin typeface="微软雅黑" panose="020B0503020204020204" pitchFamily="34" charset="-122"/>
                <a:ea typeface="微软雅黑" panose="020B0503020204020204" pitchFamily="34" charset="-122"/>
              </a:rPr>
              <a:t>1999</a:t>
            </a:r>
            <a:r>
              <a:rPr lang="zh-CN" altLang="en-US" sz="2800" b="1" dirty="0">
                <a:latin typeface="微软雅黑" panose="020B0503020204020204" pitchFamily="34" charset="-122"/>
                <a:ea typeface="微软雅黑" panose="020B0503020204020204" pitchFamily="34" charset="-122"/>
              </a:rPr>
              <a:t>年欧洲的通信法规定</a:t>
            </a:r>
          </a:p>
          <a:p>
            <a:pPr marL="0" lvl="1" algn="ctr">
              <a:lnSpc>
                <a:spcPct val="120000"/>
              </a:lnSpc>
              <a:spcBef>
                <a:spcPts val="1200"/>
              </a:spcBef>
            </a:pP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rPr>
              <a:t>2003</a:t>
            </a: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年</a:t>
            </a: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月</a:t>
            </a: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日起有紧急呼叫发生，要为紧急救援机构提供位置资料</a:t>
            </a:r>
          </a:p>
        </p:txBody>
      </p:sp>
      <p:cxnSp>
        <p:nvCxnSpPr>
          <p:cNvPr id="8" name="直接连接符 7"/>
          <p:cNvCxnSpPr/>
          <p:nvPr/>
        </p:nvCxnSpPr>
        <p:spPr>
          <a:xfrm>
            <a:off x="379563" y="4106174"/>
            <a:ext cx="1143862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051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GPS</a:t>
            </a:r>
            <a:r>
              <a:rPr lang="zh-CN" altLang="en-US" dirty="0"/>
              <a:t>的问题</a:t>
            </a:r>
          </a:p>
        </p:txBody>
      </p:sp>
      <p:sp>
        <p:nvSpPr>
          <p:cNvPr id="4" name="内容占位符 2"/>
          <p:cNvSpPr txBox="1">
            <a:spLocks/>
          </p:cNvSpPr>
          <p:nvPr/>
        </p:nvSpPr>
        <p:spPr>
          <a:xfrm>
            <a:off x="3709358" y="1648184"/>
            <a:ext cx="7867289" cy="3976239"/>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zh-CN" sz="4000" dirty="0"/>
              <a:t>信号受天气和位置的影响较大</a:t>
            </a:r>
            <a:endParaRPr lang="en-US" altLang="zh-CN" sz="4000" dirty="0"/>
          </a:p>
          <a:p>
            <a:pPr marL="0" indent="0">
              <a:buNone/>
            </a:pPr>
            <a:endParaRPr lang="en-US" altLang="zh-CN" sz="4000" dirty="0"/>
          </a:p>
          <a:p>
            <a:pPr marL="0" indent="0">
              <a:buNone/>
            </a:pPr>
            <a:endParaRPr lang="en-US" altLang="zh-CN" sz="4000" dirty="0"/>
          </a:p>
          <a:p>
            <a:pPr marL="0" indent="0">
              <a:buNone/>
            </a:pPr>
            <a:r>
              <a:rPr lang="zh-CN" altLang="zh-CN" sz="4000" dirty="0"/>
              <a:t>终端</a:t>
            </a:r>
            <a:r>
              <a:rPr lang="zh-CN" altLang="en-US" sz="4000" dirty="0"/>
              <a:t>内</a:t>
            </a:r>
            <a:r>
              <a:rPr lang="zh-CN" altLang="zh-CN" sz="4000" dirty="0"/>
              <a:t>存储的轨道星历图时效</a:t>
            </a:r>
            <a:endParaRPr lang="en-US" altLang="zh-CN" sz="4000" dirty="0"/>
          </a:p>
          <a:p>
            <a:pPr marL="0" indent="0">
              <a:lnSpc>
                <a:spcPct val="120000"/>
              </a:lnSpc>
              <a:buNone/>
            </a:pPr>
            <a:r>
              <a:rPr lang="zh-CN" altLang="zh-CN" sz="3200" dirty="0">
                <a:solidFill>
                  <a:schemeClr val="tx1">
                    <a:lumMod val="50000"/>
                    <a:lumOff val="50000"/>
                  </a:schemeClr>
                </a:solidFill>
              </a:rPr>
              <a:t>一般不超过</a:t>
            </a:r>
            <a:r>
              <a:rPr lang="en-US" altLang="zh-CN" sz="3200" dirty="0">
                <a:solidFill>
                  <a:schemeClr val="tx1">
                    <a:lumMod val="50000"/>
                    <a:lumOff val="50000"/>
                  </a:schemeClr>
                </a:solidFill>
              </a:rPr>
              <a:t>4</a:t>
            </a:r>
            <a:r>
              <a:rPr lang="zh-CN" altLang="zh-CN" sz="3200" dirty="0">
                <a:solidFill>
                  <a:schemeClr val="tx1">
                    <a:lumMod val="50000"/>
                    <a:lumOff val="50000"/>
                  </a:schemeClr>
                </a:solidFill>
              </a:rPr>
              <a:t>小时</a:t>
            </a:r>
            <a:endParaRPr lang="en-US" altLang="zh-CN" sz="3200" dirty="0">
              <a:solidFill>
                <a:schemeClr val="tx1">
                  <a:lumMod val="50000"/>
                  <a:lumOff val="50000"/>
                </a:schemeClr>
              </a:solidFill>
            </a:endParaRPr>
          </a:p>
          <a:p>
            <a:endParaRPr lang="en-US" altLang="zh-CN" sz="40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8501" y="3783472"/>
            <a:ext cx="1323366" cy="132336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8501" y="1419694"/>
            <a:ext cx="1323366" cy="1323366"/>
          </a:xfrm>
          <a:prstGeom prst="rect">
            <a:avLst/>
          </a:prstGeom>
        </p:spPr>
      </p:pic>
    </p:spTree>
    <p:extLst>
      <p:ext uri="{BB962C8B-B14F-4D97-AF65-F5344CB8AC3E}">
        <p14:creationId xmlns:p14="http://schemas.microsoft.com/office/powerpoint/2010/main" val="20211951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A-GPS</a:t>
            </a:r>
            <a:endParaRPr lang="zh-CN" altLang="en-US" dirty="0"/>
          </a:p>
        </p:txBody>
      </p:sp>
      <p:sp>
        <p:nvSpPr>
          <p:cNvPr id="3" name="内容占位符 2"/>
          <p:cNvSpPr>
            <a:spLocks noGrp="1"/>
          </p:cNvSpPr>
          <p:nvPr>
            <p:ph idx="1"/>
          </p:nvPr>
        </p:nvSpPr>
        <p:spPr>
          <a:xfrm>
            <a:off x="4044854" y="2616756"/>
            <a:ext cx="6378141" cy="3784043"/>
          </a:xfrm>
        </p:spPr>
        <p:txBody>
          <a:bodyPr>
            <a:noAutofit/>
          </a:bodyPr>
          <a:lstStyle/>
          <a:p>
            <a:pPr marL="0" indent="0">
              <a:lnSpc>
                <a:spcPct val="120000"/>
              </a:lnSpc>
              <a:buNone/>
            </a:pPr>
            <a:r>
              <a:rPr lang="zh-CN" altLang="zh-CN" b="1" dirty="0"/>
              <a:t>服务</a:t>
            </a:r>
            <a:r>
              <a:rPr lang="zh-CN" altLang="en-US" b="1" dirty="0"/>
              <a:t>器</a:t>
            </a:r>
            <a:r>
              <a:rPr lang="zh-CN" altLang="zh-CN" b="1" dirty="0"/>
              <a:t>保存卫星完整的轨迹资料</a:t>
            </a:r>
            <a:endParaRPr lang="en-US" altLang="zh-CN" b="1" dirty="0"/>
          </a:p>
          <a:p>
            <a:pPr marL="0" indent="0">
              <a:lnSpc>
                <a:spcPct val="120000"/>
              </a:lnSpc>
              <a:spcBef>
                <a:spcPts val="600"/>
              </a:spcBef>
              <a:buNone/>
            </a:pPr>
            <a:r>
              <a:rPr lang="zh-CN" altLang="zh-CN" dirty="0">
                <a:solidFill>
                  <a:schemeClr val="tx1">
                    <a:lumMod val="50000"/>
                    <a:lumOff val="50000"/>
                  </a:schemeClr>
                </a:solidFill>
              </a:rPr>
              <a:t>基站所处位置的卫星运行轨道星历</a:t>
            </a:r>
            <a:endParaRPr lang="en-US" altLang="zh-CN" dirty="0">
              <a:solidFill>
                <a:schemeClr val="tx1">
                  <a:lumMod val="50000"/>
                  <a:lumOff val="50000"/>
                </a:schemeClr>
              </a:solidFill>
            </a:endParaRPr>
          </a:p>
          <a:p>
            <a:pPr marL="0" indent="0">
              <a:lnSpc>
                <a:spcPct val="120000"/>
              </a:lnSpc>
              <a:spcBef>
                <a:spcPts val="1200"/>
              </a:spcBef>
              <a:buNone/>
            </a:pPr>
            <a:endParaRPr lang="en-US" altLang="zh-CN" dirty="0"/>
          </a:p>
          <a:p>
            <a:pPr marL="0" indent="0">
              <a:lnSpc>
                <a:spcPct val="120000"/>
              </a:lnSpc>
              <a:buNone/>
            </a:pPr>
            <a:r>
              <a:rPr lang="zh-CN" altLang="zh-CN" b="1" dirty="0"/>
              <a:t>移动基站</a:t>
            </a:r>
            <a:r>
              <a:rPr lang="zh-CN" altLang="en-US" b="1" dirty="0"/>
              <a:t>与</a:t>
            </a:r>
            <a:r>
              <a:rPr lang="en-US" altLang="zh-CN" b="1" dirty="0"/>
              <a:t>A-GPS</a:t>
            </a:r>
            <a:r>
              <a:rPr lang="zh-CN" altLang="zh-CN" b="1" dirty="0"/>
              <a:t>服务器</a:t>
            </a:r>
            <a:r>
              <a:rPr lang="zh-CN" altLang="en-US" b="1" dirty="0"/>
              <a:t>相连</a:t>
            </a:r>
            <a:endParaRPr lang="en-US" altLang="zh-CN" b="1" dirty="0"/>
          </a:p>
          <a:p>
            <a:pPr marL="0" indent="0">
              <a:lnSpc>
                <a:spcPct val="120000"/>
              </a:lnSpc>
              <a:buNone/>
            </a:pPr>
            <a:r>
              <a:rPr lang="zh-CN" altLang="zh-CN" dirty="0">
                <a:solidFill>
                  <a:schemeClr val="tx1">
                    <a:lumMod val="50000"/>
                    <a:lumOff val="50000"/>
                  </a:schemeClr>
                </a:solidFill>
              </a:rPr>
              <a:t>实时更新</a:t>
            </a:r>
            <a:r>
              <a:rPr lang="en-US" altLang="zh-CN" dirty="0">
                <a:solidFill>
                  <a:schemeClr val="tx1">
                    <a:lumMod val="50000"/>
                    <a:lumOff val="50000"/>
                  </a:schemeClr>
                </a:solidFill>
              </a:rPr>
              <a:t>GPS</a:t>
            </a:r>
            <a:r>
              <a:rPr lang="zh-CN" altLang="zh-CN" dirty="0">
                <a:solidFill>
                  <a:schemeClr val="tx1">
                    <a:lumMod val="50000"/>
                    <a:lumOff val="50000"/>
                  </a:schemeClr>
                </a:solidFill>
              </a:rPr>
              <a:t>芯片上的星历</a:t>
            </a:r>
            <a:endParaRPr lang="en-US" altLang="zh-CN" dirty="0">
              <a:solidFill>
                <a:schemeClr val="tx1">
                  <a:lumMod val="50000"/>
                  <a:lumOff val="50000"/>
                </a:schemeClr>
              </a:solidFill>
            </a:endParaRPr>
          </a:p>
          <a:p>
            <a:pPr marL="0" indent="0">
              <a:lnSpc>
                <a:spcPct val="120000"/>
              </a:lnSpc>
              <a:buNone/>
            </a:pPr>
            <a:r>
              <a:rPr lang="zh-CN" altLang="zh-CN" dirty="0">
                <a:solidFill>
                  <a:schemeClr val="tx1">
                    <a:lumMod val="50000"/>
                    <a:lumOff val="50000"/>
                  </a:schemeClr>
                </a:solidFill>
              </a:rPr>
              <a:t>提升</a:t>
            </a:r>
            <a:r>
              <a:rPr lang="en-US" altLang="zh-CN" dirty="0">
                <a:solidFill>
                  <a:schemeClr val="tx1">
                    <a:lumMod val="50000"/>
                    <a:lumOff val="50000"/>
                  </a:schemeClr>
                </a:solidFill>
              </a:rPr>
              <a:t>GPS</a:t>
            </a:r>
            <a:r>
              <a:rPr lang="zh-CN" altLang="zh-CN" dirty="0">
                <a:solidFill>
                  <a:schemeClr val="tx1">
                    <a:lumMod val="50000"/>
                    <a:lumOff val="50000"/>
                  </a:schemeClr>
                </a:solidFill>
              </a:rPr>
              <a:t>定位速度和精度</a:t>
            </a:r>
            <a:endParaRPr lang="zh-CN" altLang="en-US" dirty="0">
              <a:solidFill>
                <a:schemeClr val="tx1">
                  <a:lumMod val="50000"/>
                  <a:lumOff val="50000"/>
                </a:schemeClr>
              </a:solidFill>
            </a:endParaRPr>
          </a:p>
        </p:txBody>
      </p:sp>
      <p:sp>
        <p:nvSpPr>
          <p:cNvPr id="4" name="矩形 3"/>
          <p:cNvSpPr/>
          <p:nvPr/>
        </p:nvSpPr>
        <p:spPr>
          <a:xfrm>
            <a:off x="0" y="1414732"/>
            <a:ext cx="7675641" cy="655944"/>
          </a:xfrm>
          <a:prstGeom prst="rect">
            <a:avLst/>
          </a:prstGeom>
          <a:solidFill>
            <a:schemeClr val="accent1"/>
          </a:solidFill>
        </p:spPr>
        <p:txBody>
          <a:bodyPr wrap="none" anchor="ctr" anchorCtr="0">
            <a:no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A</a:t>
            </a:r>
            <a:r>
              <a:rPr lang="en-US" altLang="zh-CN" sz="2800" dirty="0">
                <a:solidFill>
                  <a:schemeClr val="bg1"/>
                </a:solidFill>
                <a:latin typeface="微软雅黑" panose="020B0503020204020204" pitchFamily="34" charset="-122"/>
                <a:ea typeface="微软雅黑" panose="020B0503020204020204" pitchFamily="34" charset="-122"/>
              </a:rPr>
              <a:t>ssisted </a:t>
            </a:r>
            <a:r>
              <a:rPr lang="en-US" altLang="zh-CN" sz="2800" b="1" dirty="0">
                <a:solidFill>
                  <a:schemeClr val="bg1"/>
                </a:solidFill>
                <a:latin typeface="微软雅黑" panose="020B0503020204020204" pitchFamily="34" charset="-122"/>
                <a:ea typeface="微软雅黑" panose="020B0503020204020204" pitchFamily="34" charset="-122"/>
              </a:rPr>
              <a:t>G</a:t>
            </a:r>
            <a:r>
              <a:rPr lang="en-US" altLang="zh-CN" sz="2800" dirty="0">
                <a:solidFill>
                  <a:schemeClr val="bg1"/>
                </a:solidFill>
                <a:latin typeface="微软雅黑" panose="020B0503020204020204" pitchFamily="34" charset="-122"/>
                <a:ea typeface="微软雅黑" panose="020B0503020204020204" pitchFamily="34" charset="-122"/>
              </a:rPr>
              <a:t>lobal </a:t>
            </a:r>
            <a:r>
              <a:rPr lang="en-US" altLang="zh-CN" sz="2800" b="1" dirty="0">
                <a:solidFill>
                  <a:schemeClr val="bg1"/>
                </a:solidFill>
                <a:latin typeface="微软雅黑" panose="020B0503020204020204" pitchFamily="34" charset="-122"/>
                <a:ea typeface="微软雅黑" panose="020B0503020204020204" pitchFamily="34" charset="-122"/>
              </a:rPr>
              <a:t>P</a:t>
            </a:r>
            <a:r>
              <a:rPr lang="en-US" altLang="zh-CN" sz="2800" dirty="0">
                <a:solidFill>
                  <a:schemeClr val="bg1"/>
                </a:solidFill>
                <a:latin typeface="微软雅黑" panose="020B0503020204020204" pitchFamily="34" charset="-122"/>
                <a:ea typeface="微软雅黑" panose="020B0503020204020204" pitchFamily="34" charset="-122"/>
              </a:rPr>
              <a:t>ositioning </a:t>
            </a:r>
            <a:r>
              <a:rPr lang="en-US" altLang="zh-CN" sz="2800" b="1" dirty="0">
                <a:solidFill>
                  <a:schemeClr val="bg1"/>
                </a:solidFill>
                <a:latin typeface="微软雅黑" panose="020B0503020204020204" pitchFamily="34" charset="-122"/>
                <a:ea typeface="微软雅黑" panose="020B0503020204020204" pitchFamily="34" charset="-122"/>
              </a:rPr>
              <a:t>S</a:t>
            </a:r>
            <a:r>
              <a:rPr lang="en-US" altLang="zh-CN" sz="2800" dirty="0">
                <a:solidFill>
                  <a:schemeClr val="bg1"/>
                </a:solidFill>
                <a:latin typeface="微软雅黑" panose="020B0503020204020204" pitchFamily="34" charset="-122"/>
                <a:ea typeface="微软雅黑" panose="020B0503020204020204" pitchFamily="34" charset="-122"/>
              </a:rPr>
              <a:t>ystem</a:t>
            </a:r>
          </a:p>
        </p:txBody>
      </p:sp>
      <p:cxnSp>
        <p:nvCxnSpPr>
          <p:cNvPr id="6" name="MH_Other_3"/>
          <p:cNvCxnSpPr/>
          <p:nvPr>
            <p:custDataLst>
              <p:tags r:id="rId1"/>
            </p:custDataLst>
          </p:nvPr>
        </p:nvCxnSpPr>
        <p:spPr bwMode="auto">
          <a:xfrm>
            <a:off x="4149097" y="6072995"/>
            <a:ext cx="5270948" cy="0"/>
          </a:xfrm>
          <a:prstGeom prst="line">
            <a:avLst/>
          </a:prstGeom>
          <a:ln>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7" name="MH_Other_8"/>
          <p:cNvCxnSpPr/>
          <p:nvPr>
            <p:custDataLst>
              <p:tags r:id="rId2"/>
            </p:custDataLst>
          </p:nvPr>
        </p:nvCxnSpPr>
        <p:spPr bwMode="auto">
          <a:xfrm>
            <a:off x="4149097" y="3902314"/>
            <a:ext cx="5270948" cy="0"/>
          </a:xfrm>
          <a:prstGeom prst="line">
            <a:avLst/>
          </a:prstGeom>
          <a:ln>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2472051" y="2616757"/>
            <a:ext cx="1284457" cy="1287996"/>
            <a:chOff x="2553363" y="2616757"/>
            <a:chExt cx="1284457" cy="1287996"/>
          </a:xfrm>
        </p:grpSpPr>
        <p:sp>
          <p:nvSpPr>
            <p:cNvPr id="10" name="MH_Other_7"/>
            <p:cNvSpPr/>
            <p:nvPr>
              <p:custDataLst>
                <p:tags r:id="rId4"/>
              </p:custDataLst>
            </p:nvPr>
          </p:nvSpPr>
          <p:spPr bwMode="auto">
            <a:xfrm>
              <a:off x="2553363" y="2616757"/>
              <a:ext cx="1284457" cy="12879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a:p>
          </p:txBody>
        </p:sp>
        <p:pic>
          <p:nvPicPr>
            <p:cNvPr id="11" name="图片 10"/>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34675" y="2686726"/>
              <a:ext cx="1121833" cy="1148061"/>
            </a:xfrm>
            <a:prstGeom prst="rect">
              <a:avLst/>
            </a:prstGeom>
          </p:spPr>
        </p:pic>
      </p:grpSp>
      <p:grpSp>
        <p:nvGrpSpPr>
          <p:cNvPr id="13" name="组合 12"/>
          <p:cNvGrpSpPr/>
          <p:nvPr/>
        </p:nvGrpSpPr>
        <p:grpSpPr>
          <a:xfrm>
            <a:off x="2472051" y="4527747"/>
            <a:ext cx="1284457" cy="1284457"/>
            <a:chOff x="2553363" y="4916750"/>
            <a:chExt cx="1284457" cy="1284457"/>
          </a:xfrm>
        </p:grpSpPr>
        <p:sp>
          <p:nvSpPr>
            <p:cNvPr id="9" name="MH_Other_1"/>
            <p:cNvSpPr/>
            <p:nvPr>
              <p:custDataLst>
                <p:tags r:id="rId3"/>
              </p:custDataLst>
            </p:nvPr>
          </p:nvSpPr>
          <p:spPr bwMode="auto">
            <a:xfrm>
              <a:off x="2553363" y="4916750"/>
              <a:ext cx="1284457" cy="12844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a:p>
          </p:txBody>
        </p:sp>
        <p:pic>
          <p:nvPicPr>
            <p:cNvPr id="12" name="图片 11"/>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90486" y="5053873"/>
              <a:ext cx="1010214" cy="1010214"/>
            </a:xfrm>
            <a:prstGeom prst="rect">
              <a:avLst/>
            </a:prstGeom>
          </p:spPr>
        </p:pic>
      </p:grpSp>
    </p:spTree>
    <p:extLst>
      <p:ext uri="{BB962C8B-B14F-4D97-AF65-F5344CB8AC3E}">
        <p14:creationId xmlns:p14="http://schemas.microsoft.com/office/powerpoint/2010/main" val="228851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基站</a:t>
            </a:r>
            <a:r>
              <a:rPr lang="zh-CN" altLang="zh-CN" dirty="0"/>
              <a:t>定位服务</a:t>
            </a:r>
            <a:endParaRPr lang="zh-CN" altLang="en-US" dirty="0"/>
          </a:p>
        </p:txBody>
      </p:sp>
      <p:sp>
        <p:nvSpPr>
          <p:cNvPr id="3" name="内容占位符 2"/>
          <p:cNvSpPr>
            <a:spLocks noGrp="1"/>
          </p:cNvSpPr>
          <p:nvPr>
            <p:ph idx="1"/>
          </p:nvPr>
        </p:nvSpPr>
        <p:spPr>
          <a:xfrm>
            <a:off x="690418" y="1537964"/>
            <a:ext cx="3780402" cy="1774144"/>
          </a:xfrm>
        </p:spPr>
        <p:txBody>
          <a:bodyPr>
            <a:normAutofit/>
          </a:bodyPr>
          <a:lstStyle/>
          <a:p>
            <a:pPr marL="0" indent="0">
              <a:buNone/>
            </a:pPr>
            <a:r>
              <a:rPr lang="zh-CN" altLang="zh-CN" dirty="0"/>
              <a:t>通过</a:t>
            </a:r>
            <a:r>
              <a:rPr lang="zh-CN" altLang="zh-CN" b="1" dirty="0"/>
              <a:t>移动通信网络</a:t>
            </a:r>
            <a:r>
              <a:rPr lang="zh-CN" altLang="zh-CN" dirty="0"/>
              <a:t>获取移动终端用户的位置信息（经纬度坐标）</a:t>
            </a:r>
            <a:endParaRPr lang="en-US" altLang="zh-CN" dirty="0"/>
          </a:p>
        </p:txBody>
      </p:sp>
      <p:pic>
        <p:nvPicPr>
          <p:cNvPr id="5" name="Picture 16" descr="Host Integration Server (HIS) 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8594" y="3523157"/>
            <a:ext cx="512190" cy="88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6" descr="BS00925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746998" y="1476975"/>
            <a:ext cx="941906" cy="5075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6" descr="BS00925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51160" y="1402700"/>
            <a:ext cx="1311641" cy="7067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6" descr="BS00925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2618" y="1428142"/>
            <a:ext cx="1667018" cy="898233"/>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355766" y="5605742"/>
            <a:ext cx="646196" cy="646196"/>
          </a:xfrm>
          <a:prstGeom prst="rect">
            <a:avLst/>
          </a:prstGeom>
        </p:spPr>
      </p:pic>
      <p:pic>
        <p:nvPicPr>
          <p:cNvPr id="11" name="图片 10"/>
          <p:cNvPicPr>
            <a:picLocks noChangeAspect="1"/>
          </p:cNvPicPr>
          <p:nvPr/>
        </p:nvPicPr>
        <p:blipFill>
          <a:blip r:embed="rId6"/>
          <a:stretch>
            <a:fillRect/>
          </a:stretch>
        </p:blipFill>
        <p:spPr>
          <a:xfrm>
            <a:off x="5882057" y="3799117"/>
            <a:ext cx="901672" cy="1781570"/>
          </a:xfrm>
          <a:prstGeom prst="rect">
            <a:avLst/>
          </a:prstGeom>
        </p:spPr>
      </p:pic>
      <p:pic>
        <p:nvPicPr>
          <p:cNvPr id="12" name="图片 11"/>
          <p:cNvPicPr>
            <a:picLocks noChangeAspect="1"/>
          </p:cNvPicPr>
          <p:nvPr/>
        </p:nvPicPr>
        <p:blipFill>
          <a:blip r:embed="rId6"/>
          <a:stretch>
            <a:fillRect/>
          </a:stretch>
        </p:blipFill>
        <p:spPr>
          <a:xfrm>
            <a:off x="7004961" y="2711468"/>
            <a:ext cx="635312" cy="1255282"/>
          </a:xfrm>
          <a:prstGeom prst="rect">
            <a:avLst/>
          </a:prstGeom>
        </p:spPr>
      </p:pic>
      <p:pic>
        <p:nvPicPr>
          <p:cNvPr id="13" name="图片 12"/>
          <p:cNvPicPr>
            <a:picLocks noChangeAspect="1"/>
          </p:cNvPicPr>
          <p:nvPr/>
        </p:nvPicPr>
        <p:blipFill>
          <a:blip r:embed="rId6"/>
          <a:stretch>
            <a:fillRect/>
          </a:stretch>
        </p:blipFill>
        <p:spPr>
          <a:xfrm>
            <a:off x="9220195" y="4182418"/>
            <a:ext cx="1026560" cy="2028330"/>
          </a:xfrm>
          <a:prstGeom prst="rect">
            <a:avLst/>
          </a:prstGeom>
        </p:spPr>
      </p:pic>
      <p:sp>
        <p:nvSpPr>
          <p:cNvPr id="14" name="椭圆 13"/>
          <p:cNvSpPr/>
          <p:nvPr/>
        </p:nvSpPr>
        <p:spPr>
          <a:xfrm>
            <a:off x="5378786" y="3184074"/>
            <a:ext cx="5777837" cy="2825207"/>
          </a:xfrm>
          <a:prstGeom prst="ellipse">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8320639" y="2432708"/>
            <a:ext cx="1680289" cy="469616"/>
          </a:xfrm>
          <a:prstGeom prst="rect">
            <a:avLst/>
          </a:prstGeom>
          <a:noFill/>
        </p:spPr>
        <p:txBody>
          <a:bodyPr wrap="square" rtlCol="0">
            <a:spAutoFit/>
          </a:bodyPr>
          <a:lstStyle/>
          <a:p>
            <a:pPr algn="ctr">
              <a:lnSpc>
                <a:spcPct val="110000"/>
              </a:lnSpc>
            </a:pPr>
            <a:r>
              <a:rPr lang="en-US" altLang="zh-CN" sz="2400" dirty="0">
                <a:latin typeface="Arial" panose="020B0604020202020204" pitchFamily="34" charset="0"/>
                <a:ea typeface="微软雅黑" panose="020B0503020204020204" pitchFamily="34" charset="-122"/>
                <a:cs typeface="Arial" panose="020B0604020202020204" pitchFamily="34" charset="0"/>
              </a:rPr>
              <a:t>GPS</a:t>
            </a:r>
            <a:r>
              <a:rPr lang="zh-CN" altLang="en-US" sz="2400" dirty="0">
                <a:latin typeface="Arial" panose="020B0604020202020204" pitchFamily="34" charset="0"/>
                <a:ea typeface="微软雅黑" panose="020B0503020204020204" pitchFamily="34" charset="-122"/>
                <a:cs typeface="Arial" panose="020B0604020202020204" pitchFamily="34" charset="0"/>
              </a:rPr>
              <a:t>卫星</a:t>
            </a:r>
          </a:p>
        </p:txBody>
      </p:sp>
      <p:sp>
        <p:nvSpPr>
          <p:cNvPr id="16" name="文本框 15"/>
          <p:cNvSpPr txBox="1"/>
          <p:nvPr/>
        </p:nvSpPr>
        <p:spPr>
          <a:xfrm>
            <a:off x="8989635" y="3763179"/>
            <a:ext cx="2196694" cy="498598"/>
          </a:xfrm>
          <a:prstGeom prst="rect">
            <a:avLst/>
          </a:prstGeom>
          <a:noFill/>
        </p:spPr>
        <p:txBody>
          <a:bodyPr wrap="square" rtlCol="0">
            <a:spAutoFit/>
          </a:bodyPr>
          <a:lstStyle/>
          <a:p>
            <a:pPr algn="ctr">
              <a:lnSpc>
                <a:spcPct val="110000"/>
              </a:lnSpc>
            </a:pPr>
            <a:r>
              <a:rPr lang="zh-CN" altLang="en-US" sz="2400" dirty="0">
                <a:latin typeface="Arial" panose="020B0604020202020204" pitchFamily="34" charset="0"/>
                <a:ea typeface="微软雅黑" panose="020B0503020204020204" pitchFamily="34" charset="-122"/>
                <a:cs typeface="Arial" panose="020B0604020202020204" pitchFamily="34" charset="0"/>
              </a:rPr>
              <a:t>位置服务器</a:t>
            </a:r>
          </a:p>
        </p:txBody>
      </p:sp>
      <p:sp>
        <p:nvSpPr>
          <p:cNvPr id="17" name="内容占位符 2"/>
          <p:cNvSpPr txBox="1">
            <a:spLocks/>
          </p:cNvSpPr>
          <p:nvPr/>
        </p:nvSpPr>
        <p:spPr>
          <a:xfrm>
            <a:off x="671147" y="3855844"/>
            <a:ext cx="3780402" cy="1704597"/>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zh-CN" dirty="0"/>
              <a:t>在</a:t>
            </a:r>
            <a:r>
              <a:rPr lang="zh-CN" altLang="zh-CN" b="1" dirty="0"/>
              <a:t>电子地图平台</a:t>
            </a:r>
            <a:r>
              <a:rPr lang="zh-CN" altLang="zh-CN" dirty="0"/>
              <a:t>的支持下，为用户提供相应服务的一种业务</a:t>
            </a:r>
            <a:endParaRPr lang="zh-CN" altLang="en-US" dirty="0"/>
          </a:p>
        </p:txBody>
      </p:sp>
    </p:spTree>
    <p:extLst>
      <p:ext uri="{BB962C8B-B14F-4D97-AF65-F5344CB8AC3E}">
        <p14:creationId xmlns:p14="http://schemas.microsoft.com/office/powerpoint/2010/main" val="3649686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Cell ID</a:t>
            </a:r>
            <a:endParaRPr lang="zh-CN" altLang="en-US" dirty="0"/>
          </a:p>
        </p:txBody>
      </p:sp>
      <p:sp>
        <p:nvSpPr>
          <p:cNvPr id="3" name="内容占位符 2"/>
          <p:cNvSpPr>
            <a:spLocks noGrp="1"/>
          </p:cNvSpPr>
          <p:nvPr>
            <p:ph idx="1"/>
          </p:nvPr>
        </p:nvSpPr>
        <p:spPr>
          <a:xfrm>
            <a:off x="6945459" y="3069408"/>
            <a:ext cx="5109382" cy="2395158"/>
          </a:xfrm>
        </p:spPr>
        <p:txBody>
          <a:bodyPr>
            <a:noAutofit/>
          </a:bodyPr>
          <a:lstStyle/>
          <a:p>
            <a:pPr marL="0" indent="0">
              <a:buNone/>
            </a:pPr>
            <a:r>
              <a:rPr lang="en-US" altLang="zh-CN" kern="1200" dirty="0">
                <a:solidFill>
                  <a:schemeClr val="tx1">
                    <a:lumMod val="50000"/>
                    <a:lumOff val="50000"/>
                  </a:schemeClr>
                </a:solidFill>
              </a:rPr>
              <a:t>CGI</a:t>
            </a:r>
            <a:r>
              <a:rPr lang="zh-CN" altLang="en-US" kern="1200" dirty="0">
                <a:solidFill>
                  <a:schemeClr val="tx1">
                    <a:lumMod val="50000"/>
                    <a:lumOff val="50000"/>
                  </a:schemeClr>
                </a:solidFill>
              </a:rPr>
              <a:t>＝ </a:t>
            </a:r>
            <a:r>
              <a:rPr lang="en-US" altLang="zh-CN" kern="1200" dirty="0">
                <a:solidFill>
                  <a:schemeClr val="tx1">
                    <a:lumMod val="50000"/>
                    <a:lumOff val="50000"/>
                  </a:schemeClr>
                </a:solidFill>
              </a:rPr>
              <a:t>MCC</a:t>
            </a:r>
            <a:r>
              <a:rPr lang="zh-CN" altLang="en-US" kern="1200" dirty="0">
                <a:solidFill>
                  <a:schemeClr val="tx1">
                    <a:lumMod val="50000"/>
                    <a:lumOff val="50000"/>
                  </a:schemeClr>
                </a:solidFill>
              </a:rPr>
              <a:t>＋</a:t>
            </a:r>
            <a:r>
              <a:rPr lang="en-US" altLang="zh-CN" kern="1200" dirty="0">
                <a:solidFill>
                  <a:schemeClr val="tx1">
                    <a:lumMod val="50000"/>
                    <a:lumOff val="50000"/>
                  </a:schemeClr>
                </a:solidFill>
              </a:rPr>
              <a:t>MNC</a:t>
            </a:r>
            <a:r>
              <a:rPr lang="zh-CN" altLang="en-US" kern="1200" dirty="0">
                <a:solidFill>
                  <a:schemeClr val="tx1">
                    <a:lumMod val="50000"/>
                    <a:lumOff val="50000"/>
                  </a:schemeClr>
                </a:solidFill>
              </a:rPr>
              <a:t>＋</a:t>
            </a:r>
            <a:r>
              <a:rPr lang="en-US" altLang="zh-CN" kern="1200" dirty="0">
                <a:solidFill>
                  <a:schemeClr val="tx1">
                    <a:lumMod val="50000"/>
                    <a:lumOff val="50000"/>
                  </a:schemeClr>
                </a:solidFill>
              </a:rPr>
              <a:t>LAC</a:t>
            </a:r>
            <a:r>
              <a:rPr lang="zh-CN" altLang="en-US" kern="1200" dirty="0">
                <a:solidFill>
                  <a:schemeClr val="tx1">
                    <a:lumMod val="50000"/>
                    <a:lumOff val="50000"/>
                  </a:schemeClr>
                </a:solidFill>
              </a:rPr>
              <a:t>＋</a:t>
            </a:r>
            <a:r>
              <a:rPr lang="en-US" altLang="zh-CN" kern="1200" dirty="0">
                <a:solidFill>
                  <a:schemeClr val="tx1">
                    <a:lumMod val="50000"/>
                    <a:lumOff val="50000"/>
                  </a:schemeClr>
                </a:solidFill>
              </a:rPr>
              <a:t>CI</a:t>
            </a:r>
          </a:p>
          <a:p>
            <a:pPr marL="0" indent="0">
              <a:buNone/>
            </a:pPr>
            <a:r>
              <a:rPr lang="en-US" altLang="zh-CN" sz="2800" kern="1200" dirty="0">
                <a:solidFill>
                  <a:schemeClr val="tx1">
                    <a:lumMod val="50000"/>
                    <a:lumOff val="50000"/>
                  </a:schemeClr>
                </a:solidFill>
              </a:rPr>
              <a:t>MCC</a:t>
            </a:r>
            <a:r>
              <a:rPr lang="zh-CN" altLang="en-US" sz="2800" kern="1200" dirty="0">
                <a:solidFill>
                  <a:schemeClr val="tx1">
                    <a:lumMod val="50000"/>
                    <a:lumOff val="50000"/>
                  </a:schemeClr>
                </a:solidFill>
              </a:rPr>
              <a:t>：移动国家代码</a:t>
            </a:r>
            <a:endParaRPr lang="en-US" altLang="zh-CN" sz="2800" kern="1200" dirty="0">
              <a:solidFill>
                <a:schemeClr val="tx1">
                  <a:lumMod val="50000"/>
                  <a:lumOff val="50000"/>
                </a:schemeClr>
              </a:solidFill>
            </a:endParaRPr>
          </a:p>
          <a:p>
            <a:pPr marL="0" indent="0">
              <a:buNone/>
            </a:pPr>
            <a:r>
              <a:rPr lang="en-US" altLang="zh-CN" sz="2800" kern="1200" dirty="0">
                <a:solidFill>
                  <a:schemeClr val="tx1">
                    <a:lumMod val="50000"/>
                    <a:lumOff val="50000"/>
                  </a:schemeClr>
                </a:solidFill>
              </a:rPr>
              <a:t>MNC</a:t>
            </a:r>
            <a:r>
              <a:rPr lang="zh-CN" altLang="en-US" sz="2800" kern="1200" dirty="0">
                <a:solidFill>
                  <a:schemeClr val="tx1">
                    <a:lumMod val="50000"/>
                    <a:lumOff val="50000"/>
                  </a:schemeClr>
                </a:solidFill>
              </a:rPr>
              <a:t>：移动网络代码</a:t>
            </a:r>
            <a:endParaRPr lang="en-US" altLang="zh-CN" sz="2800" kern="1200" dirty="0">
              <a:solidFill>
                <a:schemeClr val="tx1">
                  <a:lumMod val="50000"/>
                  <a:lumOff val="50000"/>
                </a:schemeClr>
              </a:solidFill>
            </a:endParaRPr>
          </a:p>
          <a:p>
            <a:pPr marL="0" indent="0">
              <a:buNone/>
            </a:pPr>
            <a:r>
              <a:rPr lang="en-US" altLang="zh-CN" sz="2800" kern="1200" dirty="0">
                <a:solidFill>
                  <a:schemeClr val="tx1">
                    <a:lumMod val="50000"/>
                    <a:lumOff val="50000"/>
                  </a:schemeClr>
                </a:solidFill>
              </a:rPr>
              <a:t>LAC</a:t>
            </a:r>
            <a:r>
              <a:rPr lang="zh-CN" altLang="en-US" sz="2800" kern="1200" dirty="0">
                <a:solidFill>
                  <a:schemeClr val="tx1">
                    <a:lumMod val="50000"/>
                    <a:lumOff val="50000"/>
                  </a:schemeClr>
                </a:solidFill>
              </a:rPr>
              <a:t>：位置区代码</a:t>
            </a:r>
            <a:endParaRPr lang="en-US" altLang="zh-CN" sz="2800" kern="1200" dirty="0">
              <a:solidFill>
                <a:schemeClr val="tx1">
                  <a:lumMod val="50000"/>
                  <a:lumOff val="50000"/>
                </a:schemeClr>
              </a:solidFill>
            </a:endParaRPr>
          </a:p>
        </p:txBody>
      </p:sp>
      <p:grpSp>
        <p:nvGrpSpPr>
          <p:cNvPr id="5" name="组合 4"/>
          <p:cNvGrpSpPr/>
          <p:nvPr/>
        </p:nvGrpSpPr>
        <p:grpSpPr>
          <a:xfrm>
            <a:off x="0" y="1622057"/>
            <a:ext cx="6271258" cy="3438016"/>
            <a:chOff x="1339402" y="783856"/>
            <a:chExt cx="9884753" cy="5419000"/>
          </a:xfrm>
        </p:grpSpPr>
        <p:sp>
          <p:nvSpPr>
            <p:cNvPr id="6" name="新月形 5"/>
            <p:cNvSpPr/>
            <p:nvPr/>
          </p:nvSpPr>
          <p:spPr>
            <a:xfrm rot="16200000">
              <a:off x="5962922" y="2472743"/>
              <a:ext cx="914400" cy="2099256"/>
            </a:xfrm>
            <a:prstGeom prst="moon">
              <a:avLst>
                <a:gd name="adj" fmla="val 358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7" name="饼形 6"/>
            <p:cNvSpPr/>
            <p:nvPr/>
          </p:nvSpPr>
          <p:spPr>
            <a:xfrm>
              <a:off x="3477295" y="1236372"/>
              <a:ext cx="5756856" cy="3181082"/>
            </a:xfrm>
            <a:prstGeom prst="pie">
              <a:avLst>
                <a:gd name="adj1" fmla="val 8115403"/>
                <a:gd name="adj2" fmla="val 2054801"/>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FFE699"/>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6083390" y="1918012"/>
              <a:ext cx="716656" cy="1416004"/>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8476" y="2504380"/>
              <a:ext cx="896257" cy="896257"/>
            </a:xfrm>
            <a:prstGeom prst="rect">
              <a:avLst/>
            </a:prstGeom>
          </p:spPr>
        </p:pic>
        <p:pic>
          <p:nvPicPr>
            <p:cNvPr id="10" name="图片 9"/>
            <p:cNvPicPr>
              <a:picLocks noChangeAspect="1"/>
            </p:cNvPicPr>
            <p:nvPr/>
          </p:nvPicPr>
          <p:blipFill>
            <a:blip r:embed="rId5">
              <a:duotone>
                <a:prstClr val="black"/>
                <a:schemeClr val="accent1">
                  <a:tint val="45000"/>
                  <a:satMod val="400000"/>
                </a:schemeClr>
              </a:duotone>
            </a:blip>
            <a:stretch>
              <a:fillRect/>
            </a:stretch>
          </p:blipFill>
          <p:spPr>
            <a:xfrm rot="10460603">
              <a:off x="5749908" y="1946451"/>
              <a:ext cx="486811" cy="141170"/>
            </a:xfrm>
            <a:prstGeom prst="rect">
              <a:avLst/>
            </a:prstGeom>
            <a:ln>
              <a:noFill/>
            </a:ln>
          </p:spPr>
        </p:pic>
        <p:pic>
          <p:nvPicPr>
            <p:cNvPr id="11" name="图片 10"/>
            <p:cNvPicPr>
              <a:picLocks noChangeAspect="1"/>
            </p:cNvPicPr>
            <p:nvPr/>
          </p:nvPicPr>
          <p:blipFill>
            <a:blip r:embed="rId5">
              <a:duotone>
                <a:prstClr val="black"/>
                <a:schemeClr val="accent1">
                  <a:tint val="45000"/>
                  <a:satMod val="400000"/>
                </a:schemeClr>
              </a:duotone>
            </a:blip>
            <a:stretch>
              <a:fillRect/>
            </a:stretch>
          </p:blipFill>
          <p:spPr>
            <a:xfrm rot="10460603">
              <a:off x="6636404" y="1931426"/>
              <a:ext cx="486811" cy="141170"/>
            </a:xfrm>
            <a:prstGeom prst="rect">
              <a:avLst/>
            </a:prstGeom>
            <a:ln>
              <a:noFill/>
            </a:ln>
          </p:spPr>
        </p:pic>
        <p:pic>
          <p:nvPicPr>
            <p:cNvPr id="12" name="图片 11"/>
            <p:cNvPicPr>
              <a:picLocks noChangeAspect="1"/>
            </p:cNvPicPr>
            <p:nvPr/>
          </p:nvPicPr>
          <p:blipFill>
            <a:blip r:embed="rId5">
              <a:duotone>
                <a:prstClr val="black"/>
                <a:schemeClr val="accent1">
                  <a:tint val="45000"/>
                  <a:satMod val="400000"/>
                </a:schemeClr>
              </a:duotone>
            </a:blip>
            <a:stretch>
              <a:fillRect/>
            </a:stretch>
          </p:blipFill>
          <p:spPr>
            <a:xfrm rot="15234165">
              <a:off x="6147006" y="1609453"/>
              <a:ext cx="486811" cy="141170"/>
            </a:xfrm>
            <a:prstGeom prst="rect">
              <a:avLst/>
            </a:prstGeom>
            <a:ln>
              <a:noFill/>
            </a:ln>
          </p:spPr>
        </p:pic>
        <p:grpSp>
          <p:nvGrpSpPr>
            <p:cNvPr id="13" name="组合 12"/>
            <p:cNvGrpSpPr/>
            <p:nvPr/>
          </p:nvGrpSpPr>
          <p:grpSpPr>
            <a:xfrm flipH="1">
              <a:off x="7994058" y="1324602"/>
              <a:ext cx="2810860" cy="690192"/>
              <a:chOff x="2845593" y="4467226"/>
              <a:chExt cx="2194507" cy="538850"/>
            </a:xfrm>
          </p:grpSpPr>
          <p:cxnSp>
            <p:nvCxnSpPr>
              <p:cNvPr id="26" name="直接连接符 25"/>
              <p:cNvCxnSpPr/>
              <p:nvPr/>
            </p:nvCxnSpPr>
            <p:spPr>
              <a:xfrm>
                <a:off x="2845593" y="4467226"/>
                <a:ext cx="16549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500562" y="4467226"/>
                <a:ext cx="495299"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4948933" y="4914909"/>
                <a:ext cx="91167" cy="91167"/>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sp>
          <p:nvSpPr>
            <p:cNvPr id="14" name="椭圆 13"/>
            <p:cNvSpPr/>
            <p:nvPr/>
          </p:nvSpPr>
          <p:spPr>
            <a:xfrm>
              <a:off x="3464725" y="1210615"/>
              <a:ext cx="5782306" cy="3219718"/>
            </a:xfrm>
            <a:prstGeom prst="ellipse">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grpSp>
          <p:nvGrpSpPr>
            <p:cNvPr id="15" name="组合 14"/>
            <p:cNvGrpSpPr/>
            <p:nvPr/>
          </p:nvGrpSpPr>
          <p:grpSpPr>
            <a:xfrm flipH="1" flipV="1">
              <a:off x="7103268" y="4117171"/>
              <a:ext cx="3843773" cy="690192"/>
              <a:chOff x="2039173" y="4467226"/>
              <a:chExt cx="3000927" cy="538850"/>
            </a:xfrm>
          </p:grpSpPr>
          <p:cxnSp>
            <p:nvCxnSpPr>
              <p:cNvPr id="23" name="直接连接符 22"/>
              <p:cNvCxnSpPr/>
              <p:nvPr/>
            </p:nvCxnSpPr>
            <p:spPr>
              <a:xfrm flipV="1">
                <a:off x="2039173" y="4467226"/>
                <a:ext cx="24613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00562" y="4467226"/>
                <a:ext cx="495299"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948933" y="4914909"/>
                <a:ext cx="91167" cy="91167"/>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flipV="1">
              <a:off x="1519708" y="3767297"/>
              <a:ext cx="4786191" cy="934890"/>
              <a:chOff x="1303404" y="4276184"/>
              <a:chExt cx="3736696" cy="729892"/>
            </a:xfrm>
          </p:grpSpPr>
          <p:cxnSp>
            <p:nvCxnSpPr>
              <p:cNvPr id="20" name="直接连接符 19"/>
              <p:cNvCxnSpPr/>
              <p:nvPr/>
            </p:nvCxnSpPr>
            <p:spPr>
              <a:xfrm flipV="1">
                <a:off x="1303404" y="4276184"/>
                <a:ext cx="30765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380188" y="4277274"/>
                <a:ext cx="615673" cy="685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4948933" y="4914909"/>
                <a:ext cx="91167" cy="91167"/>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1339402" y="4830790"/>
              <a:ext cx="4139256" cy="1309817"/>
            </a:xfrm>
            <a:prstGeom prst="rect">
              <a:avLst/>
            </a:prstGeom>
            <a:noFill/>
          </p:spPr>
          <p:txBody>
            <a:bodyPr wrap="square" rtlCol="0">
              <a:spAutoFit/>
            </a:bodyPr>
            <a:lstStyle/>
            <a:p>
              <a:pPr algn="ctr"/>
              <a:r>
                <a:rPr lang="en-US" altLang="zh-CN" sz="2400" b="1" dirty="0">
                  <a:latin typeface="微软雅黑" panose="020B0503020204020204" pitchFamily="34" charset="-122"/>
                  <a:ea typeface="微软雅黑" panose="020B0503020204020204" pitchFamily="34" charset="-122"/>
                </a:rPr>
                <a:t>Cell ID + Cell Sector +TA</a:t>
              </a:r>
              <a:endParaRPr lang="zh-CN" altLang="en-US" sz="2400"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7484275" y="4893039"/>
              <a:ext cx="3739880" cy="1309817"/>
            </a:xfrm>
            <a:prstGeom prst="rect">
              <a:avLst/>
            </a:prstGeom>
            <a:noFill/>
          </p:spPr>
          <p:txBody>
            <a:bodyPr wrap="square" rtlCol="0">
              <a:spAutoFit/>
            </a:bodyPr>
            <a:lstStyle/>
            <a:p>
              <a:pPr algn="ctr"/>
              <a:r>
                <a:rPr lang="en-US" altLang="zh-CN" sz="2400" b="1" dirty="0">
                  <a:latin typeface="微软雅黑" panose="020B0503020204020204" pitchFamily="34" charset="-122"/>
                  <a:ea typeface="微软雅黑" panose="020B0503020204020204" pitchFamily="34" charset="-122"/>
                </a:rPr>
                <a:t>Cell ID + Cell Sector</a:t>
              </a:r>
              <a:endParaRPr lang="zh-CN" altLang="en-US" sz="2400"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8606939" y="783856"/>
              <a:ext cx="2121161" cy="461666"/>
            </a:xfrm>
            <a:prstGeom prst="rect">
              <a:avLst/>
            </a:prstGeom>
            <a:noFill/>
          </p:spPr>
          <p:txBody>
            <a:bodyPr wrap="square" rtlCol="0">
              <a:spAutoFit/>
            </a:bodyPr>
            <a:lstStyle/>
            <a:p>
              <a:pPr algn="ctr"/>
              <a:r>
                <a:rPr lang="en-US" altLang="zh-CN" sz="2400" b="1" dirty="0">
                  <a:latin typeface="微软雅黑" panose="020B0503020204020204" pitchFamily="34" charset="-122"/>
                  <a:ea typeface="微软雅黑" panose="020B0503020204020204" pitchFamily="34" charset="-122"/>
                </a:rPr>
                <a:t>Cell ID</a:t>
              </a:r>
              <a:endParaRPr lang="zh-CN" altLang="en-US" sz="2400" b="1" dirty="0">
                <a:latin typeface="微软雅黑" panose="020B0503020204020204" pitchFamily="34" charset="-122"/>
                <a:ea typeface="微软雅黑" panose="020B0503020204020204" pitchFamily="34" charset="-122"/>
              </a:endParaRPr>
            </a:p>
          </p:txBody>
        </p:sp>
      </p:grpSp>
      <p:sp>
        <p:nvSpPr>
          <p:cNvPr id="29" name="内容占位符 2"/>
          <p:cNvSpPr txBox="1">
            <a:spLocks/>
          </p:cNvSpPr>
          <p:nvPr/>
        </p:nvSpPr>
        <p:spPr>
          <a:xfrm>
            <a:off x="6888190" y="1291777"/>
            <a:ext cx="4896132" cy="1909151"/>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b="1" dirty="0"/>
              <a:t>小区识别码</a:t>
            </a:r>
            <a:endParaRPr lang="en-US" altLang="zh-CN" b="1" dirty="0"/>
          </a:p>
          <a:p>
            <a:pPr marL="0" indent="0">
              <a:buFont typeface="Arial" panose="020B0604020202020204" pitchFamily="34" charset="0"/>
              <a:buNone/>
            </a:pPr>
            <a:r>
              <a:rPr lang="zh-CN" altLang="en-US" dirty="0"/>
              <a:t>每个小区有一个全球惟一的</a:t>
            </a:r>
            <a:br>
              <a:rPr lang="zh-CN" altLang="en-US" dirty="0"/>
            </a:br>
            <a:r>
              <a:rPr lang="en-US" altLang="zh-CN" dirty="0"/>
              <a:t>CGI</a:t>
            </a:r>
            <a:r>
              <a:rPr lang="zh-CN" altLang="en-US" dirty="0"/>
              <a:t>（</a:t>
            </a:r>
            <a:r>
              <a:rPr lang="en-US" altLang="zh-CN" dirty="0"/>
              <a:t>Cell Global Identity</a:t>
            </a:r>
            <a:r>
              <a:rPr lang="zh-CN" altLang="en-US" dirty="0"/>
              <a:t>）</a:t>
            </a:r>
            <a:endParaRPr lang="en-US" altLang="zh-CN" dirty="0"/>
          </a:p>
        </p:txBody>
      </p:sp>
    </p:spTree>
    <p:extLst>
      <p:ext uri="{BB962C8B-B14F-4D97-AF65-F5344CB8AC3E}">
        <p14:creationId xmlns:p14="http://schemas.microsoft.com/office/powerpoint/2010/main" val="34052644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Cell ID </a:t>
            </a:r>
            <a:r>
              <a:rPr lang="zh-CN" altLang="en-US" dirty="0"/>
              <a:t>定位</a:t>
            </a:r>
          </a:p>
        </p:txBody>
      </p:sp>
      <p:sp>
        <p:nvSpPr>
          <p:cNvPr id="5" name="新月形 4"/>
          <p:cNvSpPr/>
          <p:nvPr/>
        </p:nvSpPr>
        <p:spPr>
          <a:xfrm rot="16200000">
            <a:off x="5814693" y="3494647"/>
            <a:ext cx="687312" cy="1577913"/>
          </a:xfrm>
          <a:prstGeom prst="moon">
            <a:avLst>
              <a:gd name="adj" fmla="val 358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6" name="饼形 5"/>
          <p:cNvSpPr/>
          <p:nvPr/>
        </p:nvSpPr>
        <p:spPr>
          <a:xfrm>
            <a:off x="3946363" y="2565325"/>
            <a:ext cx="4327160" cy="2391070"/>
          </a:xfrm>
          <a:prstGeom prst="pie">
            <a:avLst>
              <a:gd name="adj1" fmla="val 8115403"/>
              <a:gd name="adj2" fmla="val 2054801"/>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srgbClr val="FFE699"/>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5905243" y="3077682"/>
            <a:ext cx="538676" cy="106434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6354" y="3518428"/>
            <a:ext cx="673675" cy="673675"/>
          </a:xfrm>
          <a:prstGeom prst="rect">
            <a:avLst/>
          </a:prstGeom>
        </p:spPr>
      </p:pic>
      <p:pic>
        <p:nvPicPr>
          <p:cNvPr id="9" name="图片 8"/>
          <p:cNvPicPr>
            <a:picLocks noChangeAspect="1"/>
          </p:cNvPicPr>
          <p:nvPr/>
        </p:nvPicPr>
        <p:blipFill>
          <a:blip r:embed="rId5">
            <a:duotone>
              <a:prstClr val="black"/>
              <a:schemeClr val="accent1">
                <a:tint val="45000"/>
                <a:satMod val="400000"/>
              </a:schemeClr>
            </a:duotone>
          </a:blip>
          <a:stretch>
            <a:fillRect/>
          </a:stretch>
        </p:blipFill>
        <p:spPr>
          <a:xfrm rot="10460603">
            <a:off x="5654581" y="3099059"/>
            <a:ext cx="365913" cy="106111"/>
          </a:xfrm>
          <a:prstGeom prst="rect">
            <a:avLst/>
          </a:prstGeom>
          <a:ln>
            <a:noFill/>
          </a:ln>
        </p:spPr>
      </p:pic>
      <p:pic>
        <p:nvPicPr>
          <p:cNvPr id="10" name="图片 9"/>
          <p:cNvPicPr>
            <a:picLocks noChangeAspect="1"/>
          </p:cNvPicPr>
          <p:nvPr/>
        </p:nvPicPr>
        <p:blipFill>
          <a:blip r:embed="rId5">
            <a:duotone>
              <a:prstClr val="black"/>
              <a:schemeClr val="accent1">
                <a:tint val="45000"/>
                <a:satMod val="400000"/>
              </a:schemeClr>
            </a:duotone>
          </a:blip>
          <a:stretch>
            <a:fillRect/>
          </a:stretch>
        </p:blipFill>
        <p:spPr>
          <a:xfrm rot="10460603">
            <a:off x="6320918" y="3087764"/>
            <a:ext cx="365913" cy="106111"/>
          </a:xfrm>
          <a:prstGeom prst="rect">
            <a:avLst/>
          </a:prstGeom>
          <a:ln>
            <a:noFill/>
          </a:ln>
        </p:spPr>
      </p:pic>
      <p:pic>
        <p:nvPicPr>
          <p:cNvPr id="11" name="图片 10"/>
          <p:cNvPicPr>
            <a:picLocks noChangeAspect="1"/>
          </p:cNvPicPr>
          <p:nvPr/>
        </p:nvPicPr>
        <p:blipFill>
          <a:blip r:embed="rId5">
            <a:duotone>
              <a:prstClr val="black"/>
              <a:schemeClr val="accent1">
                <a:tint val="45000"/>
                <a:satMod val="400000"/>
              </a:schemeClr>
            </a:duotone>
          </a:blip>
          <a:stretch>
            <a:fillRect/>
          </a:stretch>
        </p:blipFill>
        <p:spPr>
          <a:xfrm rot="15234165">
            <a:off x="5953061" y="2845753"/>
            <a:ext cx="365913" cy="106111"/>
          </a:xfrm>
          <a:prstGeom prst="rect">
            <a:avLst/>
          </a:prstGeom>
          <a:ln>
            <a:noFill/>
          </a:ln>
        </p:spPr>
      </p:pic>
      <p:sp>
        <p:nvSpPr>
          <p:cNvPr id="13" name="椭圆 12"/>
          <p:cNvSpPr/>
          <p:nvPr/>
        </p:nvSpPr>
        <p:spPr>
          <a:xfrm>
            <a:off x="3936915" y="2545965"/>
            <a:ext cx="4346289" cy="2420111"/>
          </a:xfrm>
          <a:prstGeom prst="ellipse">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690419" y="1315929"/>
            <a:ext cx="3228542" cy="2237536"/>
          </a:xfrm>
          <a:prstGeom prst="rect">
            <a:avLst/>
          </a:prstGeom>
          <a:noFill/>
        </p:spPr>
        <p:txBody>
          <a:bodyPr vert="horz" wrap="square" rtlCol="0">
            <a:spAutoFit/>
          </a:bodyPr>
          <a:lstStyle/>
          <a:p>
            <a:pPr>
              <a:lnSpc>
                <a:spcPct val="120000"/>
              </a:lnSpc>
              <a:spcBef>
                <a:spcPts val="600"/>
              </a:spcBef>
            </a:pPr>
            <a:r>
              <a:rPr lang="zh-CN" altLang="en-US" sz="2800" b="1" dirty="0">
                <a:latin typeface="Arial" panose="020B0604020202020204" pitchFamily="34" charset="0"/>
                <a:ea typeface="微软雅黑" panose="020B0503020204020204" pitchFamily="34" charset="-122"/>
                <a:cs typeface="Arial" panose="020B0604020202020204" pitchFamily="34" charset="0"/>
              </a:rPr>
              <a:t>小区基站相对固定</a:t>
            </a:r>
            <a:endParaRPr lang="en-US" altLang="zh-CN" sz="2800" b="1" dirty="0">
              <a:latin typeface="Arial" panose="020B0604020202020204" pitchFamily="34" charset="0"/>
              <a:ea typeface="微软雅黑" panose="020B0503020204020204" pitchFamily="34" charset="-122"/>
              <a:cs typeface="Arial" panose="020B0604020202020204" pitchFamily="34" charset="0"/>
            </a:endParaRPr>
          </a:p>
          <a:p>
            <a:pPr>
              <a:lnSpc>
                <a:spcPct val="120000"/>
              </a:lnSpc>
              <a:spcBef>
                <a:spcPts val="600"/>
              </a:spcBef>
            </a:pPr>
            <a:r>
              <a:rPr lang="en-US" altLang="zh-CN" sz="2800" dirty="0">
                <a:latin typeface="Arial" panose="020B0604020202020204" pitchFamily="34" charset="0"/>
                <a:ea typeface="微软雅黑" panose="020B0503020204020204" pitchFamily="34" charset="-122"/>
                <a:cs typeface="Arial" panose="020B0604020202020204" pitchFamily="34" charset="0"/>
              </a:rPr>
              <a:t>Cell ID</a:t>
            </a:r>
            <a:r>
              <a:rPr lang="zh-CN" altLang="en-US" sz="2800" dirty="0">
                <a:latin typeface="Arial" panose="020B0604020202020204" pitchFamily="34" charset="0"/>
                <a:ea typeface="微软雅黑" panose="020B0503020204020204" pitchFamily="34" charset="-122"/>
                <a:cs typeface="Arial" panose="020B0604020202020204" pitchFamily="34" charset="0"/>
              </a:rPr>
              <a:t>和对应位置数据构成稳定的基站位置数据库</a:t>
            </a:r>
          </a:p>
        </p:txBody>
      </p:sp>
      <p:sp>
        <p:nvSpPr>
          <p:cNvPr id="30" name="文本框 29"/>
          <p:cNvSpPr txBox="1"/>
          <p:nvPr/>
        </p:nvSpPr>
        <p:spPr>
          <a:xfrm>
            <a:off x="8301158" y="1315929"/>
            <a:ext cx="3550447" cy="1720471"/>
          </a:xfrm>
          <a:prstGeom prst="rect">
            <a:avLst/>
          </a:prstGeom>
          <a:noFill/>
        </p:spPr>
        <p:txBody>
          <a:bodyPr vert="horz" wrap="square" rtlCol="0">
            <a:spAutoFit/>
          </a:bodyPr>
          <a:lstStyle/>
          <a:p>
            <a:pPr>
              <a:lnSpc>
                <a:spcPct val="120000"/>
              </a:lnSpc>
              <a:spcBef>
                <a:spcPts val="600"/>
              </a:spcBef>
            </a:pPr>
            <a:r>
              <a:rPr lang="zh-CN" altLang="en-US" sz="2800" b="1" dirty="0">
                <a:latin typeface="Arial" panose="020B0604020202020204" pitchFamily="34" charset="0"/>
                <a:ea typeface="微软雅黑" panose="020B0503020204020204" pitchFamily="34" charset="-122"/>
                <a:cs typeface="Arial" panose="020B0604020202020204" pitchFamily="34" charset="0"/>
              </a:rPr>
              <a:t>所处的小区或基站</a:t>
            </a:r>
            <a:endParaRPr lang="en-US" altLang="zh-CN" sz="2800" b="1" dirty="0">
              <a:latin typeface="Arial" panose="020B0604020202020204" pitchFamily="34" charset="0"/>
              <a:ea typeface="微软雅黑" panose="020B0503020204020204" pitchFamily="34" charset="-122"/>
              <a:cs typeface="Arial" panose="020B0604020202020204" pitchFamily="34" charset="0"/>
            </a:endParaRPr>
          </a:p>
          <a:p>
            <a:pPr>
              <a:lnSpc>
                <a:spcPct val="120000"/>
              </a:lnSpc>
              <a:spcBef>
                <a:spcPts val="6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利用基站位置和覆盖范围来标识终端位置</a:t>
            </a:r>
          </a:p>
        </p:txBody>
      </p:sp>
      <p:sp>
        <p:nvSpPr>
          <p:cNvPr id="31" name="文本框 30"/>
          <p:cNvSpPr txBox="1"/>
          <p:nvPr/>
        </p:nvSpPr>
        <p:spPr>
          <a:xfrm>
            <a:off x="8301158" y="4469021"/>
            <a:ext cx="3550447" cy="1675972"/>
          </a:xfrm>
          <a:prstGeom prst="rect">
            <a:avLst/>
          </a:prstGeom>
          <a:noFill/>
        </p:spPr>
        <p:txBody>
          <a:bodyPr vert="horz" wrap="square" rtlCol="0">
            <a:spAutoFit/>
          </a:bodyPr>
          <a:lstStyle/>
          <a:p>
            <a:pPr>
              <a:lnSpc>
                <a:spcPct val="120000"/>
              </a:lnSpc>
              <a:spcBef>
                <a:spcPts val="600"/>
              </a:spcBef>
            </a:pPr>
            <a:r>
              <a:rPr lang="zh-CN" altLang="en-US" sz="2800" b="1" dirty="0">
                <a:latin typeface="Arial" panose="020B0604020202020204" pitchFamily="34" charset="0"/>
                <a:ea typeface="微软雅黑" panose="020B0503020204020204" pitchFamily="34" charset="-122"/>
                <a:cs typeface="Arial" panose="020B0604020202020204" pitchFamily="34" charset="0"/>
              </a:rPr>
              <a:t>定位精确度</a:t>
            </a:r>
            <a:endParaRPr lang="en-US" altLang="zh-CN" sz="2800" b="1" dirty="0">
              <a:latin typeface="Arial" panose="020B0604020202020204" pitchFamily="34" charset="0"/>
              <a:ea typeface="微软雅黑" panose="020B0503020204020204" pitchFamily="34" charset="-122"/>
              <a:cs typeface="Arial" panose="020B0604020202020204" pitchFamily="34" charset="0"/>
            </a:endParaRPr>
          </a:p>
          <a:p>
            <a:pPr>
              <a:lnSpc>
                <a:spcPct val="120000"/>
              </a:lnSpc>
              <a:spcBef>
                <a:spcPts val="6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与地面基站的密度、小区大小相关</a:t>
            </a:r>
            <a:endParaRPr lang="en-US" altLang="zh-CN" sz="2800" dirty="0">
              <a:latin typeface="Arial" panose="020B0604020202020204" pitchFamily="34" charset="0"/>
              <a:ea typeface="微软雅黑" panose="020B0503020204020204" pitchFamily="34" charset="-122"/>
              <a:cs typeface="Arial" panose="020B0604020202020204" pitchFamily="34" charset="0"/>
            </a:endParaRPr>
          </a:p>
        </p:txBody>
      </p:sp>
      <p:sp>
        <p:nvSpPr>
          <p:cNvPr id="32" name="文本框 31"/>
          <p:cNvSpPr txBox="1"/>
          <p:nvPr/>
        </p:nvSpPr>
        <p:spPr>
          <a:xfrm>
            <a:off x="807720" y="4469021"/>
            <a:ext cx="3630034" cy="1797415"/>
          </a:xfrm>
          <a:prstGeom prst="rect">
            <a:avLst/>
          </a:prstGeom>
          <a:noFill/>
        </p:spPr>
        <p:txBody>
          <a:bodyPr vert="horz" wrap="square" rtlCol="0">
            <a:spAutoFit/>
          </a:bodyPr>
          <a:lstStyle/>
          <a:p>
            <a:pPr>
              <a:lnSpc>
                <a:spcPct val="120000"/>
              </a:lnSpc>
              <a:spcBef>
                <a:spcPts val="600"/>
              </a:spcBef>
            </a:pPr>
            <a:r>
              <a:rPr lang="en-US" altLang="zh-CN" sz="2800" b="1" dirty="0">
                <a:latin typeface="Arial" panose="020B0604020202020204" pitchFamily="34" charset="0"/>
                <a:ea typeface="微软雅黑" panose="020B0503020204020204" pitchFamily="34" charset="-122"/>
                <a:cs typeface="Arial" panose="020B0604020202020204" pitchFamily="34" charset="0"/>
              </a:rPr>
              <a:t>CGI </a:t>
            </a:r>
            <a:r>
              <a:rPr lang="zh-CN" altLang="en-US" sz="2800" b="1" dirty="0">
                <a:latin typeface="Arial" panose="020B0604020202020204" pitchFamily="34" charset="0"/>
                <a:ea typeface="微软雅黑" panose="020B0503020204020204" pitchFamily="34" charset="-122"/>
                <a:cs typeface="Arial" panose="020B0604020202020204" pitchFamily="34" charset="0"/>
              </a:rPr>
              <a:t>结合</a:t>
            </a:r>
            <a:r>
              <a:rPr lang="en-US" altLang="zh-CN" sz="2800" b="1" dirty="0">
                <a:latin typeface="Arial" panose="020B0604020202020204" pitchFamily="34" charset="0"/>
                <a:ea typeface="微软雅黑" panose="020B0503020204020204" pitchFamily="34" charset="-122"/>
                <a:cs typeface="Arial" panose="020B0604020202020204" pitchFamily="34" charset="0"/>
              </a:rPr>
              <a:t>TA</a:t>
            </a:r>
          </a:p>
          <a:p>
            <a:pPr>
              <a:lnSpc>
                <a:spcPct val="120000"/>
              </a:lnSpc>
              <a:spcBef>
                <a:spcPts val="6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a:t>
            </a:r>
            <a:r>
              <a:rPr lang="en-US" altLang="zh-CN" sz="2800" dirty="0">
                <a:latin typeface="Arial" panose="020B0604020202020204" pitchFamily="34" charset="0"/>
                <a:ea typeface="微软雅黑" panose="020B0503020204020204" pitchFamily="34" charset="-122"/>
                <a:cs typeface="Arial" panose="020B0604020202020204" pitchFamily="34" charset="0"/>
              </a:rPr>
              <a:t>Time Advanced</a:t>
            </a:r>
            <a:r>
              <a:rPr lang="zh-CN" altLang="en-US" sz="2800" dirty="0">
                <a:latin typeface="Arial" panose="020B0604020202020204" pitchFamily="34" charset="0"/>
                <a:ea typeface="微软雅黑" panose="020B0503020204020204" pitchFamily="34" charset="-122"/>
                <a:cs typeface="Arial" panose="020B0604020202020204" pitchFamily="34" charset="0"/>
              </a:rPr>
              <a:t>）</a:t>
            </a:r>
            <a:endParaRPr lang="en-US" altLang="zh-CN" sz="2800" dirty="0">
              <a:latin typeface="Arial" panose="020B0604020202020204" pitchFamily="34" charset="0"/>
              <a:ea typeface="微软雅黑" panose="020B0503020204020204" pitchFamily="34" charset="-122"/>
              <a:cs typeface="Arial" panose="020B0604020202020204" pitchFamily="34" charset="0"/>
            </a:endParaRPr>
          </a:p>
          <a:p>
            <a:pPr>
              <a:lnSpc>
                <a:spcPct val="120000"/>
              </a:lnSpc>
              <a:spcBef>
                <a:spcPts val="6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提高定位精度 </a:t>
            </a:r>
          </a:p>
        </p:txBody>
      </p:sp>
      <p:cxnSp>
        <p:nvCxnSpPr>
          <p:cNvPr id="36" name="直接连接符 35"/>
          <p:cNvCxnSpPr/>
          <p:nvPr/>
        </p:nvCxnSpPr>
        <p:spPr>
          <a:xfrm>
            <a:off x="807720" y="1936745"/>
            <a:ext cx="31941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807720" y="5034400"/>
            <a:ext cx="31941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301158" y="5034400"/>
            <a:ext cx="31941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301158" y="1936745"/>
            <a:ext cx="319415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5293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WiFi</a:t>
            </a:r>
            <a:r>
              <a:rPr lang="en-US" altLang="zh-CN" dirty="0"/>
              <a:t> </a:t>
            </a:r>
            <a:r>
              <a:rPr lang="zh-CN" altLang="zh-CN" dirty="0"/>
              <a:t>定位服务</a:t>
            </a:r>
            <a:endParaRPr lang="zh-CN" altLang="en-US" dirty="0"/>
          </a:p>
        </p:txBody>
      </p:sp>
      <p:sp>
        <p:nvSpPr>
          <p:cNvPr id="5" name="内容占位符 2"/>
          <p:cNvSpPr txBox="1">
            <a:spLocks/>
          </p:cNvSpPr>
          <p:nvPr/>
        </p:nvSpPr>
        <p:spPr>
          <a:xfrm>
            <a:off x="3917359" y="1984470"/>
            <a:ext cx="6369641" cy="926162"/>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600"/>
              </a:spcBef>
              <a:buNone/>
            </a:pPr>
            <a:r>
              <a:rPr lang="zh-CN" altLang="en-US" b="1" dirty="0">
                <a:latin typeface="微软雅黑" panose="020B0503020204020204" pitchFamily="34" charset="-122"/>
              </a:rPr>
              <a:t>无线</a:t>
            </a:r>
            <a:r>
              <a:rPr lang="en-US" altLang="zh-CN" b="1" dirty="0">
                <a:latin typeface="微软雅黑" panose="020B0503020204020204" pitchFamily="34" charset="-122"/>
              </a:rPr>
              <a:t>AP</a:t>
            </a:r>
            <a:r>
              <a:rPr lang="zh-CN" altLang="en-US" dirty="0">
                <a:latin typeface="微软雅黑" panose="020B0503020204020204" pitchFamily="34" charset="-122"/>
              </a:rPr>
              <a:t>都有一个全球唯一的</a:t>
            </a:r>
            <a:r>
              <a:rPr lang="en-US" altLang="zh-CN" b="1" dirty="0">
                <a:latin typeface="微软雅黑" panose="020B0503020204020204" pitchFamily="34" charset="-122"/>
              </a:rPr>
              <a:t>MAC</a:t>
            </a:r>
            <a:r>
              <a:rPr lang="zh-CN" altLang="en-US" b="1" dirty="0">
                <a:latin typeface="微软雅黑" panose="020B0503020204020204" pitchFamily="34" charset="-122"/>
              </a:rPr>
              <a:t>地址</a:t>
            </a:r>
            <a:endParaRPr lang="en-US" altLang="zh-CN" b="1" dirty="0">
              <a:latin typeface="微软雅黑" panose="020B0503020204020204" pitchFamily="34" charset="-122"/>
            </a:endParaRPr>
          </a:p>
          <a:p>
            <a:pPr marL="0" indent="0">
              <a:lnSpc>
                <a:spcPct val="120000"/>
              </a:lnSpc>
              <a:spcBef>
                <a:spcPts val="600"/>
              </a:spcBef>
              <a:buNone/>
            </a:pPr>
            <a:r>
              <a:rPr lang="zh-CN" altLang="en-US" dirty="0">
                <a:solidFill>
                  <a:schemeClr val="tx1">
                    <a:lumMod val="50000"/>
                    <a:lumOff val="50000"/>
                  </a:schemeClr>
                </a:solidFill>
              </a:rPr>
              <a:t>一般来说无线</a:t>
            </a:r>
            <a:r>
              <a:rPr lang="en-US" altLang="zh-CN" dirty="0">
                <a:solidFill>
                  <a:schemeClr val="tx1">
                    <a:lumMod val="50000"/>
                    <a:lumOff val="50000"/>
                  </a:schemeClr>
                </a:solidFill>
              </a:rPr>
              <a:t>AP</a:t>
            </a:r>
            <a:r>
              <a:rPr lang="zh-CN" altLang="en-US" dirty="0">
                <a:solidFill>
                  <a:schemeClr val="tx1">
                    <a:lumMod val="50000"/>
                    <a:lumOff val="50000"/>
                  </a:schemeClr>
                </a:solidFill>
              </a:rPr>
              <a:t>在一段时间内不会移动</a:t>
            </a:r>
            <a:endParaRPr lang="en-US" altLang="zh-CN" b="1" dirty="0">
              <a:solidFill>
                <a:schemeClr val="tx1">
                  <a:lumMod val="50000"/>
                  <a:lumOff val="50000"/>
                </a:schemeClr>
              </a:solidFill>
              <a:latin typeface="微软雅黑" panose="020B0503020204020204" pitchFamily="34"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0" y="1327368"/>
            <a:ext cx="2085782" cy="2006382"/>
          </a:xfrm>
          <a:prstGeom prst="rect">
            <a:avLst/>
          </a:prstGeom>
        </p:spPr>
      </p:pic>
      <p:sp>
        <p:nvSpPr>
          <p:cNvPr id="3" name="矩形 2"/>
          <p:cNvSpPr/>
          <p:nvPr/>
        </p:nvSpPr>
        <p:spPr>
          <a:xfrm>
            <a:off x="3917359" y="3605832"/>
            <a:ext cx="6096000" cy="2465290"/>
          </a:xfrm>
          <a:prstGeom prst="rect">
            <a:avLst/>
          </a:prstGeom>
        </p:spPr>
        <p:txBody>
          <a:bodyPr>
            <a:spAutoFit/>
          </a:bodyPr>
          <a:lstStyle/>
          <a:p>
            <a:pPr>
              <a:lnSpc>
                <a:spcPct val="120000"/>
              </a:lnSpc>
              <a:spcBef>
                <a:spcPts val="600"/>
              </a:spcBef>
            </a:pPr>
            <a:r>
              <a:rPr lang="zh-CN" altLang="en-US" sz="3200" b="1" dirty="0">
                <a:latin typeface="微软雅黑" panose="020B0503020204020204" pitchFamily="34" charset="-122"/>
                <a:ea typeface="微软雅黑" panose="020B0503020204020204" pitchFamily="34" charset="-122"/>
              </a:rPr>
              <a:t>设备开启</a:t>
            </a:r>
            <a:r>
              <a:rPr lang="en-US" altLang="zh-CN" sz="3200" b="1" dirty="0">
                <a:latin typeface="微软雅黑" panose="020B0503020204020204" pitchFamily="34" charset="-122"/>
                <a:ea typeface="微软雅黑" panose="020B0503020204020204" pitchFamily="34" charset="-122"/>
              </a:rPr>
              <a:t>Wi-Fi</a:t>
            </a:r>
          </a:p>
          <a:p>
            <a:pPr>
              <a:lnSpc>
                <a:spcPct val="120000"/>
              </a:lnSpc>
              <a:spcBef>
                <a:spcPts val="600"/>
              </a:spcBef>
            </a:pPr>
            <a:r>
              <a:rPr lang="zh-CN" altLang="en-US" sz="2800" dirty="0">
                <a:latin typeface="微软雅黑" panose="020B0503020204020204" pitchFamily="34" charset="-122"/>
                <a:ea typeface="微软雅黑" panose="020B0503020204020204" pitchFamily="34" charset="-122"/>
              </a:rPr>
              <a:t>网络接入时，</a:t>
            </a:r>
            <a:r>
              <a:rPr lang="zh-CN" altLang="en-US" sz="2800" b="1" dirty="0">
                <a:latin typeface="微软雅黑" panose="020B0503020204020204" pitchFamily="34" charset="-122"/>
                <a:ea typeface="微软雅黑" panose="020B0503020204020204" pitchFamily="34" charset="-122"/>
              </a:rPr>
              <a:t>广播</a:t>
            </a:r>
            <a:r>
              <a:rPr lang="zh-CN" altLang="en-US" sz="2800" dirty="0">
                <a:latin typeface="微软雅黑" panose="020B0503020204020204" pitchFamily="34" charset="-122"/>
                <a:ea typeface="微软雅黑" panose="020B0503020204020204" pitchFamily="34" charset="-122"/>
              </a:rPr>
              <a:t>自己的</a:t>
            </a:r>
            <a:r>
              <a:rPr lang="en-US" altLang="zh-CN" sz="2800" dirty="0">
                <a:latin typeface="微软雅黑" panose="020B0503020204020204" pitchFamily="34" charset="-122"/>
                <a:ea typeface="微软雅黑" panose="020B0503020204020204" pitchFamily="34" charset="-122"/>
              </a:rPr>
              <a:t>MAC</a:t>
            </a:r>
            <a:r>
              <a:rPr lang="zh-CN" altLang="en-US" sz="2800" dirty="0">
                <a:latin typeface="微软雅黑" panose="020B0503020204020204" pitchFamily="34" charset="-122"/>
                <a:ea typeface="微软雅黑" panose="020B0503020204020204" pitchFamily="34" charset="-122"/>
              </a:rPr>
              <a:t>地址</a:t>
            </a:r>
            <a:endParaRPr lang="en-US" altLang="zh-CN" sz="2800" dirty="0">
              <a:latin typeface="微软雅黑" panose="020B0503020204020204" pitchFamily="34" charset="-122"/>
              <a:ea typeface="微软雅黑" panose="020B0503020204020204" pitchFamily="34" charset="-122"/>
            </a:endParaRPr>
          </a:p>
          <a:p>
            <a:pPr marL="0" lvl="1">
              <a:lnSpc>
                <a:spcPct val="120000"/>
              </a:lnSpc>
              <a:spcBef>
                <a:spcPts val="600"/>
              </a:spcBef>
            </a:pPr>
            <a:r>
              <a:rPr lang="zh-CN" altLang="en-US" sz="2800" b="1" dirty="0">
                <a:latin typeface="微软雅黑" panose="020B0503020204020204" pitchFamily="34" charset="-122"/>
                <a:ea typeface="微软雅黑" panose="020B0503020204020204" pitchFamily="34" charset="-122"/>
              </a:rPr>
              <a:t>扫描</a:t>
            </a:r>
            <a:r>
              <a:rPr lang="zh-CN" altLang="en-US" sz="2800" dirty="0">
                <a:latin typeface="微软雅黑" panose="020B0503020204020204" pitchFamily="34" charset="-122"/>
                <a:ea typeface="微软雅黑" panose="020B0503020204020204" pitchFamily="34" charset="-122"/>
              </a:rPr>
              <a:t>并收集周围的</a:t>
            </a:r>
            <a:r>
              <a:rPr lang="en-US" altLang="zh-CN" sz="2800" dirty="0">
                <a:latin typeface="微软雅黑" panose="020B0503020204020204" pitchFamily="34" charset="-122"/>
                <a:ea typeface="微软雅黑" panose="020B0503020204020204" pitchFamily="34" charset="-122"/>
              </a:rPr>
              <a:t>AP</a:t>
            </a:r>
            <a:r>
              <a:rPr lang="zh-CN" altLang="en-US" sz="2800" dirty="0">
                <a:latin typeface="微软雅黑" panose="020B0503020204020204" pitchFamily="34" charset="-122"/>
                <a:ea typeface="微软雅黑" panose="020B0503020204020204" pitchFamily="34" charset="-122"/>
              </a:rPr>
              <a:t>信号</a:t>
            </a:r>
            <a:endParaRPr lang="en-US" altLang="zh-CN" sz="2800" dirty="0">
              <a:latin typeface="微软雅黑" panose="020B0503020204020204" pitchFamily="34" charset="-122"/>
              <a:ea typeface="微软雅黑" panose="020B0503020204020204" pitchFamily="34" charset="-122"/>
            </a:endParaRPr>
          </a:p>
          <a:p>
            <a:pPr marL="0" lvl="1">
              <a:lnSpc>
                <a:spcPct val="120000"/>
              </a:lnSpc>
              <a:spcBef>
                <a:spcPts val="600"/>
              </a:spcBef>
            </a:pPr>
            <a:r>
              <a:rPr lang="zh-CN" altLang="en-US" sz="2800" b="1" dirty="0">
                <a:latin typeface="微软雅黑" panose="020B0503020204020204" pitchFamily="34" charset="-122"/>
                <a:ea typeface="微软雅黑" panose="020B0503020204020204" pitchFamily="34" charset="-122"/>
              </a:rPr>
              <a:t>获取</a:t>
            </a:r>
            <a:r>
              <a:rPr lang="zh-CN" altLang="en-US" sz="2800" dirty="0">
                <a:latin typeface="微软雅黑" panose="020B0503020204020204" pitchFamily="34" charset="-122"/>
                <a:ea typeface="微软雅黑" panose="020B0503020204020204" pitchFamily="34" charset="-122"/>
              </a:rPr>
              <a:t>到</a:t>
            </a:r>
            <a:r>
              <a:rPr lang="en-US" altLang="zh-CN" sz="2800" dirty="0">
                <a:latin typeface="微软雅黑" panose="020B0503020204020204" pitchFamily="34" charset="-122"/>
                <a:ea typeface="微软雅黑" panose="020B0503020204020204" pitchFamily="34" charset="-122"/>
              </a:rPr>
              <a:t>AP</a:t>
            </a:r>
            <a:r>
              <a:rPr lang="zh-CN" altLang="en-US" sz="2800" dirty="0">
                <a:latin typeface="微软雅黑" panose="020B0503020204020204" pitchFamily="34" charset="-122"/>
                <a:ea typeface="微软雅黑" panose="020B0503020204020204" pitchFamily="34" charset="-122"/>
              </a:rPr>
              <a:t>广播出来的</a:t>
            </a:r>
            <a:r>
              <a:rPr lang="en-US" altLang="zh-CN" sz="2800" dirty="0">
                <a:latin typeface="微软雅黑" panose="020B0503020204020204" pitchFamily="34" charset="-122"/>
                <a:ea typeface="微软雅黑" panose="020B0503020204020204" pitchFamily="34" charset="-122"/>
              </a:rPr>
              <a:t>MAC</a:t>
            </a:r>
            <a:r>
              <a:rPr lang="zh-CN" altLang="en-US" sz="2800" dirty="0">
                <a:latin typeface="微软雅黑" panose="020B0503020204020204" pitchFamily="34" charset="-122"/>
                <a:ea typeface="微软雅黑" panose="020B0503020204020204" pitchFamily="34" charset="-122"/>
              </a:rPr>
              <a:t>地址</a:t>
            </a:r>
            <a:endParaRPr lang="en-US" altLang="zh-CN" sz="2800"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3917359" y="3196382"/>
            <a:ext cx="6217241"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 y="3940280"/>
            <a:ext cx="1752600" cy="1752600"/>
          </a:xfrm>
          <a:prstGeom prst="rect">
            <a:avLst/>
          </a:prstGeom>
        </p:spPr>
      </p:pic>
      <p:cxnSp>
        <p:nvCxnSpPr>
          <p:cNvPr id="11" name="直接连接符 10"/>
          <p:cNvCxnSpPr/>
          <p:nvPr/>
        </p:nvCxnSpPr>
        <p:spPr>
          <a:xfrm>
            <a:off x="3917359" y="6092008"/>
            <a:ext cx="621724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309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C00000"/>
                </a:solidFill>
              </a:rPr>
              <a:t>位置服务器</a:t>
            </a:r>
            <a:endParaRPr lang="en-US" altLang="zh-CN" b="1" dirty="0">
              <a:solidFill>
                <a:srgbClr val="C00000"/>
              </a:solidFill>
            </a:endParaRPr>
          </a:p>
        </p:txBody>
      </p:sp>
      <p:graphicFrame>
        <p:nvGraphicFramePr>
          <p:cNvPr id="7" name="Object 29"/>
          <p:cNvGraphicFramePr>
            <a:graphicFrameLocks noChangeAspect="1"/>
          </p:cNvGraphicFramePr>
          <p:nvPr>
            <p:extLst>
              <p:ext uri="{D42A27DB-BD31-4B8C-83A1-F6EECF244321}">
                <p14:modId xmlns:p14="http://schemas.microsoft.com/office/powerpoint/2010/main" val="2795953505"/>
              </p:ext>
            </p:extLst>
          </p:nvPr>
        </p:nvGraphicFramePr>
        <p:xfrm>
          <a:off x="7132864" y="3853245"/>
          <a:ext cx="1402761" cy="1847169"/>
        </p:xfrm>
        <a:graphic>
          <a:graphicData uri="http://schemas.openxmlformats.org/presentationml/2006/ole">
            <mc:AlternateContent xmlns:mc="http://schemas.openxmlformats.org/markup-compatibility/2006">
              <mc:Choice xmlns:v="urn:schemas-microsoft-com:vml" Requires="v">
                <p:oleObj spid="_x0000_s6437" name="Visio" r:id="rId4" imgW="737311" imgH="970280" progId="Visio.Drawing.11">
                  <p:embed/>
                </p:oleObj>
              </mc:Choice>
              <mc:Fallback>
                <p:oleObj name="Visio" r:id="rId4" imgW="737311" imgH="970280" progId="Visio.Drawing.11">
                  <p:embed/>
                  <p:pic>
                    <p:nvPicPr>
                      <p:cNvPr id="2" name="Object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2864" y="3853245"/>
                        <a:ext cx="1402761" cy="1847169"/>
                      </a:xfrm>
                      <a:prstGeom prst="rect">
                        <a:avLst/>
                      </a:prstGeom>
                      <a:noFill/>
                      <a:ln>
                        <a:noFill/>
                      </a:ln>
                      <a:effectLst/>
                      <a:extLst/>
                    </p:spPr>
                  </p:pic>
                </p:oleObj>
              </mc:Fallback>
            </mc:AlternateContent>
          </a:graphicData>
        </a:graphic>
      </p:graphicFrame>
      <p:grpSp>
        <p:nvGrpSpPr>
          <p:cNvPr id="15" name="组合 14"/>
          <p:cNvGrpSpPr/>
          <p:nvPr/>
        </p:nvGrpSpPr>
        <p:grpSpPr>
          <a:xfrm>
            <a:off x="2352365" y="2113977"/>
            <a:ext cx="1186027" cy="1337965"/>
            <a:chOff x="2762250" y="2077131"/>
            <a:chExt cx="1186027" cy="1337965"/>
          </a:xfrm>
        </p:grpSpPr>
        <p:pic>
          <p:nvPicPr>
            <p:cNvPr id="5" name="图片 4"/>
            <p:cNvPicPr>
              <a:picLocks noChangeAspect="1"/>
            </p:cNvPicPr>
            <p:nvPr/>
          </p:nvPicPr>
          <p:blipFill rotWithShape="1">
            <a:blip r:embed="rId6" cstate="print">
              <a:extLst>
                <a:ext uri="{28A0092B-C50C-407E-A947-70E740481C1C}">
                  <a14:useLocalDpi xmlns:a14="http://schemas.microsoft.com/office/drawing/2010/main" val="0"/>
                </a:ext>
              </a:extLst>
            </a:blip>
            <a:srcRect l="6568" t="4995" r="4531" b="6129"/>
            <a:stretch/>
          </p:blipFill>
          <p:spPr>
            <a:xfrm>
              <a:off x="2762250" y="2077131"/>
              <a:ext cx="1186027" cy="876300"/>
            </a:xfrm>
            <a:prstGeom prst="rect">
              <a:avLst/>
            </a:prstGeom>
          </p:spPr>
        </p:pic>
        <p:sp>
          <p:nvSpPr>
            <p:cNvPr id="8" name="矩形 7"/>
            <p:cNvSpPr/>
            <p:nvPr/>
          </p:nvSpPr>
          <p:spPr>
            <a:xfrm>
              <a:off x="2963168" y="2953431"/>
              <a:ext cx="784189" cy="461665"/>
            </a:xfrm>
            <a:prstGeom prst="rect">
              <a:avLst/>
            </a:prstGeom>
          </p:spPr>
          <p:txBody>
            <a:bodyPr wrap="none">
              <a:spAutoFit/>
            </a:bodyPr>
            <a:lstStyle/>
            <a:p>
              <a:r>
                <a:rPr lang="en-US" altLang="zh-CN" sz="2400" b="1" dirty="0">
                  <a:solidFill>
                    <a:srgbClr val="333333"/>
                  </a:solidFill>
                  <a:latin typeface="Arial" panose="020B0604020202020204" pitchFamily="34" charset="0"/>
                  <a:cs typeface="Arial" panose="020B0604020202020204" pitchFamily="34" charset="0"/>
                </a:rPr>
                <a:t>AP1</a:t>
              </a:r>
              <a:endParaRPr lang="zh-CN" altLang="en-US" sz="2400" b="1" dirty="0">
                <a:latin typeface="Arial" panose="020B0604020202020204" pitchFamily="34" charset="0"/>
                <a:cs typeface="Arial" panose="020B0604020202020204" pitchFamily="34" charset="0"/>
              </a:endParaRPr>
            </a:p>
          </p:txBody>
        </p:sp>
      </p:grpSp>
      <p:grpSp>
        <p:nvGrpSpPr>
          <p:cNvPr id="11" name="组合 10"/>
          <p:cNvGrpSpPr/>
          <p:nvPr/>
        </p:nvGrpSpPr>
        <p:grpSpPr>
          <a:xfrm>
            <a:off x="1367258" y="4272644"/>
            <a:ext cx="1186027" cy="1337965"/>
            <a:chOff x="2914650" y="2229531"/>
            <a:chExt cx="1186027" cy="1337965"/>
          </a:xfrm>
        </p:grpSpPr>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l="6568" t="4995" r="4531" b="6129"/>
            <a:stretch/>
          </p:blipFill>
          <p:spPr>
            <a:xfrm>
              <a:off x="2914650" y="2229531"/>
              <a:ext cx="1186027" cy="876300"/>
            </a:xfrm>
            <a:prstGeom prst="rect">
              <a:avLst/>
            </a:prstGeom>
          </p:spPr>
        </p:pic>
        <p:sp>
          <p:nvSpPr>
            <p:cNvPr id="10" name="矩形 9"/>
            <p:cNvSpPr/>
            <p:nvPr/>
          </p:nvSpPr>
          <p:spPr>
            <a:xfrm>
              <a:off x="3115568" y="3105831"/>
              <a:ext cx="784189" cy="461665"/>
            </a:xfrm>
            <a:prstGeom prst="rect">
              <a:avLst/>
            </a:prstGeom>
          </p:spPr>
          <p:txBody>
            <a:bodyPr wrap="none">
              <a:spAutoFit/>
            </a:bodyPr>
            <a:lstStyle/>
            <a:p>
              <a:r>
                <a:rPr lang="en-US" altLang="zh-CN" sz="2400" b="1" dirty="0">
                  <a:solidFill>
                    <a:srgbClr val="333333"/>
                  </a:solidFill>
                  <a:latin typeface="Arial" panose="020B0604020202020204" pitchFamily="34" charset="0"/>
                  <a:cs typeface="Arial" panose="020B0604020202020204" pitchFamily="34" charset="0"/>
                </a:rPr>
                <a:t>AP1</a:t>
              </a:r>
              <a:endParaRPr lang="zh-CN" altLang="en-US" sz="2400" b="1" dirty="0">
                <a:latin typeface="Arial" panose="020B0604020202020204" pitchFamily="34" charset="0"/>
                <a:cs typeface="Arial" panose="020B0604020202020204" pitchFamily="34" charset="0"/>
              </a:endParaRPr>
            </a:p>
          </p:txBody>
        </p:sp>
      </p:grpSp>
      <p:grpSp>
        <p:nvGrpSpPr>
          <p:cNvPr id="12" name="组合 11"/>
          <p:cNvGrpSpPr/>
          <p:nvPr/>
        </p:nvGrpSpPr>
        <p:grpSpPr>
          <a:xfrm>
            <a:off x="4358108" y="2991575"/>
            <a:ext cx="1186027" cy="1337965"/>
            <a:chOff x="2914650" y="2229531"/>
            <a:chExt cx="1186027" cy="1337965"/>
          </a:xfrm>
        </p:grpSpPr>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6568" t="4995" r="4531" b="6129"/>
            <a:stretch/>
          </p:blipFill>
          <p:spPr>
            <a:xfrm>
              <a:off x="2914650" y="2229531"/>
              <a:ext cx="1186027" cy="876300"/>
            </a:xfrm>
            <a:prstGeom prst="rect">
              <a:avLst/>
            </a:prstGeom>
          </p:spPr>
        </p:pic>
        <p:sp>
          <p:nvSpPr>
            <p:cNvPr id="14" name="矩形 13"/>
            <p:cNvSpPr/>
            <p:nvPr/>
          </p:nvSpPr>
          <p:spPr>
            <a:xfrm>
              <a:off x="3115568" y="3105831"/>
              <a:ext cx="784189" cy="461665"/>
            </a:xfrm>
            <a:prstGeom prst="rect">
              <a:avLst/>
            </a:prstGeom>
          </p:spPr>
          <p:txBody>
            <a:bodyPr wrap="none">
              <a:spAutoFit/>
            </a:bodyPr>
            <a:lstStyle/>
            <a:p>
              <a:r>
                <a:rPr lang="en-US" altLang="zh-CN" sz="2400" b="1" dirty="0">
                  <a:solidFill>
                    <a:srgbClr val="333333"/>
                  </a:solidFill>
                  <a:latin typeface="Arial" panose="020B0604020202020204" pitchFamily="34" charset="0"/>
                  <a:cs typeface="Arial" panose="020B0604020202020204" pitchFamily="34" charset="0"/>
                </a:rPr>
                <a:t>AP1</a:t>
              </a:r>
              <a:endParaRPr lang="zh-CN" altLang="en-US" sz="2400" b="1" dirty="0">
                <a:latin typeface="Arial" panose="020B0604020202020204" pitchFamily="34" charset="0"/>
                <a:cs typeface="Arial" panose="020B0604020202020204" pitchFamily="34" charset="0"/>
              </a:endParaRPr>
            </a:p>
          </p:txBody>
        </p:sp>
      </p:grpSp>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471410">
            <a:off x="2974023" y="3714615"/>
            <a:ext cx="997959" cy="997959"/>
          </a:xfrm>
          <a:prstGeom prst="rect">
            <a:avLst/>
          </a:prstGeom>
        </p:spPr>
      </p:pic>
      <p:sp>
        <p:nvSpPr>
          <p:cNvPr id="17" name="矩形 16"/>
          <p:cNvSpPr/>
          <p:nvPr/>
        </p:nvSpPr>
        <p:spPr>
          <a:xfrm>
            <a:off x="7391654" y="5890914"/>
            <a:ext cx="885179" cy="461665"/>
          </a:xfrm>
          <a:prstGeom prst="rect">
            <a:avLst/>
          </a:prstGeom>
        </p:spPr>
        <p:txBody>
          <a:bodyPr wrap="none">
            <a:spAutoFit/>
          </a:bodyPr>
          <a:lstStyle/>
          <a:p>
            <a:r>
              <a:rPr lang="en-US" altLang="zh-CN" sz="2400" b="1" dirty="0">
                <a:solidFill>
                  <a:srgbClr val="333333"/>
                </a:solidFill>
                <a:latin typeface="Arial" panose="020B0604020202020204" pitchFamily="34" charset="0"/>
                <a:cs typeface="Arial" panose="020B0604020202020204" pitchFamily="34" charset="0"/>
              </a:rPr>
              <a:t>WPS</a:t>
            </a:r>
            <a:endParaRPr lang="zh-CN" altLang="en-US" sz="2400" b="1" dirty="0">
              <a:latin typeface="Arial" panose="020B0604020202020204" pitchFamily="34" charset="0"/>
              <a:cs typeface="Arial" panose="020B0604020202020204" pitchFamily="34" charset="0"/>
            </a:endParaRPr>
          </a:p>
        </p:txBody>
      </p:sp>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98018" y="4364111"/>
            <a:ext cx="781430" cy="863011"/>
          </a:xfrm>
          <a:prstGeom prst="rect">
            <a:avLst/>
          </a:prstGeom>
        </p:spPr>
      </p:pic>
      <p:sp>
        <p:nvSpPr>
          <p:cNvPr id="19" name="椭圆 18"/>
          <p:cNvSpPr/>
          <p:nvPr/>
        </p:nvSpPr>
        <p:spPr>
          <a:xfrm>
            <a:off x="1337861" y="1083638"/>
            <a:ext cx="3285199" cy="3285545"/>
          </a:xfrm>
          <a:prstGeom prst="ellipse">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0" name="椭圆 19"/>
          <p:cNvSpPr/>
          <p:nvPr/>
        </p:nvSpPr>
        <p:spPr>
          <a:xfrm>
            <a:off x="408531" y="3104825"/>
            <a:ext cx="3285199" cy="3285545"/>
          </a:xfrm>
          <a:prstGeom prst="ellipse">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1" name="椭圆 20"/>
          <p:cNvSpPr/>
          <p:nvPr/>
        </p:nvSpPr>
        <p:spPr>
          <a:xfrm>
            <a:off x="3275556" y="1809169"/>
            <a:ext cx="3285199" cy="3285545"/>
          </a:xfrm>
          <a:prstGeom prst="ellipse">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cxnSp>
        <p:nvCxnSpPr>
          <p:cNvPr id="23" name="直接箭头连接符 22"/>
          <p:cNvCxnSpPr>
            <a:stCxn id="7" idx="1"/>
            <a:endCxn id="16" idx="3"/>
          </p:cNvCxnSpPr>
          <p:nvPr/>
        </p:nvCxnSpPr>
        <p:spPr>
          <a:xfrm flipH="1" flipV="1">
            <a:off x="3926969" y="4420705"/>
            <a:ext cx="3205895" cy="356124"/>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3974862" y="4729237"/>
            <a:ext cx="3120419" cy="32890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249415" y="4181007"/>
            <a:ext cx="1766830" cy="400110"/>
          </a:xfrm>
          <a:prstGeom prst="rect">
            <a:avLst/>
          </a:prstGeom>
        </p:spPr>
        <p:txBody>
          <a:bodyPr wrap="none">
            <a:spAutoFit/>
          </a:bodyPr>
          <a:lstStyle/>
          <a:p>
            <a:r>
              <a:rPr lang="en-US" altLang="zh-CN" sz="2000" b="1" dirty="0">
                <a:solidFill>
                  <a:schemeClr val="accent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Location</a:t>
            </a:r>
            <a:r>
              <a:rPr lang="zh-CN" altLang="en-US" sz="2000" b="1" dirty="0">
                <a:solidFill>
                  <a:schemeClr val="accent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信息</a:t>
            </a:r>
          </a:p>
        </p:txBody>
      </p:sp>
      <p:sp>
        <p:nvSpPr>
          <p:cNvPr id="31" name="矩形 30"/>
          <p:cNvSpPr/>
          <p:nvPr/>
        </p:nvSpPr>
        <p:spPr>
          <a:xfrm>
            <a:off x="5111059" y="4971279"/>
            <a:ext cx="1306127" cy="400110"/>
          </a:xfrm>
          <a:prstGeom prst="rect">
            <a:avLst/>
          </a:prstGeom>
        </p:spPr>
        <p:txBody>
          <a:bodyPr wrap="none">
            <a:spAutoFit/>
          </a:bodyPr>
          <a:lstStyle/>
          <a:p>
            <a:r>
              <a:rPr lang="en-US" altLang="zh-CN" sz="2000" b="1" dirty="0" err="1">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WiFi</a:t>
            </a:r>
            <a:r>
              <a:rPr lang="en-US" altLang="zh-CN" sz="2000" b="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zh-CN" altLang="en-US" sz="2000" b="1" dirty="0">
                <a:solidFill>
                  <a:schemeClr val="accent6">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信息</a:t>
            </a:r>
          </a:p>
        </p:txBody>
      </p:sp>
      <p:cxnSp>
        <p:nvCxnSpPr>
          <p:cNvPr id="32" name="直接箭头连接符 31"/>
          <p:cNvCxnSpPr>
            <a:stCxn id="7" idx="3"/>
            <a:endCxn id="18" idx="1"/>
          </p:cNvCxnSpPr>
          <p:nvPr/>
        </p:nvCxnSpPr>
        <p:spPr>
          <a:xfrm>
            <a:off x="8535625" y="4776829"/>
            <a:ext cx="1562393" cy="18788"/>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9856320" y="5359317"/>
            <a:ext cx="1555234" cy="461665"/>
          </a:xfrm>
          <a:prstGeom prst="rect">
            <a:avLst/>
          </a:prstGeom>
        </p:spPr>
        <p:txBody>
          <a:bodyPr wrap="none">
            <a:spAutoFit/>
          </a:bodyPr>
          <a:lstStyle/>
          <a:p>
            <a:r>
              <a:rPr lang="en-US" altLang="zh-CN" sz="2400" b="1" dirty="0">
                <a:solidFill>
                  <a:srgbClr val="333333"/>
                </a:solidFill>
                <a:latin typeface="Arial" panose="020B0604020202020204" pitchFamily="34" charset="0"/>
                <a:cs typeface="Arial" panose="020B0604020202020204" pitchFamily="34" charset="0"/>
              </a:rPr>
              <a:t>Database</a:t>
            </a:r>
            <a:endParaRPr lang="zh-CN" altLang="en-US" sz="2400" b="1" dirty="0">
              <a:latin typeface="Arial" panose="020B0604020202020204" pitchFamily="34" charset="0"/>
              <a:cs typeface="Arial" panose="020B0604020202020204" pitchFamily="34" charset="0"/>
            </a:endParaRPr>
          </a:p>
        </p:txBody>
      </p:sp>
      <p:sp>
        <p:nvSpPr>
          <p:cNvPr id="39" name="矩形 38"/>
          <p:cNvSpPr/>
          <p:nvPr/>
        </p:nvSpPr>
        <p:spPr>
          <a:xfrm>
            <a:off x="6777623" y="1481486"/>
            <a:ext cx="5242141" cy="523220"/>
          </a:xfrm>
          <a:prstGeom prst="rect">
            <a:avLst/>
          </a:prstGeom>
        </p:spPr>
        <p:txBody>
          <a:bodyPr wrap="none">
            <a:spAutoFit/>
          </a:bodyPr>
          <a:lstStyle/>
          <a:p>
            <a:r>
              <a:rPr lang="en-US" altLang="zh-CN" sz="2800" b="1" dirty="0">
                <a:latin typeface="Arial" panose="020B0604020202020204" pitchFamily="34" charset="0"/>
                <a:ea typeface="微软雅黑" panose="020B0503020204020204" pitchFamily="34" charset="-122"/>
                <a:cs typeface="Arial" panose="020B0604020202020204" pitchFamily="34" charset="0"/>
              </a:rPr>
              <a:t>W</a:t>
            </a:r>
            <a:r>
              <a:rPr lang="en-US" altLang="zh-CN" sz="2800" dirty="0">
                <a:latin typeface="Arial" panose="020B0604020202020204" pitchFamily="34" charset="0"/>
                <a:ea typeface="微软雅黑" panose="020B0503020204020204" pitchFamily="34" charset="-122"/>
                <a:cs typeface="Arial" panose="020B0604020202020204" pitchFamily="34" charset="0"/>
              </a:rPr>
              <a:t>i-Fi-based </a:t>
            </a:r>
            <a:r>
              <a:rPr lang="en-US" altLang="zh-CN" sz="2800" b="1" dirty="0">
                <a:latin typeface="Arial" panose="020B0604020202020204" pitchFamily="34" charset="0"/>
                <a:ea typeface="微软雅黑" panose="020B0503020204020204" pitchFamily="34" charset="-122"/>
                <a:cs typeface="Arial" panose="020B0604020202020204" pitchFamily="34" charset="0"/>
              </a:rPr>
              <a:t>P</a:t>
            </a:r>
            <a:r>
              <a:rPr lang="en-US" altLang="zh-CN" sz="2800" dirty="0">
                <a:latin typeface="Arial" panose="020B0604020202020204" pitchFamily="34" charset="0"/>
                <a:ea typeface="微软雅黑" panose="020B0503020204020204" pitchFamily="34" charset="-122"/>
                <a:cs typeface="Arial" panose="020B0604020202020204" pitchFamily="34" charset="0"/>
              </a:rPr>
              <a:t>ositioning </a:t>
            </a:r>
            <a:r>
              <a:rPr lang="en-US" altLang="zh-CN" sz="2800" b="1" dirty="0">
                <a:latin typeface="Arial" panose="020B0604020202020204" pitchFamily="34" charset="0"/>
                <a:ea typeface="微软雅黑" panose="020B0503020204020204" pitchFamily="34" charset="-122"/>
                <a:cs typeface="Arial" panose="020B0604020202020204" pitchFamily="34" charset="0"/>
              </a:rPr>
              <a:t>S</a:t>
            </a:r>
            <a:r>
              <a:rPr lang="en-US" altLang="zh-CN" sz="2800" dirty="0">
                <a:latin typeface="Arial" panose="020B0604020202020204" pitchFamily="34" charset="0"/>
                <a:ea typeface="微软雅黑" panose="020B0503020204020204" pitchFamily="34" charset="-122"/>
                <a:cs typeface="Arial" panose="020B0604020202020204" pitchFamily="34" charset="0"/>
              </a:rPr>
              <a:t>ystem</a:t>
            </a:r>
            <a:endParaRPr lang="zh-CN" altLang="en-US" sz="2800" dirty="0">
              <a:latin typeface="Arial" panose="020B0604020202020204" pitchFamily="34" charset="0"/>
              <a:cs typeface="Arial" panose="020B0604020202020204" pitchFamily="34" charset="0"/>
            </a:endParaRPr>
          </a:p>
        </p:txBody>
      </p:sp>
      <p:cxnSp>
        <p:nvCxnSpPr>
          <p:cNvPr id="40" name="直接连接符 39"/>
          <p:cNvCxnSpPr/>
          <p:nvPr/>
        </p:nvCxnSpPr>
        <p:spPr>
          <a:xfrm>
            <a:off x="6895475" y="2148638"/>
            <a:ext cx="50725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895475" y="1360715"/>
            <a:ext cx="507253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5532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数据采集</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48</a:t>
            </a:fld>
            <a:endParaRPr lang="zh-CN" altLang="en-US"/>
          </a:p>
        </p:txBody>
      </p:sp>
      <p:sp>
        <p:nvSpPr>
          <p:cNvPr id="3" name="矩形 2"/>
          <p:cNvSpPr/>
          <p:nvPr/>
        </p:nvSpPr>
        <p:spPr>
          <a:xfrm>
            <a:off x="3874952" y="2147478"/>
            <a:ext cx="6315868" cy="1082669"/>
          </a:xfrm>
          <a:prstGeom prst="rect">
            <a:avLst/>
          </a:prstGeom>
          <a:ln>
            <a:noFill/>
          </a:ln>
        </p:spPr>
        <p:txBody>
          <a:bodyPr wrap="square">
            <a:spAutoFit/>
          </a:bodyPr>
          <a:lstStyle/>
          <a:p>
            <a:pPr>
              <a:lnSpc>
                <a:spcPct val="120000"/>
              </a:lnSpc>
              <a:spcBef>
                <a:spcPts val="600"/>
              </a:spcBef>
            </a:pPr>
            <a:r>
              <a:rPr lang="zh-CN" altLang="en-US" sz="2800" dirty="0">
                <a:latin typeface="微软雅黑" panose="020B0503020204020204" pitchFamily="34" charset="-122"/>
                <a:ea typeface="微软雅黑" panose="020B0503020204020204" pitchFamily="34" charset="-122"/>
              </a:rPr>
              <a:t>街景拍摄车采集沿途的无线信号并打上通过</a:t>
            </a:r>
            <a:r>
              <a:rPr lang="en-US" altLang="zh-CN" sz="2800" dirty="0">
                <a:latin typeface="微软雅黑" panose="020B0503020204020204" pitchFamily="34" charset="-122"/>
                <a:ea typeface="微软雅黑" panose="020B0503020204020204" pitchFamily="34" charset="-122"/>
              </a:rPr>
              <a:t>GPS</a:t>
            </a:r>
            <a:r>
              <a:rPr lang="zh-CN" altLang="en-US" sz="2800" dirty="0">
                <a:latin typeface="微软雅黑" panose="020B0503020204020204" pitchFamily="34" charset="-122"/>
                <a:ea typeface="微软雅黑" panose="020B0503020204020204" pitchFamily="34" charset="-122"/>
              </a:rPr>
              <a:t>定位出的坐标回传至服务器</a:t>
            </a:r>
          </a:p>
        </p:txBody>
      </p:sp>
      <p:sp>
        <p:nvSpPr>
          <p:cNvPr id="5" name="矩形 4"/>
          <p:cNvSpPr/>
          <p:nvPr/>
        </p:nvSpPr>
        <p:spPr>
          <a:xfrm>
            <a:off x="3874952" y="4750923"/>
            <a:ext cx="6596207" cy="1643527"/>
          </a:xfrm>
          <a:prstGeom prst="rect">
            <a:avLst/>
          </a:prstGeom>
          <a:ln>
            <a:noFill/>
          </a:ln>
        </p:spPr>
        <p:txBody>
          <a:bodyPr wrap="square">
            <a:spAutoFit/>
          </a:bodyPr>
          <a:lstStyle/>
          <a:p>
            <a:pPr>
              <a:lnSpc>
                <a:spcPct val="120000"/>
              </a:lnSpc>
              <a:spcBef>
                <a:spcPts val="600"/>
              </a:spcBef>
            </a:pPr>
            <a:r>
              <a:rPr lang="zh-CN" altLang="en-US" sz="2800" dirty="0">
                <a:latin typeface="微软雅黑" panose="020B0503020204020204" pitchFamily="34" charset="-122"/>
                <a:ea typeface="微软雅黑" panose="020B0503020204020204" pitchFamily="34" charset="-122"/>
              </a:rPr>
              <a:t>手机开启“无线网络定位”，自动收集</a:t>
            </a:r>
            <a:r>
              <a:rPr lang="en-US" altLang="zh-CN" sz="2800" dirty="0" err="1">
                <a:latin typeface="微软雅黑" panose="020B0503020204020204" pitchFamily="34" charset="-122"/>
                <a:ea typeface="微软雅黑" panose="020B0503020204020204" pitchFamily="34" charset="-122"/>
              </a:rPr>
              <a:t>WiFi</a:t>
            </a:r>
            <a:r>
              <a:rPr lang="zh-CN" altLang="en-US" sz="2800" dirty="0">
                <a:latin typeface="微软雅黑" panose="020B0503020204020204" pitchFamily="34" charset="-122"/>
                <a:ea typeface="微软雅黑" panose="020B0503020204020204" pitchFamily="34" charset="-122"/>
              </a:rPr>
              <a:t>的</a:t>
            </a:r>
            <a:r>
              <a:rPr lang="en-US" altLang="zh-CN" sz="2800" dirty="0">
                <a:latin typeface="微软雅黑" panose="020B0503020204020204" pitchFamily="34" charset="-122"/>
                <a:ea typeface="微软雅黑" panose="020B0503020204020204" pitchFamily="34" charset="-122"/>
              </a:rPr>
              <a:t>MAC</a:t>
            </a:r>
            <a:r>
              <a:rPr lang="zh-CN" altLang="en-US" sz="2800" dirty="0">
                <a:latin typeface="微软雅黑" panose="020B0503020204020204" pitchFamily="34" charset="-122"/>
                <a:ea typeface="微软雅黑" panose="020B0503020204020204" pitchFamily="34" charset="-122"/>
              </a:rPr>
              <a:t>地址、</a:t>
            </a:r>
            <a:r>
              <a:rPr lang="en-US" altLang="zh-CN" sz="2800" dirty="0">
                <a:latin typeface="微软雅黑" panose="020B0503020204020204" pitchFamily="34" charset="-122"/>
                <a:ea typeface="微软雅黑" panose="020B0503020204020204" pitchFamily="34" charset="-122"/>
              </a:rPr>
              <a:t>GPS</a:t>
            </a:r>
            <a:r>
              <a:rPr lang="zh-CN" altLang="en-US" sz="2800" dirty="0">
                <a:latin typeface="微软雅黑" panose="020B0503020204020204" pitchFamily="34" charset="-122"/>
                <a:ea typeface="微软雅黑" panose="020B0503020204020204" pitchFamily="34" charset="-122"/>
              </a:rPr>
              <a:t>位置信息、运营商基站编码等，发送给服务器</a:t>
            </a:r>
          </a:p>
        </p:txBody>
      </p:sp>
      <p:sp>
        <p:nvSpPr>
          <p:cNvPr id="6" name="矩形 5"/>
          <p:cNvSpPr/>
          <p:nvPr/>
        </p:nvSpPr>
        <p:spPr>
          <a:xfrm>
            <a:off x="3919393" y="1276566"/>
            <a:ext cx="2031325" cy="700769"/>
          </a:xfrm>
          <a:prstGeom prst="rect">
            <a:avLst/>
          </a:prstGeom>
        </p:spPr>
        <p:txBody>
          <a:bodyPr wrap="none">
            <a:spAutoFit/>
          </a:bodyPr>
          <a:lstStyle/>
          <a:p>
            <a:pPr>
              <a:lnSpc>
                <a:spcPct val="120000"/>
              </a:lnSpc>
              <a:spcBef>
                <a:spcPts val="600"/>
              </a:spcBef>
            </a:pPr>
            <a:r>
              <a:rPr lang="zh-CN" altLang="en-US" sz="3600" b="1" dirty="0">
                <a:latin typeface="微软雅黑" panose="020B0503020204020204" pitchFamily="34" charset="-122"/>
                <a:ea typeface="微软雅黑" panose="020B0503020204020204" pitchFamily="34" charset="-122"/>
              </a:rPr>
              <a:t>主动采集</a:t>
            </a:r>
            <a:endParaRPr lang="zh-CN" altLang="en-US" sz="3600" dirty="0">
              <a:latin typeface="微软雅黑" panose="020B0503020204020204" pitchFamily="34" charset="-122"/>
              <a:ea typeface="微软雅黑" panose="020B0503020204020204" pitchFamily="34" charset="-122"/>
            </a:endParaRPr>
          </a:p>
        </p:txBody>
      </p:sp>
      <p:sp>
        <p:nvSpPr>
          <p:cNvPr id="7" name="矩形 6"/>
          <p:cNvSpPr/>
          <p:nvPr/>
        </p:nvSpPr>
        <p:spPr>
          <a:xfrm>
            <a:off x="3919393" y="3934051"/>
            <a:ext cx="2031325" cy="700769"/>
          </a:xfrm>
          <a:prstGeom prst="rect">
            <a:avLst/>
          </a:prstGeom>
        </p:spPr>
        <p:txBody>
          <a:bodyPr wrap="none">
            <a:spAutoFit/>
          </a:bodyPr>
          <a:lstStyle/>
          <a:p>
            <a:pPr>
              <a:lnSpc>
                <a:spcPct val="120000"/>
              </a:lnSpc>
              <a:spcBef>
                <a:spcPts val="600"/>
              </a:spcBef>
            </a:pPr>
            <a:r>
              <a:rPr lang="zh-CN" altLang="en-US" sz="3600" b="1" dirty="0">
                <a:latin typeface="微软雅黑" panose="020B0503020204020204" pitchFamily="34" charset="-122"/>
                <a:ea typeface="微软雅黑" panose="020B0503020204020204" pitchFamily="34" charset="-122"/>
              </a:rPr>
              <a:t>用户提交</a:t>
            </a:r>
            <a:endParaRPr lang="zh-CN" altLang="en-US" sz="36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943100" y="4078984"/>
            <a:ext cx="1569902" cy="1569902"/>
          </a:xfrm>
          <a:prstGeom prst="rect">
            <a:avLst/>
          </a:prstGeom>
        </p:spPr>
      </p:pic>
      <p:pic>
        <p:nvPicPr>
          <p:cNvPr id="9" name="图片 8"/>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38300" y="1279245"/>
            <a:ext cx="1950902" cy="1950902"/>
          </a:xfrm>
          <a:prstGeom prst="rect">
            <a:avLst/>
          </a:prstGeom>
        </p:spPr>
      </p:pic>
      <p:cxnSp>
        <p:nvCxnSpPr>
          <p:cNvPr id="13" name="直接连接符 12"/>
          <p:cNvCxnSpPr/>
          <p:nvPr/>
        </p:nvCxnSpPr>
        <p:spPr>
          <a:xfrm>
            <a:off x="3913052" y="4693773"/>
            <a:ext cx="61009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913052" y="2071278"/>
            <a:ext cx="610090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100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IP</a:t>
            </a:r>
            <a:r>
              <a:rPr lang="zh-CN" altLang="en-US" dirty="0"/>
              <a:t>定位技术</a:t>
            </a:r>
          </a:p>
        </p:txBody>
      </p:sp>
      <p:sp>
        <p:nvSpPr>
          <p:cNvPr id="3" name="内容占位符 2"/>
          <p:cNvSpPr>
            <a:spLocks noGrp="1"/>
          </p:cNvSpPr>
          <p:nvPr>
            <p:ph idx="1"/>
          </p:nvPr>
        </p:nvSpPr>
        <p:spPr>
          <a:xfrm>
            <a:off x="362614" y="2045991"/>
            <a:ext cx="2737818" cy="1911730"/>
          </a:xfrm>
        </p:spPr>
        <p:txBody>
          <a:bodyPr>
            <a:normAutofit/>
          </a:bodyPr>
          <a:lstStyle/>
          <a:p>
            <a:pPr marL="0" indent="0" algn="r">
              <a:spcBef>
                <a:spcPts val="1200"/>
              </a:spcBef>
              <a:buNone/>
            </a:pPr>
            <a:r>
              <a:rPr lang="zh-CN" altLang="en-US" kern="1200" dirty="0">
                <a:latin typeface="微软雅黑" panose="020B0503020204020204" pitchFamily="34" charset="-122"/>
              </a:rPr>
              <a:t>较完备的</a:t>
            </a:r>
            <a:r>
              <a:rPr lang="en-US" altLang="zh-CN" kern="1200" dirty="0">
                <a:latin typeface="微软雅黑" panose="020B0503020204020204" pitchFamily="34" charset="-122"/>
              </a:rPr>
              <a:t>IP</a:t>
            </a:r>
            <a:r>
              <a:rPr lang="zh-CN" altLang="en-US" kern="1200" dirty="0">
                <a:latin typeface="微软雅黑" panose="020B0503020204020204" pitchFamily="34" charset="-122"/>
              </a:rPr>
              <a:t>地址数据库</a:t>
            </a:r>
            <a:endParaRPr lang="en-US" altLang="zh-CN" kern="1200" dirty="0">
              <a:latin typeface="微软雅黑" panose="020B0503020204020204" pitchFamily="34" charset="-122"/>
            </a:endParaRPr>
          </a:p>
          <a:p>
            <a:pPr marL="0" indent="0" algn="r">
              <a:spcBef>
                <a:spcPts val="1200"/>
              </a:spcBef>
              <a:buNone/>
            </a:pPr>
            <a:r>
              <a:rPr lang="zh-CN" altLang="en-US" kern="1200" dirty="0">
                <a:latin typeface="微软雅黑" panose="020B0503020204020204" pitchFamily="34" charset="-122"/>
              </a:rPr>
              <a:t>查询</a:t>
            </a:r>
            <a:r>
              <a:rPr lang="en-US" altLang="zh-CN" kern="1200" dirty="0">
                <a:latin typeface="微软雅黑" panose="020B0503020204020204" pitchFamily="34" charset="-122"/>
              </a:rPr>
              <a:t>IP</a:t>
            </a:r>
            <a:r>
              <a:rPr lang="zh-CN" altLang="en-US" kern="1200" dirty="0">
                <a:latin typeface="微软雅黑" panose="020B0503020204020204" pitchFamily="34" charset="-122"/>
              </a:rPr>
              <a:t>获得位置</a:t>
            </a:r>
            <a:endParaRPr lang="en-US" altLang="zh-CN" kern="1200" dirty="0">
              <a:latin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328434" y="2058975"/>
            <a:ext cx="5539825" cy="1770460"/>
          </a:xfrm>
          <a:prstGeom prst="rect">
            <a:avLst/>
          </a:prstGeom>
          <a:ln>
            <a:solidFill>
              <a:schemeClr val="tx1"/>
            </a:solidFill>
          </a:ln>
        </p:spPr>
      </p:pic>
      <p:sp>
        <p:nvSpPr>
          <p:cNvPr id="5" name="矩形 4"/>
          <p:cNvSpPr/>
          <p:nvPr/>
        </p:nvSpPr>
        <p:spPr>
          <a:xfrm>
            <a:off x="9096261" y="2045991"/>
            <a:ext cx="2661549" cy="1753622"/>
          </a:xfrm>
          <a:prstGeom prst="rect">
            <a:avLst/>
          </a:prstGeom>
        </p:spPr>
        <p:txBody>
          <a:bodyPr wrap="square">
            <a:spAutoFit/>
          </a:bodyPr>
          <a:lstStyle/>
          <a:p>
            <a:pPr marL="0" lvl="1">
              <a:lnSpc>
                <a:spcPct val="120000"/>
              </a:lnSpc>
              <a:spcBef>
                <a:spcPts val="1200"/>
              </a:spcBef>
            </a:pPr>
            <a:r>
              <a:rPr lang="zh-CN" altLang="en-US" sz="2800" dirty="0">
                <a:latin typeface="微软雅黑" panose="020B0503020204020204" pitchFamily="34" charset="-122"/>
                <a:ea typeface="微软雅黑" panose="020B0503020204020204" pitchFamily="34" charset="-122"/>
              </a:rPr>
              <a:t>定位精度差</a:t>
            </a:r>
            <a:endParaRPr lang="en-US" altLang="zh-CN" sz="2800" dirty="0">
              <a:latin typeface="微软雅黑" panose="020B0503020204020204" pitchFamily="34" charset="-122"/>
              <a:ea typeface="微软雅黑" panose="020B0503020204020204" pitchFamily="34" charset="-122"/>
            </a:endParaRPr>
          </a:p>
          <a:p>
            <a:pPr marL="0" lvl="1">
              <a:lnSpc>
                <a:spcPct val="120000"/>
              </a:lnSpc>
              <a:spcBef>
                <a:spcPts val="1200"/>
              </a:spcBef>
            </a:pPr>
            <a:r>
              <a:rPr lang="en-US" altLang="zh-CN" sz="2800" dirty="0">
                <a:latin typeface="微软雅黑" panose="020B0503020204020204" pitchFamily="34" charset="-122"/>
                <a:ea typeface="微软雅黑" panose="020B0503020204020204" pitchFamily="34" charset="-122"/>
              </a:rPr>
              <a:t>IP</a:t>
            </a:r>
            <a:r>
              <a:rPr lang="zh-CN" altLang="en-US" sz="2800" dirty="0">
                <a:latin typeface="微软雅黑" panose="020B0503020204020204" pitchFamily="34" charset="-122"/>
                <a:ea typeface="微软雅黑" panose="020B0503020204020204" pitchFamily="34" charset="-122"/>
              </a:rPr>
              <a:t>地址数据库维护与完善困难</a:t>
            </a:r>
          </a:p>
        </p:txBody>
      </p:sp>
      <p:sp>
        <p:nvSpPr>
          <p:cNvPr id="6" name="矩形 5"/>
          <p:cNvSpPr/>
          <p:nvPr/>
        </p:nvSpPr>
        <p:spPr>
          <a:xfrm>
            <a:off x="811189" y="4487394"/>
            <a:ext cx="10644996" cy="1643527"/>
          </a:xfrm>
          <a:prstGeom prst="rect">
            <a:avLst/>
          </a:prstGeom>
        </p:spPr>
        <p:txBody>
          <a:bodyPr wrap="square">
            <a:spAutoFit/>
          </a:bodyPr>
          <a:lstStyle/>
          <a:p>
            <a:pPr>
              <a:lnSpc>
                <a:spcPct val="120000"/>
              </a:lnSpc>
              <a:spcBef>
                <a:spcPts val="600"/>
              </a:spcBef>
            </a:pP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通过向</a:t>
            </a: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rPr>
              <a:t>DNS</a:t>
            </a: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服务器查询或者挖掘隐含在主机名中的信息来推测</a:t>
            </a:r>
            <a:r>
              <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rPr>
              <a:t>IP</a:t>
            </a: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设备的地理位置。一些定位算法根据时延与地理距离之间的线性关系来估测主机位置，并通过拓扑信息来减小定位误差</a:t>
            </a:r>
            <a:endPar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673165" y="4418382"/>
            <a:ext cx="1085203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384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历史事件</a:t>
            </a:r>
          </a:p>
        </p:txBody>
      </p:sp>
      <p:sp>
        <p:nvSpPr>
          <p:cNvPr id="3" name="内容占位符 2"/>
          <p:cNvSpPr>
            <a:spLocks noGrp="1"/>
          </p:cNvSpPr>
          <p:nvPr>
            <p:ph idx="1"/>
          </p:nvPr>
        </p:nvSpPr>
        <p:spPr>
          <a:xfrm>
            <a:off x="3564077" y="2480274"/>
            <a:ext cx="7367154" cy="1052635"/>
          </a:xfrm>
        </p:spPr>
        <p:txBody>
          <a:bodyPr>
            <a:normAutofit fontScale="85000" lnSpcReduction="10000"/>
          </a:bodyPr>
          <a:lstStyle/>
          <a:p>
            <a:pPr marL="0" indent="0">
              <a:buNone/>
            </a:pPr>
            <a:r>
              <a:rPr lang="zh-CN" altLang="zh-CN" dirty="0"/>
              <a:t>美国军方批准成立联合计划局开始</a:t>
            </a:r>
            <a:r>
              <a:rPr lang="en-US" altLang="zh-CN" dirty="0"/>
              <a:t>GPS</a:t>
            </a:r>
            <a:r>
              <a:rPr lang="zh-CN" altLang="zh-CN" dirty="0"/>
              <a:t>的研究工作到</a:t>
            </a:r>
            <a:r>
              <a:rPr lang="en-US" altLang="zh-CN" dirty="0"/>
              <a:t>1993</a:t>
            </a:r>
            <a:r>
              <a:rPr lang="zh-CN" altLang="zh-CN" dirty="0"/>
              <a:t>年系统建成，该工程历时</a:t>
            </a:r>
            <a:r>
              <a:rPr lang="en-US" altLang="zh-CN" dirty="0"/>
              <a:t>20</a:t>
            </a:r>
            <a:r>
              <a:rPr lang="zh-CN" altLang="zh-CN" dirty="0"/>
              <a:t>年，耗资</a:t>
            </a:r>
            <a:r>
              <a:rPr lang="en-US" altLang="zh-CN" dirty="0"/>
              <a:t>300</a:t>
            </a:r>
            <a:r>
              <a:rPr lang="zh-CN" altLang="zh-CN" dirty="0"/>
              <a:t>亿美元</a:t>
            </a:r>
            <a:endParaRPr lang="zh-CN" altLang="en-US" dirty="0"/>
          </a:p>
        </p:txBody>
      </p:sp>
      <p:cxnSp>
        <p:nvCxnSpPr>
          <p:cNvPr id="4" name="直接连接符 3"/>
          <p:cNvCxnSpPr>
            <a:stCxn id="7" idx="4"/>
            <a:endCxn id="6" idx="0"/>
          </p:cNvCxnSpPr>
          <p:nvPr/>
        </p:nvCxnSpPr>
        <p:spPr>
          <a:xfrm>
            <a:off x="3203859" y="1802333"/>
            <a:ext cx="0" cy="3609239"/>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3023750" y="2806956"/>
            <a:ext cx="360218" cy="360219"/>
          </a:xfrm>
          <a:prstGeom prst="ellipse">
            <a:avLst/>
          </a:prstGeom>
          <a:solidFill>
            <a:schemeClr val="accent1"/>
          </a:solidFill>
          <a:ln>
            <a:solidFill>
              <a:schemeClr val="accent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6" name="椭圆 5"/>
          <p:cNvSpPr/>
          <p:nvPr/>
        </p:nvSpPr>
        <p:spPr>
          <a:xfrm>
            <a:off x="3023750" y="5411572"/>
            <a:ext cx="360218" cy="360219"/>
          </a:xfrm>
          <a:prstGeom prst="ellipse">
            <a:avLst/>
          </a:prstGeom>
          <a:solidFill>
            <a:schemeClr val="accent1"/>
          </a:solidFill>
          <a:ln>
            <a:solidFill>
              <a:schemeClr val="accent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7" name="椭圆 6"/>
          <p:cNvSpPr/>
          <p:nvPr/>
        </p:nvSpPr>
        <p:spPr>
          <a:xfrm>
            <a:off x="3023750" y="1442114"/>
            <a:ext cx="360218" cy="36021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8" name="椭圆 7"/>
          <p:cNvSpPr/>
          <p:nvPr/>
        </p:nvSpPr>
        <p:spPr>
          <a:xfrm>
            <a:off x="3023750" y="4088096"/>
            <a:ext cx="360218" cy="360219"/>
          </a:xfrm>
          <a:prstGeom prst="ellipse">
            <a:avLst/>
          </a:prstGeom>
          <a:solidFill>
            <a:schemeClr val="accent1"/>
          </a:solidFill>
          <a:ln>
            <a:solidFill>
              <a:schemeClr val="accent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1" name="矩形 10"/>
          <p:cNvSpPr/>
          <p:nvPr/>
        </p:nvSpPr>
        <p:spPr>
          <a:xfrm>
            <a:off x="1507075" y="1374468"/>
            <a:ext cx="1383712" cy="523220"/>
          </a:xfrm>
          <a:prstGeom prst="rect">
            <a:avLst/>
          </a:prstGeom>
        </p:spPr>
        <p:txBody>
          <a:bodyPr wrap="none">
            <a:spAutoFit/>
          </a:bodyPr>
          <a:lstStyle/>
          <a:p>
            <a:r>
              <a:rPr lang="en-US" altLang="zh-CN" sz="2800" dirty="0">
                <a:latin typeface="微软雅黑" panose="020B0503020204020204" pitchFamily="34" charset="-122"/>
                <a:ea typeface="微软雅黑" panose="020B0503020204020204" pitchFamily="34" charset="-122"/>
              </a:rPr>
              <a:t>1964</a:t>
            </a:r>
            <a:r>
              <a:rPr lang="zh-CN" altLang="en-US" sz="2800" dirty="0">
                <a:latin typeface="微软雅黑" panose="020B0503020204020204" pitchFamily="34" charset="-122"/>
                <a:ea typeface="微软雅黑" panose="020B0503020204020204" pitchFamily="34" charset="-122"/>
              </a:rPr>
              <a:t>年</a:t>
            </a:r>
          </a:p>
        </p:txBody>
      </p:sp>
      <p:sp>
        <p:nvSpPr>
          <p:cNvPr id="9" name="矩形 8"/>
          <p:cNvSpPr/>
          <p:nvPr/>
        </p:nvSpPr>
        <p:spPr>
          <a:xfrm>
            <a:off x="3564077" y="1299057"/>
            <a:ext cx="7367154" cy="830997"/>
          </a:xfrm>
          <a:prstGeom prst="rect">
            <a:avLst/>
          </a:prstGeom>
        </p:spPr>
        <p:txBody>
          <a:bodyPr wrap="square">
            <a:spAutoFit/>
          </a:bodyPr>
          <a:lstStyle/>
          <a:p>
            <a:r>
              <a:rPr lang="zh-CN" altLang="en-US" sz="2400" dirty="0">
                <a:latin typeface="Arial" panose="020B0604020202020204" pitchFamily="34" charset="0"/>
                <a:ea typeface="微软雅黑" panose="020B0503020204020204" pitchFamily="34" charset="-122"/>
                <a:cs typeface="Arial" panose="020B0604020202020204" pitchFamily="34" charset="0"/>
              </a:rPr>
              <a:t>美国海军研制的“子午仪”导航卫星，属于低轨道卫星，为核潜艇等做导航之用，兼做大地测量功能</a:t>
            </a:r>
            <a:endParaRPr lang="en-US" altLang="zh-CN" sz="2400" dirty="0">
              <a:latin typeface="Arial" panose="020B0604020202020204" pitchFamily="34" charset="0"/>
              <a:ea typeface="微软雅黑" panose="020B0503020204020204" pitchFamily="34" charset="-122"/>
              <a:cs typeface="Arial" panose="020B0604020202020204" pitchFamily="34" charset="0"/>
            </a:endParaRPr>
          </a:p>
        </p:txBody>
      </p:sp>
      <p:sp>
        <p:nvSpPr>
          <p:cNvPr id="10" name="矩形 9"/>
          <p:cNvSpPr/>
          <p:nvPr/>
        </p:nvSpPr>
        <p:spPr>
          <a:xfrm>
            <a:off x="1519245" y="2725455"/>
            <a:ext cx="1383712" cy="523220"/>
          </a:xfrm>
          <a:prstGeom prst="rect">
            <a:avLst/>
          </a:prstGeom>
        </p:spPr>
        <p:txBody>
          <a:bodyPr wrap="none">
            <a:spAutoFit/>
          </a:bodyPr>
          <a:lstStyle/>
          <a:p>
            <a:r>
              <a:rPr lang="en-US" altLang="zh-CN" sz="2800" dirty="0">
                <a:latin typeface="微软雅黑" panose="020B0503020204020204" pitchFamily="34" charset="-122"/>
                <a:ea typeface="微软雅黑" panose="020B0503020204020204" pitchFamily="34" charset="-122"/>
              </a:rPr>
              <a:t>1973</a:t>
            </a:r>
            <a:r>
              <a:rPr lang="zh-CN" altLang="zh-CN" sz="2800" dirty="0">
                <a:latin typeface="微软雅黑" panose="020B0503020204020204" pitchFamily="34" charset="-122"/>
                <a:ea typeface="微软雅黑" panose="020B0503020204020204" pitchFamily="34" charset="-122"/>
              </a:rPr>
              <a:t>年</a:t>
            </a:r>
            <a:endParaRPr lang="zh-CN" altLang="en-US" sz="2800" dirty="0">
              <a:latin typeface="微软雅黑" panose="020B0503020204020204" pitchFamily="34" charset="-122"/>
              <a:ea typeface="微软雅黑" panose="020B0503020204020204" pitchFamily="34" charset="-122"/>
            </a:endParaRPr>
          </a:p>
        </p:txBody>
      </p:sp>
      <p:sp>
        <p:nvSpPr>
          <p:cNvPr id="12" name="矩形 11"/>
          <p:cNvSpPr/>
          <p:nvPr/>
        </p:nvSpPr>
        <p:spPr>
          <a:xfrm>
            <a:off x="3564077" y="3886277"/>
            <a:ext cx="7367154" cy="830997"/>
          </a:xfrm>
          <a:prstGeom prst="rect">
            <a:avLst/>
          </a:prstGeom>
        </p:spPr>
        <p:txBody>
          <a:bodyPr>
            <a:spAutoFit/>
          </a:bodyPr>
          <a:lstStyle/>
          <a:p>
            <a:r>
              <a:rPr lang="zh-CN" altLang="en-US" sz="2400" dirty="0">
                <a:latin typeface="Arial" panose="020B0604020202020204" pitchFamily="34" charset="0"/>
                <a:ea typeface="微软雅黑" panose="020B0503020204020204" pitchFamily="34" charset="-122"/>
                <a:cs typeface="Arial" panose="020B0604020202020204" pitchFamily="34" charset="0"/>
              </a:rPr>
              <a:t>第一颗</a:t>
            </a:r>
            <a:r>
              <a:rPr lang="en-US" altLang="zh-CN" sz="2400" dirty="0">
                <a:latin typeface="Arial" panose="020B0604020202020204" pitchFamily="34" charset="0"/>
                <a:ea typeface="微软雅黑" panose="020B0503020204020204" pitchFamily="34" charset="-122"/>
                <a:cs typeface="Arial" panose="020B0604020202020204" pitchFamily="34" charset="0"/>
              </a:rPr>
              <a:t>GPS</a:t>
            </a:r>
            <a:r>
              <a:rPr lang="zh-CN" altLang="en-US" sz="2400" dirty="0">
                <a:latin typeface="Arial" panose="020B0604020202020204" pitchFamily="34" charset="0"/>
                <a:ea typeface="微软雅黑" panose="020B0503020204020204" pitchFamily="34" charset="-122"/>
                <a:cs typeface="Arial" panose="020B0604020202020204" pitchFamily="34" charset="0"/>
              </a:rPr>
              <a:t>工作卫星发射成功，正式组网的工作卫星为</a:t>
            </a:r>
            <a:r>
              <a:rPr lang="en-US" altLang="zh-CN" sz="2400" dirty="0">
                <a:latin typeface="Arial" panose="020B0604020202020204" pitchFamily="34" charset="0"/>
                <a:ea typeface="微软雅黑" panose="020B0503020204020204" pitchFamily="34" charset="-122"/>
                <a:cs typeface="Arial" panose="020B0604020202020204" pitchFamily="34" charset="0"/>
              </a:rPr>
              <a:t>Block II</a:t>
            </a:r>
            <a:r>
              <a:rPr lang="zh-CN" altLang="en-US" sz="2400" dirty="0">
                <a:latin typeface="Arial" panose="020B0604020202020204" pitchFamily="34" charset="0"/>
                <a:ea typeface="微软雅黑" panose="020B0503020204020204" pitchFamily="34" charset="-122"/>
                <a:cs typeface="Arial" panose="020B0604020202020204" pitchFamily="34" charset="0"/>
              </a:rPr>
              <a:t>批次，表明</a:t>
            </a:r>
            <a:r>
              <a:rPr lang="en-US" altLang="zh-CN" sz="2400" dirty="0">
                <a:latin typeface="Arial" panose="020B0604020202020204" pitchFamily="34" charset="0"/>
                <a:ea typeface="微软雅黑" panose="020B0503020204020204" pitchFamily="34" charset="-122"/>
                <a:cs typeface="Arial" panose="020B0604020202020204" pitchFamily="34" charset="0"/>
              </a:rPr>
              <a:t>GPS</a:t>
            </a:r>
            <a:r>
              <a:rPr lang="zh-CN" altLang="en-US" sz="2400" dirty="0">
                <a:latin typeface="Arial" panose="020B0604020202020204" pitchFamily="34" charset="0"/>
                <a:ea typeface="微软雅黑" panose="020B0503020204020204" pitchFamily="34" charset="-122"/>
                <a:cs typeface="Arial" panose="020B0604020202020204" pitchFamily="34" charset="0"/>
              </a:rPr>
              <a:t>系统进入工程建设阶段</a:t>
            </a:r>
          </a:p>
        </p:txBody>
      </p:sp>
      <p:sp>
        <p:nvSpPr>
          <p:cNvPr id="13" name="矩形 12"/>
          <p:cNvSpPr/>
          <p:nvPr/>
        </p:nvSpPr>
        <p:spPr>
          <a:xfrm>
            <a:off x="3564077" y="5119082"/>
            <a:ext cx="7367154" cy="830997"/>
          </a:xfrm>
          <a:prstGeom prst="rect">
            <a:avLst/>
          </a:prstGeom>
        </p:spPr>
        <p:txBody>
          <a:bodyPr>
            <a:spAutoFit/>
          </a:bodyPr>
          <a:lstStyle/>
          <a:p>
            <a:r>
              <a:rPr lang="zh-CN" altLang="en-US" sz="2400" dirty="0">
                <a:latin typeface="Arial" panose="020B0604020202020204" pitchFamily="34" charset="0"/>
                <a:ea typeface="微软雅黑" panose="020B0503020204020204" pitchFamily="34" charset="-122"/>
                <a:cs typeface="Arial" panose="020B0604020202020204" pitchFamily="34" charset="0"/>
              </a:rPr>
              <a:t>实用的</a:t>
            </a:r>
            <a:r>
              <a:rPr lang="en-US" altLang="zh-CN" sz="2400" dirty="0">
                <a:latin typeface="Arial" panose="020B0604020202020204" pitchFamily="34" charset="0"/>
                <a:ea typeface="微软雅黑" panose="020B0503020204020204" pitchFamily="34" charset="-122"/>
                <a:cs typeface="Arial" panose="020B0604020202020204" pitchFamily="34" charset="0"/>
              </a:rPr>
              <a:t>GPS</a:t>
            </a:r>
            <a:r>
              <a:rPr lang="zh-CN" altLang="en-US" sz="2400" dirty="0">
                <a:latin typeface="Arial" panose="020B0604020202020204" pitchFamily="34" charset="0"/>
                <a:ea typeface="微软雅黑" panose="020B0503020204020204" pitchFamily="34" charset="-122"/>
                <a:cs typeface="Arial" panose="020B0604020202020204" pitchFamily="34" charset="0"/>
              </a:rPr>
              <a:t>网即（</a:t>
            </a:r>
            <a:r>
              <a:rPr lang="en-US" altLang="zh-CN" sz="2400" dirty="0">
                <a:latin typeface="Arial" panose="020B0604020202020204" pitchFamily="34" charset="0"/>
                <a:ea typeface="微软雅黑" panose="020B0503020204020204" pitchFamily="34" charset="-122"/>
                <a:cs typeface="Arial" panose="020B0604020202020204" pitchFamily="34" charset="0"/>
              </a:rPr>
              <a:t>21+3</a:t>
            </a:r>
            <a:r>
              <a:rPr lang="zh-CN" altLang="en-US" sz="2400" dirty="0">
                <a:latin typeface="Arial" panose="020B0604020202020204" pitchFamily="34" charset="0"/>
                <a:ea typeface="微软雅黑" panose="020B0503020204020204" pitchFamily="34" charset="-122"/>
                <a:cs typeface="Arial" panose="020B0604020202020204" pitchFamily="34" charset="0"/>
              </a:rPr>
              <a:t>）</a:t>
            </a:r>
            <a:r>
              <a:rPr lang="en-US" altLang="zh-CN" sz="2400" dirty="0">
                <a:latin typeface="Arial" panose="020B0604020202020204" pitchFamily="34" charset="0"/>
                <a:ea typeface="微软雅黑" panose="020B0503020204020204" pitchFamily="34" charset="-122"/>
                <a:cs typeface="Arial" panose="020B0604020202020204" pitchFamily="34" charset="0"/>
              </a:rPr>
              <a:t>GPS</a:t>
            </a:r>
            <a:r>
              <a:rPr lang="zh-CN" altLang="en-US" sz="2400" dirty="0">
                <a:latin typeface="Arial" panose="020B0604020202020204" pitchFamily="34" charset="0"/>
                <a:ea typeface="微软雅黑" panose="020B0503020204020204" pitchFamily="34" charset="-122"/>
                <a:cs typeface="Arial" panose="020B0604020202020204" pitchFamily="34" charset="0"/>
              </a:rPr>
              <a:t>星座已经建成，今后将根据计划更换失效的卫星</a:t>
            </a:r>
          </a:p>
        </p:txBody>
      </p:sp>
      <p:sp>
        <p:nvSpPr>
          <p:cNvPr id="14" name="矩形 13"/>
          <p:cNvSpPr/>
          <p:nvPr/>
        </p:nvSpPr>
        <p:spPr>
          <a:xfrm>
            <a:off x="1549984" y="3841584"/>
            <a:ext cx="1383712" cy="954107"/>
          </a:xfrm>
          <a:prstGeom prst="rect">
            <a:avLst/>
          </a:prstGeom>
        </p:spPr>
        <p:txBody>
          <a:bodyPr wrap="none">
            <a:spAutoFit/>
          </a:bodyPr>
          <a:lstStyle/>
          <a:p>
            <a:pPr algn="ctr"/>
            <a:r>
              <a:rPr lang="en-US" altLang="zh-CN" sz="2800" dirty="0">
                <a:latin typeface="微软雅黑" panose="020B0503020204020204" pitchFamily="34" charset="-122"/>
                <a:ea typeface="微软雅黑" panose="020B0503020204020204" pitchFamily="34" charset="-122"/>
              </a:rPr>
              <a:t>1989</a:t>
            </a:r>
            <a:r>
              <a:rPr lang="zh-CN" altLang="en-US" sz="2800" dirty="0">
                <a:latin typeface="微软雅黑" panose="020B0503020204020204" pitchFamily="34" charset="-122"/>
                <a:ea typeface="微软雅黑" panose="020B0503020204020204" pitchFamily="34" charset="-122"/>
              </a:rPr>
              <a:t>年</a:t>
            </a:r>
            <a:endParaRPr lang="en-US" altLang="zh-CN" sz="2800" dirty="0">
              <a:latin typeface="微软雅黑" panose="020B0503020204020204" pitchFamily="34" charset="-122"/>
              <a:ea typeface="微软雅黑" panose="020B0503020204020204" pitchFamily="34" charset="-122"/>
            </a:endParaRPr>
          </a:p>
          <a:p>
            <a:pPr algn="ct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月</a:t>
            </a:r>
            <a:r>
              <a:rPr lang="en-US" altLang="zh-CN"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日</a:t>
            </a:r>
          </a:p>
        </p:txBody>
      </p:sp>
      <p:sp>
        <p:nvSpPr>
          <p:cNvPr id="15" name="矩形 14"/>
          <p:cNvSpPr/>
          <p:nvPr/>
        </p:nvSpPr>
        <p:spPr>
          <a:xfrm>
            <a:off x="1507075" y="5388600"/>
            <a:ext cx="1383712" cy="523220"/>
          </a:xfrm>
          <a:prstGeom prst="rect">
            <a:avLst/>
          </a:prstGeom>
        </p:spPr>
        <p:txBody>
          <a:bodyPr wrap="none">
            <a:spAutoFit/>
          </a:bodyPr>
          <a:lstStyle/>
          <a:p>
            <a:pPr algn="ctr"/>
            <a:r>
              <a:rPr lang="en-US" altLang="zh-CN" sz="2800" dirty="0">
                <a:latin typeface="微软雅黑" panose="020B0503020204020204" pitchFamily="34" charset="-122"/>
                <a:ea typeface="微软雅黑" panose="020B0503020204020204" pitchFamily="34" charset="-122"/>
              </a:rPr>
              <a:t>1993</a:t>
            </a:r>
            <a:r>
              <a:rPr lang="zh-CN" altLang="en-US" sz="2800" dirty="0">
                <a:latin typeface="微软雅黑" panose="020B0503020204020204" pitchFamily="34" charset="-122"/>
                <a:ea typeface="微软雅黑" panose="020B0503020204020204" pitchFamily="34" charset="-122"/>
              </a:rPr>
              <a:t>年</a:t>
            </a:r>
          </a:p>
        </p:txBody>
      </p:sp>
    </p:spTree>
    <p:extLst>
      <p:ext uri="{BB962C8B-B14F-4D97-AF65-F5344CB8AC3E}">
        <p14:creationId xmlns:p14="http://schemas.microsoft.com/office/powerpoint/2010/main" val="204407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418" y="2100262"/>
            <a:ext cx="10479024" cy="4439970"/>
          </a:xfrm>
          <a:prstGeom prst="rect">
            <a:avLst/>
          </a:prstGeom>
        </p:spPr>
      </p:pic>
      <p:sp>
        <p:nvSpPr>
          <p:cNvPr id="2" name="标题 1"/>
          <p:cNvSpPr>
            <a:spLocks noGrp="1"/>
          </p:cNvSpPr>
          <p:nvPr>
            <p:ph type="title"/>
          </p:nvPr>
        </p:nvSpPr>
        <p:spPr/>
        <p:txBody>
          <a:bodyPr/>
          <a:lstStyle/>
          <a:p>
            <a:r>
              <a:rPr lang="en-US" altLang="zh-CN" dirty="0"/>
              <a:t>GIS</a:t>
            </a:r>
            <a:endParaRPr lang="zh-CN" altLang="en-US" dirty="0"/>
          </a:p>
        </p:txBody>
      </p:sp>
      <p:sp>
        <p:nvSpPr>
          <p:cNvPr id="3" name="内容占位符 2"/>
          <p:cNvSpPr>
            <a:spLocks noGrp="1"/>
          </p:cNvSpPr>
          <p:nvPr>
            <p:ph idx="1"/>
          </p:nvPr>
        </p:nvSpPr>
        <p:spPr>
          <a:xfrm>
            <a:off x="812696" y="3535899"/>
            <a:ext cx="10234468" cy="1261872"/>
          </a:xfrm>
          <a:solidFill>
            <a:schemeClr val="bg1">
              <a:lumMod val="85000"/>
              <a:alpha val="76000"/>
            </a:schemeClr>
          </a:solidFill>
        </p:spPr>
        <p:txBody>
          <a:bodyPr>
            <a:normAutofit/>
          </a:bodyPr>
          <a:lstStyle/>
          <a:p>
            <a:pPr marL="0" indent="0">
              <a:buNone/>
            </a:pPr>
            <a:r>
              <a:rPr lang="zh-CN" altLang="en-US" b="1" dirty="0"/>
              <a:t>在计算机软硬件的支持下，对地理数据进行获取、存储、分析、显示、输出的信息系统</a:t>
            </a:r>
          </a:p>
        </p:txBody>
      </p:sp>
      <p:sp>
        <p:nvSpPr>
          <p:cNvPr id="6" name="矩形 5"/>
          <p:cNvSpPr/>
          <p:nvPr/>
        </p:nvSpPr>
        <p:spPr>
          <a:xfrm>
            <a:off x="0" y="1481328"/>
            <a:ext cx="6474679" cy="822960"/>
          </a:xfrm>
          <a:prstGeom prst="rect">
            <a:avLst/>
          </a:prstGeom>
          <a:solidFill>
            <a:schemeClr val="accent1"/>
          </a:solidFill>
        </p:spPr>
        <p:txBody>
          <a:bodyPr wrap="square" anchor="ctr" anchorCtr="0">
            <a:noAutofit/>
          </a:bodyPr>
          <a:lstStyle/>
          <a:p>
            <a:pPr algn="ctr"/>
            <a:r>
              <a:rPr lang="en-US" altLang="zh-TW" sz="2800" b="1" dirty="0">
                <a:solidFill>
                  <a:schemeClr val="bg1"/>
                </a:solidFill>
                <a:latin typeface="Arial" panose="020B0604020202020204" pitchFamily="34" charset="0"/>
                <a:ea typeface="微软雅黑" panose="020B0503020204020204" pitchFamily="34" charset="-122"/>
                <a:cs typeface="Arial" panose="020B0604020202020204" pitchFamily="34" charset="0"/>
              </a:rPr>
              <a:t>Geographic Information Syst</a:t>
            </a:r>
            <a:r>
              <a:rPr lang="en-US" altLang="zh-CN" sz="2800" b="1" dirty="0">
                <a:solidFill>
                  <a:schemeClr val="bg1"/>
                </a:solidFill>
                <a:latin typeface="Arial" panose="020B0604020202020204" pitchFamily="34" charset="0"/>
                <a:ea typeface="微软雅黑" panose="020B0503020204020204" pitchFamily="34" charset="-122"/>
                <a:cs typeface="Arial" panose="020B0604020202020204" pitchFamily="34" charset="0"/>
              </a:rPr>
              <a:t>em</a:t>
            </a:r>
            <a:endParaRPr lang="zh-CN" altLang="en-US" sz="2800" b="1" dirty="0">
              <a:solidFill>
                <a:schemeClr val="bg1"/>
              </a:solidFill>
            </a:endParaRPr>
          </a:p>
        </p:txBody>
      </p:sp>
      <p:sp>
        <p:nvSpPr>
          <p:cNvPr id="9" name="KSO_Shape"/>
          <p:cNvSpPr/>
          <p:nvPr/>
        </p:nvSpPr>
        <p:spPr>
          <a:xfrm>
            <a:off x="9082088" y="1962798"/>
            <a:ext cx="509569" cy="957295"/>
          </a:xfrm>
          <a:custGeom>
            <a:avLst/>
            <a:gdLst/>
            <a:ahLst/>
            <a:cxnLst/>
            <a:rect l="l" t="t" r="r" b="b"/>
            <a:pathLst>
              <a:path w="559792" h="955625">
                <a:moveTo>
                  <a:pt x="279896" y="194422"/>
                </a:moveTo>
                <a:cubicBezTo>
                  <a:pt x="168660" y="194422"/>
                  <a:pt x="78485" y="284596"/>
                  <a:pt x="78485" y="395833"/>
                </a:cubicBezTo>
                <a:cubicBezTo>
                  <a:pt x="78485" y="507069"/>
                  <a:pt x="168660" y="597244"/>
                  <a:pt x="279896" y="597244"/>
                </a:cubicBezTo>
                <a:cubicBezTo>
                  <a:pt x="391133" y="597244"/>
                  <a:pt x="481307" y="507069"/>
                  <a:pt x="481307" y="395833"/>
                </a:cubicBezTo>
                <a:cubicBezTo>
                  <a:pt x="481307" y="284596"/>
                  <a:pt x="391133" y="194422"/>
                  <a:pt x="279896" y="194422"/>
                </a:cubicBezTo>
                <a:close/>
                <a:moveTo>
                  <a:pt x="279896" y="0"/>
                </a:moveTo>
                <a:cubicBezTo>
                  <a:pt x="381198" y="-1"/>
                  <a:pt x="482501" y="38646"/>
                  <a:pt x="559792" y="115937"/>
                </a:cubicBezTo>
                <a:cubicBezTo>
                  <a:pt x="714375" y="270519"/>
                  <a:pt x="714375" y="521146"/>
                  <a:pt x="559792" y="675729"/>
                </a:cubicBezTo>
                <a:lnTo>
                  <a:pt x="279896" y="955625"/>
                </a:lnTo>
                <a:lnTo>
                  <a:pt x="0" y="675729"/>
                </a:lnTo>
                <a:cubicBezTo>
                  <a:pt x="-154583" y="521146"/>
                  <a:pt x="-154583" y="270519"/>
                  <a:pt x="0" y="115937"/>
                </a:cubicBezTo>
                <a:cubicBezTo>
                  <a:pt x="77291" y="38646"/>
                  <a:pt x="178594" y="-1"/>
                  <a:pt x="27989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Tree>
    <p:extLst>
      <p:ext uri="{BB962C8B-B14F-4D97-AF65-F5344CB8AC3E}">
        <p14:creationId xmlns:p14="http://schemas.microsoft.com/office/powerpoint/2010/main" val="27083138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发展历史</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51</a:t>
            </a:fld>
            <a:endParaRPr lang="zh-CN" altLang="en-US"/>
          </a:p>
        </p:txBody>
      </p:sp>
      <p:grpSp>
        <p:nvGrpSpPr>
          <p:cNvPr id="9" name="组合 8"/>
          <p:cNvGrpSpPr/>
          <p:nvPr/>
        </p:nvGrpSpPr>
        <p:grpSpPr>
          <a:xfrm>
            <a:off x="517004" y="1226837"/>
            <a:ext cx="5147722" cy="5001434"/>
            <a:chOff x="1241623" y="1411034"/>
            <a:chExt cx="4113685" cy="3996782"/>
          </a:xfrm>
        </p:grpSpPr>
        <p:cxnSp>
          <p:nvCxnSpPr>
            <p:cNvPr id="10" name="MH_Other_1"/>
            <p:cNvCxnSpPr/>
            <p:nvPr>
              <p:custDataLst>
                <p:tags r:id="rId1"/>
              </p:custDataLst>
            </p:nvPr>
          </p:nvCxnSpPr>
          <p:spPr>
            <a:xfrm>
              <a:off x="2514336" y="1411034"/>
              <a:ext cx="2840972" cy="3996782"/>
            </a:xfrm>
            <a:prstGeom prst="line">
              <a:avLst/>
            </a:prstGeom>
            <a:noFill/>
            <a:ln w="28575" cap="flat" cmpd="sng" algn="ctr">
              <a:solidFill>
                <a:schemeClr val="tx1">
                  <a:lumMod val="50000"/>
                  <a:lumOff val="50000"/>
                </a:schemeClr>
              </a:solidFill>
              <a:prstDash val="solid"/>
            </a:ln>
            <a:effectLst/>
          </p:spPr>
        </p:cxnSp>
        <p:sp>
          <p:nvSpPr>
            <p:cNvPr id="11" name="MH_Other_2"/>
            <p:cNvSpPr/>
            <p:nvPr>
              <p:custDataLst>
                <p:tags r:id="rId2"/>
              </p:custDataLst>
            </p:nvPr>
          </p:nvSpPr>
          <p:spPr>
            <a:xfrm>
              <a:off x="2830937" y="1845399"/>
              <a:ext cx="98667" cy="98667"/>
            </a:xfrm>
            <a:prstGeom prst="ellipse">
              <a:avLst/>
            </a:prstGeom>
            <a:solidFill>
              <a:sysClr val="window" lastClr="FFFFFF"/>
            </a:solidFill>
            <a:ln w="57150" cap="flat" cmpd="sng" algn="ctr">
              <a:solidFill>
                <a:schemeClr val="accent1">
                  <a:lumMod val="75000"/>
                </a:schemeClr>
              </a:solidFill>
              <a:prstDash val="solid"/>
            </a:ln>
            <a:effectLst/>
          </p:spPr>
          <p:txBody>
            <a:bodyPr rtlCol="0" anchor="ctr"/>
            <a:lstStyle/>
            <a:p>
              <a:pPr algn="ctr">
                <a:defRPr/>
              </a:pPr>
              <a:endParaRPr lang="en-US" kern="0">
                <a:solidFill>
                  <a:sysClr val="window" lastClr="FFFFFF"/>
                </a:solidFill>
                <a:latin typeface="Calibri"/>
              </a:endParaRPr>
            </a:p>
          </p:txBody>
        </p:sp>
        <p:sp>
          <p:nvSpPr>
            <p:cNvPr id="12" name="MH_Other_3"/>
            <p:cNvSpPr/>
            <p:nvPr>
              <p:custDataLst>
                <p:tags r:id="rId3"/>
              </p:custDataLst>
            </p:nvPr>
          </p:nvSpPr>
          <p:spPr>
            <a:xfrm>
              <a:off x="3518909" y="2822428"/>
              <a:ext cx="98667" cy="98667"/>
            </a:xfrm>
            <a:prstGeom prst="ellipse">
              <a:avLst/>
            </a:prstGeom>
            <a:solidFill>
              <a:sysClr val="window" lastClr="FFFFFF"/>
            </a:solidFill>
            <a:ln w="57150" cap="flat" cmpd="sng" algn="ctr">
              <a:solidFill>
                <a:schemeClr val="accent1">
                  <a:lumMod val="75000"/>
                </a:schemeClr>
              </a:solidFill>
              <a:prstDash val="solid"/>
            </a:ln>
            <a:effectLst/>
          </p:spPr>
          <p:txBody>
            <a:bodyPr rtlCol="0" anchor="ctr"/>
            <a:lstStyle/>
            <a:p>
              <a:pPr algn="ctr">
                <a:defRPr/>
              </a:pPr>
              <a:endParaRPr lang="en-US" kern="0">
                <a:solidFill>
                  <a:sysClr val="window" lastClr="FFFFFF"/>
                </a:solidFill>
                <a:latin typeface="Calibri"/>
              </a:endParaRPr>
            </a:p>
          </p:txBody>
        </p:sp>
        <p:sp>
          <p:nvSpPr>
            <p:cNvPr id="13" name="MH_Other_4"/>
            <p:cNvSpPr/>
            <p:nvPr>
              <p:custDataLst>
                <p:tags r:id="rId4"/>
              </p:custDataLst>
            </p:nvPr>
          </p:nvSpPr>
          <p:spPr>
            <a:xfrm>
              <a:off x="4189890" y="3785938"/>
              <a:ext cx="98667" cy="98667"/>
            </a:xfrm>
            <a:prstGeom prst="ellipse">
              <a:avLst/>
            </a:prstGeom>
            <a:solidFill>
              <a:sysClr val="window" lastClr="FFFFFF"/>
            </a:solidFill>
            <a:ln w="57150" cap="flat" cmpd="sng" algn="ctr">
              <a:solidFill>
                <a:schemeClr val="accent1">
                  <a:lumMod val="75000"/>
                </a:schemeClr>
              </a:solidFill>
              <a:prstDash val="solid"/>
            </a:ln>
            <a:effectLst/>
          </p:spPr>
          <p:txBody>
            <a:bodyPr rtlCol="0" anchor="ctr"/>
            <a:lstStyle/>
            <a:p>
              <a:pPr algn="ctr">
                <a:defRPr/>
              </a:pPr>
              <a:endParaRPr lang="en-US" kern="0">
                <a:solidFill>
                  <a:sysClr val="window" lastClr="FFFFFF"/>
                </a:solidFill>
                <a:latin typeface="Calibri"/>
              </a:endParaRPr>
            </a:p>
          </p:txBody>
        </p:sp>
        <p:sp>
          <p:nvSpPr>
            <p:cNvPr id="14" name="MH_Other_5"/>
            <p:cNvSpPr/>
            <p:nvPr>
              <p:custDataLst>
                <p:tags r:id="rId5"/>
              </p:custDataLst>
            </p:nvPr>
          </p:nvSpPr>
          <p:spPr>
            <a:xfrm>
              <a:off x="4862018" y="4725021"/>
              <a:ext cx="98667" cy="98667"/>
            </a:xfrm>
            <a:prstGeom prst="ellipse">
              <a:avLst/>
            </a:prstGeom>
            <a:solidFill>
              <a:sysClr val="window" lastClr="FFFFFF"/>
            </a:solidFill>
            <a:ln w="57150" cap="flat" cmpd="sng" algn="ctr">
              <a:solidFill>
                <a:schemeClr val="accent2">
                  <a:lumMod val="75000"/>
                </a:schemeClr>
              </a:solidFill>
              <a:prstDash val="solid"/>
            </a:ln>
            <a:effectLst/>
          </p:spPr>
          <p:txBody>
            <a:bodyPr rtlCol="0" anchor="ctr"/>
            <a:lstStyle/>
            <a:p>
              <a:pPr algn="ctr">
                <a:defRPr/>
              </a:pPr>
              <a:endParaRPr lang="en-US" kern="0">
                <a:solidFill>
                  <a:schemeClr val="accent2"/>
                </a:solidFill>
                <a:latin typeface="Calibri"/>
              </a:endParaRPr>
            </a:p>
          </p:txBody>
        </p:sp>
        <p:sp>
          <p:nvSpPr>
            <p:cNvPr id="15" name="MH_SubTitle_1"/>
            <p:cNvSpPr txBox="1"/>
            <p:nvPr>
              <p:custDataLst>
                <p:tags r:id="rId6"/>
              </p:custDataLst>
            </p:nvPr>
          </p:nvSpPr>
          <p:spPr>
            <a:xfrm flipH="1">
              <a:off x="1241623" y="1818284"/>
              <a:ext cx="1435208" cy="676372"/>
            </a:xfrm>
            <a:prstGeom prst="rect">
              <a:avLst/>
            </a:prstGeom>
            <a:noFill/>
          </p:spPr>
          <p:txBody>
            <a:bodyPr wrap="square" lIns="0" tIns="0" rIns="0" bIns="0" rtlCol="0" anchor="t" anchorCtr="0">
              <a:no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r">
                <a:defRPr/>
              </a:pPr>
              <a:endParaRPr lang="zh-CN" altLang="en-US" sz="1800" b="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16" name="MH_SubTitle_2"/>
            <p:cNvSpPr txBox="1"/>
            <p:nvPr>
              <p:custDataLst>
                <p:tags r:id="rId7"/>
              </p:custDataLst>
            </p:nvPr>
          </p:nvSpPr>
          <p:spPr>
            <a:xfrm flipH="1">
              <a:off x="1884187" y="2901906"/>
              <a:ext cx="1435208" cy="676372"/>
            </a:xfrm>
            <a:prstGeom prst="rect">
              <a:avLst/>
            </a:prstGeom>
            <a:noFill/>
          </p:spPr>
          <p:txBody>
            <a:bodyPr wrap="square" lIns="0" tIns="0" rIns="0" bIns="0" rtlCol="0" anchor="t" anchorCtr="0">
              <a:no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r">
                <a:defRPr/>
              </a:pPr>
              <a:r>
                <a:rPr lang="en-US" altLang="zh-CN" sz="2000" b="0" kern="1200" dirty="0">
                  <a:solidFill>
                    <a:schemeClr val="tx1"/>
                  </a:solidFill>
                  <a:latin typeface="微软雅黑" panose="020B0503020204020204" pitchFamily="34" charset="-122"/>
                </a:rPr>
                <a:t>19</a:t>
              </a:r>
              <a:r>
                <a:rPr lang="zh-CN" altLang="en-US" sz="2000" b="0" kern="1200" dirty="0">
                  <a:solidFill>
                    <a:schemeClr val="tx1"/>
                  </a:solidFill>
                  <a:latin typeface="微软雅黑" panose="020B0503020204020204" pitchFamily="34" charset="-122"/>
                </a:rPr>
                <a:t>世纪</a:t>
              </a:r>
              <a:endParaRPr lang="zh-CN" altLang="en-US" sz="2000" b="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17" name="MH_SubTitle_3"/>
            <p:cNvSpPr txBox="1"/>
            <p:nvPr>
              <p:custDataLst>
                <p:tags r:id="rId8"/>
              </p:custDataLst>
            </p:nvPr>
          </p:nvSpPr>
          <p:spPr>
            <a:xfrm flipH="1">
              <a:off x="2627484" y="3773436"/>
              <a:ext cx="1435208" cy="676372"/>
            </a:xfrm>
            <a:prstGeom prst="rect">
              <a:avLst/>
            </a:prstGeom>
            <a:noFill/>
          </p:spPr>
          <p:txBody>
            <a:bodyPr wrap="square" lIns="0" tIns="0" rIns="0" bIns="0" rtlCol="0" anchor="t" anchorCtr="0">
              <a:no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r">
                <a:defRPr/>
              </a:pPr>
              <a:r>
                <a:rPr lang="en-US" altLang="zh-CN" sz="2400" b="0" kern="1200" dirty="0">
                  <a:solidFill>
                    <a:schemeClr val="tx1"/>
                  </a:solidFill>
                  <a:latin typeface="微软雅黑" panose="020B0503020204020204" pitchFamily="34" charset="-122"/>
                </a:rPr>
                <a:t>20</a:t>
              </a:r>
              <a:r>
                <a:rPr lang="zh-CN" altLang="en-US" sz="2400" b="0" kern="1200" dirty="0">
                  <a:solidFill>
                    <a:schemeClr val="tx1"/>
                  </a:solidFill>
                  <a:latin typeface="微软雅黑" panose="020B0503020204020204" pitchFamily="34" charset="-122"/>
                </a:rPr>
                <a:t>世纪</a:t>
              </a:r>
              <a:endParaRPr lang="zh-CN" altLang="en-US" sz="2400" b="0" dirty="0">
                <a:solidFill>
                  <a:schemeClr val="tx1">
                    <a:lumMod val="50000"/>
                    <a:lumOff val="50000"/>
                  </a:schemeClr>
                </a:solidFill>
                <a:latin typeface="微软雅黑" panose="020B0503020204020204" pitchFamily="34" charset="-122"/>
                <a:cs typeface="Arial" panose="020B0604020202020204" pitchFamily="34" charset="0"/>
              </a:endParaRPr>
            </a:p>
          </p:txBody>
        </p:sp>
        <p:sp>
          <p:nvSpPr>
            <p:cNvPr id="18" name="MH_SubTitle_4"/>
            <p:cNvSpPr txBox="1"/>
            <p:nvPr>
              <p:custDataLst>
                <p:tags r:id="rId9"/>
              </p:custDataLst>
            </p:nvPr>
          </p:nvSpPr>
          <p:spPr>
            <a:xfrm flipH="1">
              <a:off x="2813761" y="4644966"/>
              <a:ext cx="1848113" cy="657183"/>
            </a:xfrm>
            <a:prstGeom prst="rect">
              <a:avLst/>
            </a:prstGeom>
            <a:noFill/>
          </p:spPr>
          <p:txBody>
            <a:bodyPr wrap="square" lIns="0" tIns="0" rIns="0" bIns="0" rtlCol="0" anchor="t" anchorCtr="0">
              <a:no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r">
                <a:defRPr/>
              </a:pPr>
              <a:r>
                <a:rPr lang="en-US" altLang="zh-CN" sz="2800" b="0" kern="1200" dirty="0">
                  <a:solidFill>
                    <a:schemeClr val="tx1"/>
                  </a:solidFill>
                  <a:latin typeface="微软雅黑" panose="020B0503020204020204" pitchFamily="34" charset="-122"/>
                </a:rPr>
                <a:t>20</a:t>
              </a:r>
              <a:r>
                <a:rPr lang="zh-CN" altLang="en-US" sz="2800" b="0" kern="1200" dirty="0">
                  <a:solidFill>
                    <a:schemeClr val="tx1"/>
                  </a:solidFill>
                  <a:latin typeface="微软雅黑" panose="020B0503020204020204" pitchFamily="34" charset="-122"/>
                </a:rPr>
                <a:t>世纪末</a:t>
              </a:r>
              <a:endParaRPr lang="zh-CN" altLang="en-US" sz="2800" b="0" dirty="0">
                <a:solidFill>
                  <a:schemeClr val="tx1"/>
                </a:solidFill>
                <a:latin typeface="微软雅黑" panose="020B0503020204020204" pitchFamily="34" charset="-122"/>
                <a:cs typeface="Arial" panose="020B0604020202020204" pitchFamily="34" charset="0"/>
              </a:endParaRPr>
            </a:p>
          </p:txBody>
        </p:sp>
      </p:grpSp>
      <p:sp>
        <p:nvSpPr>
          <p:cNvPr id="19" name="矩形 18"/>
          <p:cNvSpPr/>
          <p:nvPr/>
        </p:nvSpPr>
        <p:spPr>
          <a:xfrm>
            <a:off x="3171575" y="1532578"/>
            <a:ext cx="3775393"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用羊皮或者纸质的地图</a:t>
            </a:r>
          </a:p>
        </p:txBody>
      </p:sp>
      <p:sp>
        <p:nvSpPr>
          <p:cNvPr id="20" name="矩形 19"/>
          <p:cNvSpPr/>
          <p:nvPr/>
        </p:nvSpPr>
        <p:spPr>
          <a:xfrm>
            <a:off x="4001754" y="2785289"/>
            <a:ext cx="3637534" cy="523220"/>
          </a:xfrm>
          <a:prstGeom prst="rect">
            <a:avLst/>
          </a:prstGeom>
        </p:spPr>
        <p:txBody>
          <a:bodyPr wrap="none">
            <a:spAutoFit/>
          </a:bodyPr>
          <a:lstStyle/>
          <a:p>
            <a:r>
              <a:rPr lang="en-US" altLang="zh-CN" sz="2800" dirty="0">
                <a:latin typeface="微软雅黑" panose="020B0503020204020204" pitchFamily="34" charset="-122"/>
                <a:ea typeface="微软雅黑" panose="020B0503020204020204" pitchFamily="34" charset="-122"/>
              </a:rPr>
              <a:t>GIS</a:t>
            </a:r>
            <a:r>
              <a:rPr lang="zh-CN" altLang="en-US" sz="2800" dirty="0">
                <a:latin typeface="微软雅黑" panose="020B0503020204020204" pitchFamily="34" charset="-122"/>
                <a:ea typeface="微软雅黑" panose="020B0503020204020204" pitchFamily="34" charset="-122"/>
              </a:rPr>
              <a:t>学科开始慢慢萌芽</a:t>
            </a:r>
          </a:p>
        </p:txBody>
      </p:sp>
      <p:sp>
        <p:nvSpPr>
          <p:cNvPr id="21" name="矩形 20"/>
          <p:cNvSpPr/>
          <p:nvPr/>
        </p:nvSpPr>
        <p:spPr>
          <a:xfrm>
            <a:off x="4796987" y="3970144"/>
            <a:ext cx="3775393" cy="566309"/>
          </a:xfrm>
          <a:prstGeom prst="rect">
            <a:avLst/>
          </a:prstGeom>
        </p:spPr>
        <p:txBody>
          <a:bodyPr wrap="none">
            <a:spAutoFit/>
          </a:bodyPr>
          <a:lstStyle/>
          <a:p>
            <a:pPr>
              <a:lnSpc>
                <a:spcPct val="110000"/>
              </a:lnSpc>
            </a:pPr>
            <a:r>
              <a:rPr lang="zh-CN" altLang="en-US" sz="2800" dirty="0">
                <a:latin typeface="微软雅黑" panose="020B0503020204020204" pitchFamily="34" charset="-122"/>
                <a:ea typeface="微软雅黑" panose="020B0503020204020204" pitchFamily="34" charset="-122"/>
              </a:rPr>
              <a:t>人造卫星等技术的突破</a:t>
            </a:r>
            <a:endParaRPr lang="zh-CN" altLang="en-US" sz="2800" kern="0" dirty="0">
              <a:latin typeface="微软雅黑" panose="020B0503020204020204" pitchFamily="34" charset="-122"/>
              <a:ea typeface="微软雅黑" panose="020B0503020204020204" pitchFamily="34" charset="-122"/>
              <a:cs typeface="Arial" pitchFamily="34" charset="0"/>
            </a:endParaRPr>
          </a:p>
        </p:txBody>
      </p:sp>
      <p:sp>
        <p:nvSpPr>
          <p:cNvPr id="22" name="矩形 21"/>
          <p:cNvSpPr/>
          <p:nvPr/>
        </p:nvSpPr>
        <p:spPr>
          <a:xfrm>
            <a:off x="5658858" y="5152424"/>
            <a:ext cx="3719288" cy="634020"/>
          </a:xfrm>
          <a:prstGeom prst="rect">
            <a:avLst/>
          </a:prstGeom>
        </p:spPr>
        <p:txBody>
          <a:bodyPr wrap="none">
            <a:spAutoFit/>
          </a:bodyPr>
          <a:lstStyle/>
          <a:p>
            <a:pPr lvl="0">
              <a:lnSpc>
                <a:spcPct val="110000"/>
              </a:lnSpc>
              <a:defRPr/>
            </a:pPr>
            <a:r>
              <a:rPr lang="zh-CN" altLang="en-US" sz="3200" dirty="0">
                <a:latin typeface="微软雅黑" panose="020B0503020204020204" pitchFamily="34" charset="-122"/>
                <a:ea typeface="微软雅黑" panose="020B0503020204020204" pitchFamily="34" charset="-122"/>
              </a:rPr>
              <a:t>优秀的</a:t>
            </a:r>
            <a:r>
              <a:rPr lang="en-US" altLang="zh-CN" sz="3200" dirty="0">
                <a:latin typeface="微软雅黑" panose="020B0503020204020204" pitchFamily="34" charset="-122"/>
                <a:ea typeface="微软雅黑" panose="020B0503020204020204" pitchFamily="34" charset="-122"/>
              </a:rPr>
              <a:t>GIS</a:t>
            </a:r>
            <a:r>
              <a:rPr lang="zh-CN" altLang="en-US" sz="3200" dirty="0">
                <a:latin typeface="微软雅黑" panose="020B0503020204020204" pitchFamily="34" charset="-122"/>
                <a:ea typeface="微软雅黑" panose="020B0503020204020204" pitchFamily="34" charset="-122"/>
              </a:rPr>
              <a:t>软件出现</a:t>
            </a:r>
          </a:p>
        </p:txBody>
      </p:sp>
      <p:sp>
        <p:nvSpPr>
          <p:cNvPr id="23" name="矩形 22"/>
          <p:cNvSpPr/>
          <p:nvPr/>
        </p:nvSpPr>
        <p:spPr>
          <a:xfrm>
            <a:off x="9828288" y="4351787"/>
            <a:ext cx="1164550" cy="461665"/>
          </a:xfrm>
          <a:prstGeom prst="rect">
            <a:avLst/>
          </a:prstGeom>
        </p:spPr>
        <p:txBody>
          <a:bodyPr wrap="none">
            <a:spAutoFit/>
          </a:bodyPr>
          <a:lstStyle/>
          <a:p>
            <a:pPr algn="ctr"/>
            <a:r>
              <a:rPr lang="en-US" altLang="zh-CN" sz="2400" dirty="0">
                <a:latin typeface="微软雅黑" panose="020B0503020204020204" pitchFamily="34" charset="-122"/>
                <a:ea typeface="微软雅黑" panose="020B0503020204020204" pitchFamily="34" charset="-122"/>
              </a:rPr>
              <a:t>ArcGIS</a:t>
            </a:r>
            <a:endParaRPr lang="zh-CN" altLang="en-US" sz="2400" dirty="0">
              <a:latin typeface="微软雅黑" panose="020B0503020204020204" pitchFamily="34" charset="-122"/>
              <a:ea typeface="微软雅黑" panose="020B0503020204020204" pitchFamily="34" charset="-122"/>
            </a:endParaRPr>
          </a:p>
        </p:txBody>
      </p:sp>
      <p:sp>
        <p:nvSpPr>
          <p:cNvPr id="24" name="矩形 23"/>
          <p:cNvSpPr/>
          <p:nvPr/>
        </p:nvSpPr>
        <p:spPr>
          <a:xfrm>
            <a:off x="9693059" y="4848245"/>
            <a:ext cx="1435008" cy="461665"/>
          </a:xfrm>
          <a:prstGeom prst="rect">
            <a:avLst/>
          </a:prstGeom>
        </p:spPr>
        <p:txBody>
          <a:bodyPr wrap="none">
            <a:spAutoFit/>
          </a:bodyPr>
          <a:lstStyle/>
          <a:p>
            <a:pPr algn="ctr"/>
            <a:r>
              <a:rPr lang="en-US" altLang="zh-CN" sz="2400" dirty="0">
                <a:latin typeface="微软雅黑" panose="020B0503020204020204" pitchFamily="34" charset="-122"/>
                <a:ea typeface="微软雅黑" panose="020B0503020204020204" pitchFamily="34" charset="-122"/>
              </a:rPr>
              <a:t>MapInfo</a:t>
            </a:r>
            <a:endParaRPr lang="zh-CN" altLang="en-US" sz="2400" dirty="0">
              <a:latin typeface="微软雅黑" panose="020B0503020204020204" pitchFamily="34" charset="-122"/>
              <a:ea typeface="微软雅黑" panose="020B0503020204020204" pitchFamily="34" charset="-122"/>
            </a:endParaRPr>
          </a:p>
        </p:txBody>
      </p:sp>
      <p:sp>
        <p:nvSpPr>
          <p:cNvPr id="25" name="矩形 24"/>
          <p:cNvSpPr/>
          <p:nvPr/>
        </p:nvSpPr>
        <p:spPr>
          <a:xfrm>
            <a:off x="9733647" y="5344703"/>
            <a:ext cx="1353832" cy="461665"/>
          </a:xfrm>
          <a:prstGeom prst="rect">
            <a:avLst/>
          </a:prstGeom>
        </p:spPr>
        <p:txBody>
          <a:bodyPr wrap="none">
            <a:spAutoFit/>
          </a:bodyPr>
          <a:lstStyle/>
          <a:p>
            <a:pPr algn="ctr"/>
            <a:r>
              <a:rPr lang="en-US" altLang="zh-CN" sz="2400" dirty="0" err="1">
                <a:latin typeface="微软雅黑" panose="020B0503020204020204" pitchFamily="34" charset="-122"/>
                <a:ea typeface="微软雅黑" panose="020B0503020204020204" pitchFamily="34" charset="-122"/>
              </a:rPr>
              <a:t>GeoStar</a:t>
            </a:r>
            <a:endParaRPr lang="zh-CN" altLang="en-US" sz="2400" dirty="0">
              <a:latin typeface="微软雅黑" panose="020B0503020204020204" pitchFamily="34" charset="-122"/>
              <a:ea typeface="微软雅黑" panose="020B0503020204020204" pitchFamily="34" charset="-122"/>
            </a:endParaRPr>
          </a:p>
        </p:txBody>
      </p:sp>
      <p:sp>
        <p:nvSpPr>
          <p:cNvPr id="26" name="矩形 25"/>
          <p:cNvSpPr/>
          <p:nvPr/>
        </p:nvSpPr>
        <p:spPr>
          <a:xfrm>
            <a:off x="9735538" y="5841162"/>
            <a:ext cx="1350050" cy="461665"/>
          </a:xfrm>
          <a:prstGeom prst="rect">
            <a:avLst/>
          </a:prstGeom>
        </p:spPr>
        <p:txBody>
          <a:bodyPr wrap="none">
            <a:spAutoFit/>
          </a:bodyPr>
          <a:lstStyle/>
          <a:p>
            <a:pPr algn="ctr"/>
            <a:r>
              <a:rPr lang="en-US" altLang="zh-CN" sz="2400" dirty="0" err="1">
                <a:latin typeface="微软雅黑" panose="020B0503020204020204" pitchFamily="34" charset="-122"/>
                <a:ea typeface="微软雅黑" panose="020B0503020204020204" pitchFamily="34" charset="-122"/>
              </a:rPr>
              <a:t>MapGIS</a:t>
            </a:r>
            <a:endParaRPr lang="zh-CN" altLang="en-US" sz="2400" dirty="0">
              <a:latin typeface="微软雅黑" panose="020B0503020204020204" pitchFamily="34" charset="-122"/>
              <a:ea typeface="微软雅黑" panose="020B0503020204020204" pitchFamily="34" charset="-122"/>
            </a:endParaRPr>
          </a:p>
        </p:txBody>
      </p:sp>
      <p:sp>
        <p:nvSpPr>
          <p:cNvPr id="27" name="左中括号 26"/>
          <p:cNvSpPr/>
          <p:nvPr/>
        </p:nvSpPr>
        <p:spPr>
          <a:xfrm>
            <a:off x="9434251" y="4536453"/>
            <a:ext cx="314913" cy="155959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右中括号 27"/>
          <p:cNvSpPr/>
          <p:nvPr/>
        </p:nvSpPr>
        <p:spPr>
          <a:xfrm>
            <a:off x="11038887" y="4547366"/>
            <a:ext cx="314913" cy="155959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8691845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交叉学科</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52</a:t>
            </a:fld>
            <a:endParaRPr lang="zh-CN" altLang="en-US"/>
          </a:p>
        </p:txBody>
      </p:sp>
      <p:grpSp>
        <p:nvGrpSpPr>
          <p:cNvPr id="13" name="组合 12"/>
          <p:cNvGrpSpPr/>
          <p:nvPr/>
        </p:nvGrpSpPr>
        <p:grpSpPr>
          <a:xfrm>
            <a:off x="5426465" y="1902620"/>
            <a:ext cx="3024187" cy="2967037"/>
            <a:chOff x="4805364" y="2847976"/>
            <a:chExt cx="3024187" cy="2967037"/>
          </a:xfrm>
        </p:grpSpPr>
        <p:sp>
          <p:nvSpPr>
            <p:cNvPr id="5" name="MH_Other_1"/>
            <p:cNvSpPr/>
            <p:nvPr>
              <p:custDataLst>
                <p:tags r:id="rId1"/>
              </p:custDataLst>
            </p:nvPr>
          </p:nvSpPr>
          <p:spPr>
            <a:xfrm>
              <a:off x="4822826" y="2859089"/>
              <a:ext cx="2817813" cy="2511425"/>
            </a:xfrm>
            <a:custGeom>
              <a:avLst/>
              <a:gdLst/>
              <a:ahLst/>
              <a:cxnLst/>
              <a:rect l="l" t="t" r="r" b="b"/>
              <a:pathLst>
                <a:path w="2947419" h="2628439">
                  <a:moveTo>
                    <a:pt x="1548172" y="0"/>
                  </a:moveTo>
                  <a:cubicBezTo>
                    <a:pt x="2167148" y="0"/>
                    <a:pt x="2701282" y="363248"/>
                    <a:pt x="2947419" y="888960"/>
                  </a:cubicBezTo>
                  <a:cubicBezTo>
                    <a:pt x="2681009" y="444425"/>
                    <a:pt x="2194232" y="147830"/>
                    <a:pt x="1638182" y="147830"/>
                  </a:cubicBezTo>
                  <a:cubicBezTo>
                    <a:pt x="793092" y="147830"/>
                    <a:pt x="108012" y="832910"/>
                    <a:pt x="108012" y="1678000"/>
                  </a:cubicBezTo>
                  <a:cubicBezTo>
                    <a:pt x="108012" y="2037461"/>
                    <a:pt x="231960" y="2367971"/>
                    <a:pt x="440311" y="2628439"/>
                  </a:cubicBezTo>
                  <a:cubicBezTo>
                    <a:pt x="167640" y="2350006"/>
                    <a:pt x="0" y="1968666"/>
                    <a:pt x="0" y="1548172"/>
                  </a:cubicBezTo>
                  <a:cubicBezTo>
                    <a:pt x="0" y="693140"/>
                    <a:pt x="693140" y="0"/>
                    <a:pt x="1548172" y="0"/>
                  </a:cubicBezTo>
                  <a:close/>
                </a:path>
              </a:pathLst>
            </a:custGeom>
            <a:solidFill>
              <a:schemeClr val="accent1">
                <a:lumMod val="20000"/>
                <a:lumOff val="80000"/>
              </a:schemeClr>
            </a:solidFill>
            <a:ln w="12700" cap="flat" cmpd="sng" algn="ctr">
              <a:solidFill>
                <a:sysClr val="window" lastClr="FFFFFF"/>
              </a:solidFill>
              <a:prstDash val="solid"/>
              <a:miter lim="800000"/>
            </a:ln>
            <a:effectLst/>
          </p:spPr>
          <p:txBody>
            <a:bodyPr anchor="ctr"/>
            <a:lstStyle/>
            <a:p>
              <a:pPr algn="ctr">
                <a:defRPr/>
              </a:pPr>
              <a:endParaRPr lang="zh-CN" altLang="en-US" sz="1350" kern="0" dirty="0">
                <a:solidFill>
                  <a:prstClr val="white"/>
                </a:solidFill>
                <a:latin typeface="Calibri" panose="020F0502020204030204"/>
                <a:ea typeface="微软雅黑" panose="020B0503020204020204" pitchFamily="34" charset="-122"/>
              </a:endParaRPr>
            </a:p>
          </p:txBody>
        </p:sp>
        <p:sp>
          <p:nvSpPr>
            <p:cNvPr id="6" name="MH_Title_1"/>
            <p:cNvSpPr/>
            <p:nvPr>
              <p:custDataLst>
                <p:tags r:id="rId2"/>
              </p:custDataLst>
            </p:nvPr>
          </p:nvSpPr>
          <p:spPr bwMode="auto">
            <a:xfrm>
              <a:off x="5222876" y="3275014"/>
              <a:ext cx="2263775" cy="2262187"/>
            </a:xfrm>
            <a:prstGeom prst="roundRect">
              <a:avLst>
                <a:gd name="adj" fmla="val 50000"/>
              </a:avLst>
            </a:prstGeom>
            <a:solidFill>
              <a:srgbClr val="FFFFFF"/>
            </a:solidFill>
            <a:ln w="104775" cap="flat" cmpd="sng" algn="ctr">
              <a:solidFill>
                <a:schemeClr val="accent1"/>
              </a:solidFill>
              <a:prstDash val="solid"/>
              <a:miter lim="800000"/>
            </a:ln>
            <a:effectLst/>
          </p:spPr>
          <p:txBody>
            <a:bodyPr lIns="0" tIns="0" rIns="0" bIns="0" anchor="ctr">
              <a:normAutofit/>
            </a:bodyPr>
            <a:lstStyle/>
            <a:p>
              <a:pPr algn="ctr">
                <a:lnSpc>
                  <a:spcPct val="130000"/>
                </a:lnSpc>
                <a:defRPr/>
              </a:pPr>
              <a:endParaRPr lang="zh-CN" altLang="en-US" sz="2400" kern="0" dirty="0">
                <a:solidFill>
                  <a:schemeClr val="accent1">
                    <a:lumMod val="75000"/>
                  </a:schemeClr>
                </a:solidFill>
              </a:endParaRPr>
            </a:p>
          </p:txBody>
        </p:sp>
        <p:sp>
          <p:nvSpPr>
            <p:cNvPr id="7" name="MH_Other_2"/>
            <p:cNvSpPr/>
            <p:nvPr>
              <p:custDataLst>
                <p:tags r:id="rId3"/>
              </p:custDataLst>
            </p:nvPr>
          </p:nvSpPr>
          <p:spPr bwMode="auto">
            <a:xfrm>
              <a:off x="6805614" y="4792663"/>
              <a:ext cx="1023937" cy="1022350"/>
            </a:xfrm>
            <a:prstGeom prst="roundRect">
              <a:avLst>
                <a:gd name="adj" fmla="val 50000"/>
              </a:avLst>
            </a:prstGeom>
            <a:solidFill>
              <a:srgbClr val="FFFFFF"/>
            </a:solidFill>
            <a:ln w="95250" cap="flat" cmpd="sng" algn="ctr">
              <a:solidFill>
                <a:schemeClr val="accent1"/>
              </a:solidFill>
              <a:prstDash val="solid"/>
              <a:miter lim="800000"/>
            </a:ln>
            <a:effectLst/>
          </p:spPr>
          <p:txBody>
            <a:bodyPr anchor="ctr"/>
            <a:lstStyle/>
            <a:p>
              <a:pPr algn="ctr">
                <a:defRPr/>
              </a:pPr>
              <a:endParaRPr lang="zh-CN" altLang="en-US" sz="1200" kern="0" dirty="0">
                <a:solidFill>
                  <a:prstClr val="white"/>
                </a:solidFill>
                <a:latin typeface="Calibri" panose="020F0502020204030204"/>
                <a:ea typeface="微软雅黑" panose="020B0503020204020204" pitchFamily="34" charset="-122"/>
              </a:endParaRPr>
            </a:p>
          </p:txBody>
        </p:sp>
        <p:sp>
          <p:nvSpPr>
            <p:cNvPr id="8" name="MH_Other_3"/>
            <p:cNvSpPr/>
            <p:nvPr>
              <p:custDataLst>
                <p:tags r:id="rId4"/>
              </p:custDataLst>
            </p:nvPr>
          </p:nvSpPr>
          <p:spPr>
            <a:xfrm rot="420000">
              <a:off x="5969001" y="2847976"/>
              <a:ext cx="206375" cy="212725"/>
            </a:xfrm>
            <a:prstGeom prst="ellipse">
              <a:avLst/>
            </a:prstGeom>
            <a:solidFill>
              <a:schemeClr val="accent1">
                <a:lumMod val="40000"/>
                <a:lumOff val="60000"/>
              </a:schemeClr>
            </a:solidFill>
            <a:ln w="28575" cap="flat" cmpd="sng" algn="ctr">
              <a:solidFill>
                <a:sysClr val="window" lastClr="FFFFFF"/>
              </a:solidFill>
              <a:prstDash val="solid"/>
              <a:miter lim="800000"/>
            </a:ln>
            <a:effectLst/>
          </p:spPr>
          <p:txBody>
            <a:bodyPr anchor="ctr"/>
            <a:lstStyle/>
            <a:p>
              <a:pPr algn="ctr">
                <a:defRPr/>
              </a:pPr>
              <a:endParaRPr lang="zh-CN" altLang="en-US" sz="1350" kern="0" dirty="0">
                <a:solidFill>
                  <a:prstClr val="white"/>
                </a:solidFill>
                <a:latin typeface="Calibri" panose="020F0502020204030204"/>
                <a:ea typeface="微软雅黑" panose="020B0503020204020204" pitchFamily="34" charset="-122"/>
              </a:endParaRPr>
            </a:p>
          </p:txBody>
        </p:sp>
        <p:sp>
          <p:nvSpPr>
            <p:cNvPr id="9" name="MH_Other_4"/>
            <p:cNvSpPr/>
            <p:nvPr>
              <p:custDataLst>
                <p:tags r:id="rId5"/>
              </p:custDataLst>
            </p:nvPr>
          </p:nvSpPr>
          <p:spPr>
            <a:xfrm rot="19320000">
              <a:off x="5200651" y="3260726"/>
              <a:ext cx="206375" cy="212725"/>
            </a:xfrm>
            <a:prstGeom prst="ellipse">
              <a:avLst/>
            </a:prstGeom>
            <a:solidFill>
              <a:schemeClr val="accent1">
                <a:lumMod val="40000"/>
                <a:lumOff val="60000"/>
              </a:schemeClr>
            </a:solidFill>
            <a:ln w="28575" cap="flat" cmpd="sng" algn="ctr">
              <a:solidFill>
                <a:sysClr val="window" lastClr="FFFFFF"/>
              </a:solidFill>
              <a:prstDash val="solid"/>
              <a:miter lim="800000"/>
            </a:ln>
            <a:effectLst/>
          </p:spPr>
          <p:txBody>
            <a:bodyPr anchor="ctr"/>
            <a:lstStyle/>
            <a:p>
              <a:pPr algn="ctr">
                <a:defRPr/>
              </a:pPr>
              <a:endParaRPr lang="zh-CN" altLang="en-US" sz="1350" kern="0" dirty="0">
                <a:solidFill>
                  <a:prstClr val="white"/>
                </a:solidFill>
                <a:latin typeface="Calibri" panose="020F0502020204030204"/>
                <a:ea typeface="微软雅黑" panose="020B0503020204020204" pitchFamily="34" charset="-122"/>
              </a:endParaRPr>
            </a:p>
          </p:txBody>
        </p:sp>
        <p:sp>
          <p:nvSpPr>
            <p:cNvPr id="10" name="MH_Other_5"/>
            <p:cNvSpPr/>
            <p:nvPr>
              <p:custDataLst>
                <p:tags r:id="rId6"/>
              </p:custDataLst>
            </p:nvPr>
          </p:nvSpPr>
          <p:spPr>
            <a:xfrm rot="16620000">
              <a:off x="4808539" y="3954464"/>
              <a:ext cx="206375" cy="212725"/>
            </a:xfrm>
            <a:prstGeom prst="ellipse">
              <a:avLst/>
            </a:prstGeom>
            <a:solidFill>
              <a:schemeClr val="accent1">
                <a:lumMod val="40000"/>
                <a:lumOff val="60000"/>
              </a:schemeClr>
            </a:solidFill>
            <a:ln w="28575" cap="flat" cmpd="sng" algn="ctr">
              <a:solidFill>
                <a:sysClr val="window" lastClr="FFFFFF"/>
              </a:solidFill>
              <a:prstDash val="solid"/>
              <a:miter lim="800000"/>
            </a:ln>
            <a:effectLst/>
          </p:spPr>
          <p:txBody>
            <a:bodyPr anchor="ctr"/>
            <a:lstStyle/>
            <a:p>
              <a:pPr algn="ctr">
                <a:defRPr/>
              </a:pPr>
              <a:endParaRPr lang="zh-CN" altLang="en-US" sz="1350" kern="0" dirty="0">
                <a:solidFill>
                  <a:prstClr val="white"/>
                </a:solidFill>
                <a:latin typeface="Calibri" panose="020F0502020204030204"/>
                <a:ea typeface="微软雅黑" panose="020B0503020204020204" pitchFamily="34" charset="-122"/>
              </a:endParaRPr>
            </a:p>
          </p:txBody>
        </p:sp>
        <p:sp>
          <p:nvSpPr>
            <p:cNvPr id="11" name="MH_Other_6"/>
            <p:cNvSpPr/>
            <p:nvPr>
              <p:custDataLst>
                <p:tags r:id="rId7"/>
              </p:custDataLst>
            </p:nvPr>
          </p:nvSpPr>
          <p:spPr>
            <a:xfrm rot="13920000">
              <a:off x="4845051" y="4722813"/>
              <a:ext cx="209550" cy="212725"/>
            </a:xfrm>
            <a:prstGeom prst="ellipse">
              <a:avLst/>
            </a:prstGeom>
            <a:solidFill>
              <a:schemeClr val="accent1">
                <a:lumMod val="40000"/>
                <a:lumOff val="60000"/>
              </a:schemeClr>
            </a:solidFill>
            <a:ln w="28575" cap="flat" cmpd="sng" algn="ctr">
              <a:solidFill>
                <a:sysClr val="window" lastClr="FFFFFF"/>
              </a:solidFill>
              <a:prstDash val="solid"/>
              <a:miter lim="800000"/>
            </a:ln>
            <a:effectLst/>
          </p:spPr>
          <p:txBody>
            <a:bodyPr anchor="ctr"/>
            <a:lstStyle/>
            <a:p>
              <a:pPr algn="ctr">
                <a:defRPr/>
              </a:pPr>
              <a:endParaRPr lang="zh-CN" altLang="en-US" sz="1350" kern="0" dirty="0">
                <a:solidFill>
                  <a:prstClr val="white"/>
                </a:solidFill>
                <a:latin typeface="Calibri" panose="020F0502020204030204"/>
                <a:ea typeface="微软雅黑" panose="020B0503020204020204" pitchFamily="34" charset="-122"/>
              </a:endParaRPr>
            </a:p>
          </p:txBody>
        </p:sp>
        <p:sp>
          <p:nvSpPr>
            <p:cNvPr id="12" name="MH_Other_7"/>
            <p:cNvSpPr/>
            <p:nvPr>
              <p:custDataLst>
                <p:tags r:id="rId8"/>
              </p:custDataLst>
            </p:nvPr>
          </p:nvSpPr>
          <p:spPr>
            <a:xfrm rot="3120000">
              <a:off x="6775451" y="2927351"/>
              <a:ext cx="206375" cy="212725"/>
            </a:xfrm>
            <a:prstGeom prst="ellipse">
              <a:avLst/>
            </a:prstGeom>
            <a:solidFill>
              <a:schemeClr val="accent1">
                <a:lumMod val="40000"/>
                <a:lumOff val="60000"/>
              </a:schemeClr>
            </a:solidFill>
            <a:ln w="28575" cap="flat" cmpd="sng" algn="ctr">
              <a:solidFill>
                <a:sysClr val="window" lastClr="FFFFFF"/>
              </a:solidFill>
              <a:prstDash val="solid"/>
              <a:miter lim="800000"/>
            </a:ln>
            <a:effectLst/>
          </p:spPr>
          <p:txBody>
            <a:bodyPr anchor="ctr"/>
            <a:lstStyle/>
            <a:p>
              <a:pPr algn="ctr">
                <a:defRPr/>
              </a:pPr>
              <a:endParaRPr lang="zh-CN" altLang="en-US" sz="1350" kern="0" dirty="0">
                <a:solidFill>
                  <a:prstClr val="white"/>
                </a:solidFill>
                <a:latin typeface="Calibri" panose="020F0502020204030204"/>
                <a:ea typeface="微软雅黑" panose="020B0503020204020204" pitchFamily="34" charset="-122"/>
              </a:endParaRPr>
            </a:p>
          </p:txBody>
        </p:sp>
      </p:grpSp>
      <p:sp>
        <p:nvSpPr>
          <p:cNvPr id="14" name="矩形 13"/>
          <p:cNvSpPr/>
          <p:nvPr/>
        </p:nvSpPr>
        <p:spPr>
          <a:xfrm>
            <a:off x="7324325" y="1363072"/>
            <a:ext cx="1107996"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测量学</a:t>
            </a:r>
          </a:p>
        </p:txBody>
      </p:sp>
      <p:sp>
        <p:nvSpPr>
          <p:cNvPr id="15" name="矩形 14"/>
          <p:cNvSpPr/>
          <p:nvPr/>
        </p:nvSpPr>
        <p:spPr>
          <a:xfrm>
            <a:off x="5102382" y="1363072"/>
            <a:ext cx="1723549"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计算机科学</a:t>
            </a:r>
          </a:p>
        </p:txBody>
      </p:sp>
      <p:sp>
        <p:nvSpPr>
          <p:cNvPr id="16" name="矩形 15"/>
          <p:cNvSpPr/>
          <p:nvPr/>
        </p:nvSpPr>
        <p:spPr>
          <a:xfrm>
            <a:off x="4617476" y="2041019"/>
            <a:ext cx="1107996"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物理学</a:t>
            </a:r>
          </a:p>
        </p:txBody>
      </p:sp>
      <p:sp>
        <p:nvSpPr>
          <p:cNvPr id="17" name="矩形 16"/>
          <p:cNvSpPr/>
          <p:nvPr/>
        </p:nvSpPr>
        <p:spPr>
          <a:xfrm>
            <a:off x="4121795" y="2844474"/>
            <a:ext cx="1107996"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气象学</a:t>
            </a:r>
          </a:p>
        </p:txBody>
      </p:sp>
      <p:sp>
        <p:nvSpPr>
          <p:cNvPr id="18" name="矩形 17"/>
          <p:cNvSpPr/>
          <p:nvPr/>
        </p:nvSpPr>
        <p:spPr>
          <a:xfrm>
            <a:off x="1996115" y="3616474"/>
            <a:ext cx="3262432"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生物学、医学、犯罪学</a:t>
            </a:r>
          </a:p>
        </p:txBody>
      </p:sp>
      <p:cxnSp>
        <p:nvCxnSpPr>
          <p:cNvPr id="20" name="直接连接符 19"/>
          <p:cNvCxnSpPr/>
          <p:nvPr/>
        </p:nvCxnSpPr>
        <p:spPr>
          <a:xfrm>
            <a:off x="1863306" y="5197462"/>
            <a:ext cx="8660919"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981558" y="5354025"/>
            <a:ext cx="8424413" cy="941155"/>
          </a:xfrm>
          <a:prstGeom prst="rect">
            <a:avLst/>
          </a:prstGeom>
        </p:spPr>
        <p:txBody>
          <a:bodyPr wrap="square">
            <a:spAutoFit/>
          </a:bodyPr>
          <a:lstStyle/>
          <a:p>
            <a:pPr>
              <a:lnSpc>
                <a:spcPct val="120000"/>
              </a:lnSpc>
              <a:spcBef>
                <a:spcPts val="600"/>
              </a:spcBef>
            </a:pPr>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传感器的研究、光谱和影像的研究；大气层等对卫星影像的影响等；研究地理等各时间空间因素对这些学科的影响</a:t>
            </a:r>
          </a:p>
        </p:txBody>
      </p:sp>
    </p:spTree>
    <p:extLst>
      <p:ext uri="{BB962C8B-B14F-4D97-AF65-F5344CB8AC3E}">
        <p14:creationId xmlns:p14="http://schemas.microsoft.com/office/powerpoint/2010/main" val="40296931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TW" altLang="en-US" dirty="0"/>
              <a:t>空间数据</a:t>
            </a:r>
            <a:endParaRPr lang="zh-CN" altLang="en-US" dirty="0"/>
          </a:p>
        </p:txBody>
      </p:sp>
      <p:sp>
        <p:nvSpPr>
          <p:cNvPr id="4" name="灯片编号占位符 3"/>
          <p:cNvSpPr>
            <a:spLocks noGrp="1"/>
          </p:cNvSpPr>
          <p:nvPr>
            <p:ph type="sldNum" sz="quarter" idx="12"/>
          </p:nvPr>
        </p:nvSpPr>
        <p:spPr/>
        <p:txBody>
          <a:bodyPr/>
          <a:lstStyle/>
          <a:p>
            <a:fld id="{38B4F502-AEE6-4D70-927B-AC49763F54CA}" type="slidenum">
              <a:rPr lang="zh-CN" altLang="en-US" smtClean="0"/>
              <a:t>53</a:t>
            </a:fld>
            <a:endParaRPr lang="zh-CN" altLang="en-US"/>
          </a:p>
        </p:txBody>
      </p:sp>
      <p:sp>
        <p:nvSpPr>
          <p:cNvPr id="6" name="矩形 5"/>
          <p:cNvSpPr/>
          <p:nvPr/>
        </p:nvSpPr>
        <p:spPr>
          <a:xfrm>
            <a:off x="4407653" y="3406674"/>
            <a:ext cx="6096000" cy="2468368"/>
          </a:xfrm>
          <a:prstGeom prst="rect">
            <a:avLst/>
          </a:prstGeom>
        </p:spPr>
        <p:txBody>
          <a:bodyPr>
            <a:spAutoFit/>
          </a:bodyPr>
          <a:lstStyle/>
          <a:p>
            <a:pPr>
              <a:lnSpc>
                <a:spcPct val="120000"/>
              </a:lnSpc>
              <a:spcBef>
                <a:spcPts val="24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用来表示空间实体的</a:t>
            </a:r>
            <a:r>
              <a:rPr lang="zh-CN" altLang="en-US" sz="2800" b="1" dirty="0">
                <a:latin typeface="Arial" panose="020B0604020202020204" pitchFamily="34" charset="0"/>
                <a:ea typeface="微软雅黑" panose="020B0503020204020204" pitchFamily="34" charset="-122"/>
                <a:cs typeface="Arial" panose="020B0604020202020204" pitchFamily="34" charset="0"/>
              </a:rPr>
              <a:t>位置、形状 、大小及其分布特征</a:t>
            </a:r>
            <a:r>
              <a:rPr lang="zh-CN" altLang="en-US" sz="2800" dirty="0">
                <a:latin typeface="Arial" panose="020B0604020202020204" pitchFamily="34" charset="0"/>
                <a:ea typeface="微软雅黑" panose="020B0503020204020204" pitchFamily="34" charset="-122"/>
                <a:cs typeface="Arial" panose="020B0604020202020204" pitchFamily="34" charset="0"/>
              </a:rPr>
              <a:t>诸多方面信息的数据</a:t>
            </a:r>
            <a:endParaRPr lang="en-US" altLang="zh-CN" sz="2800" dirty="0">
              <a:latin typeface="Arial" panose="020B0604020202020204" pitchFamily="34" charset="0"/>
              <a:ea typeface="微软雅黑" panose="020B0503020204020204" pitchFamily="34" charset="-122"/>
              <a:cs typeface="Arial" panose="020B0604020202020204" pitchFamily="34" charset="0"/>
            </a:endParaRPr>
          </a:p>
          <a:p>
            <a:pPr>
              <a:lnSpc>
                <a:spcPct val="120000"/>
              </a:lnSpc>
              <a:spcBef>
                <a:spcPts val="24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可用来描述现实世界的目标，它具有</a:t>
            </a:r>
            <a:r>
              <a:rPr lang="zh-CN" altLang="en-US" sz="2800" b="1" dirty="0">
                <a:latin typeface="Arial" panose="020B0604020202020204" pitchFamily="34" charset="0"/>
                <a:ea typeface="微软雅黑" panose="020B0503020204020204" pitchFamily="34" charset="-122"/>
                <a:cs typeface="Arial" panose="020B0604020202020204" pitchFamily="34" charset="0"/>
              </a:rPr>
              <a:t>定位、定性、时间</a:t>
            </a:r>
            <a:r>
              <a:rPr lang="zh-CN" altLang="en-US" sz="2800" dirty="0">
                <a:latin typeface="Arial" panose="020B0604020202020204" pitchFamily="34" charset="0"/>
                <a:ea typeface="微软雅黑" panose="020B0503020204020204" pitchFamily="34" charset="-122"/>
                <a:cs typeface="Arial" panose="020B0604020202020204" pitchFamily="34" charset="0"/>
              </a:rPr>
              <a:t>和</a:t>
            </a:r>
            <a:r>
              <a:rPr lang="zh-CN" altLang="en-US" sz="2800" b="1" dirty="0">
                <a:latin typeface="Arial" panose="020B0604020202020204" pitchFamily="34" charset="0"/>
                <a:ea typeface="微软雅黑" panose="020B0503020204020204" pitchFamily="34" charset="-122"/>
                <a:cs typeface="Arial" panose="020B0604020202020204" pitchFamily="34" charset="0"/>
              </a:rPr>
              <a:t>空间</a:t>
            </a:r>
            <a:r>
              <a:rPr lang="zh-CN" altLang="en-US" sz="2800" dirty="0">
                <a:latin typeface="Arial" panose="020B0604020202020204" pitchFamily="34" charset="0"/>
                <a:ea typeface="微软雅黑" panose="020B0503020204020204" pitchFamily="34" charset="-122"/>
                <a:cs typeface="Arial" panose="020B0604020202020204" pitchFamily="34" charset="0"/>
              </a:rPr>
              <a:t>关系等特性</a:t>
            </a:r>
            <a:endParaRPr lang="zh-CN" altLang="en-US" sz="2800" dirty="0"/>
          </a:p>
        </p:txBody>
      </p:sp>
      <p:sp>
        <p:nvSpPr>
          <p:cNvPr id="7" name="矩形 6"/>
          <p:cNvSpPr/>
          <p:nvPr/>
        </p:nvSpPr>
        <p:spPr>
          <a:xfrm>
            <a:off x="939548" y="1452010"/>
            <a:ext cx="10017339" cy="1126462"/>
          </a:xfrm>
          <a:prstGeom prst="rect">
            <a:avLst/>
          </a:prstGeom>
        </p:spPr>
        <p:txBody>
          <a:bodyPr wrap="square">
            <a:spAutoFit/>
          </a:bodyPr>
          <a:lstStyle/>
          <a:p>
            <a:pPr>
              <a:lnSpc>
                <a:spcPct val="120000"/>
              </a:lnSpc>
              <a:spcBef>
                <a:spcPts val="6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空间数据是一种用点、线、面以及实体等基本空间数据结构来表示人们赖以生存的自然世界的数据</a:t>
            </a:r>
            <a:endParaRPr lang="zh-CN" altLang="en-US" sz="2800" dirty="0"/>
          </a:p>
        </p:txBody>
      </p:sp>
      <p:cxnSp>
        <p:nvCxnSpPr>
          <p:cNvPr id="9" name="直接连接符 8"/>
          <p:cNvCxnSpPr/>
          <p:nvPr/>
        </p:nvCxnSpPr>
        <p:spPr>
          <a:xfrm>
            <a:off x="1007165" y="2703443"/>
            <a:ext cx="9713844"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165" y="3161831"/>
            <a:ext cx="2985803" cy="2958054"/>
          </a:xfrm>
          <a:prstGeom prst="rect">
            <a:avLst/>
          </a:prstGeom>
        </p:spPr>
      </p:pic>
    </p:spTree>
    <p:extLst>
      <p:ext uri="{BB962C8B-B14F-4D97-AF65-F5344CB8AC3E}">
        <p14:creationId xmlns:p14="http://schemas.microsoft.com/office/powerpoint/2010/main" val="1182422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GIS </a:t>
            </a:r>
            <a:r>
              <a:rPr lang="zh-CN" altLang="en-US" dirty="0"/>
              <a:t>工作原理</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54</a:t>
            </a:fld>
            <a:endParaRPr lang="zh-CN" altLang="en-US"/>
          </a:p>
        </p:txBody>
      </p:sp>
      <p:grpSp>
        <p:nvGrpSpPr>
          <p:cNvPr id="18" name="组合 17"/>
          <p:cNvGrpSpPr/>
          <p:nvPr/>
        </p:nvGrpSpPr>
        <p:grpSpPr>
          <a:xfrm>
            <a:off x="3826526" y="1873784"/>
            <a:ext cx="4781549" cy="2884488"/>
            <a:chOff x="3698876" y="1612901"/>
            <a:chExt cx="4781549" cy="2884488"/>
          </a:xfrm>
        </p:grpSpPr>
        <p:sp>
          <p:nvSpPr>
            <p:cNvPr id="9" name="MH_Other_1"/>
            <p:cNvSpPr/>
            <p:nvPr>
              <p:custDataLst>
                <p:tags r:id="rId5"/>
              </p:custDataLst>
            </p:nvPr>
          </p:nvSpPr>
          <p:spPr>
            <a:xfrm rot="2872115" flipH="1">
              <a:off x="5751514" y="3852864"/>
              <a:ext cx="688975" cy="600075"/>
            </a:xfrm>
            <a:custGeom>
              <a:avLst/>
              <a:gdLst/>
              <a:ahLst/>
              <a:cxnLst/>
              <a:rect l="l" t="t" r="r" b="b"/>
              <a:pathLst>
                <a:path w="2890708" h="2518788">
                  <a:moveTo>
                    <a:pt x="0" y="0"/>
                  </a:moveTo>
                  <a:lnTo>
                    <a:pt x="18342" y="0"/>
                  </a:lnTo>
                  <a:cubicBezTo>
                    <a:pt x="18135" y="564"/>
                    <a:pt x="18042" y="1147"/>
                    <a:pt x="17949" y="1729"/>
                  </a:cubicBezTo>
                  <a:cubicBezTo>
                    <a:pt x="141647" y="828705"/>
                    <a:pt x="991418" y="1526365"/>
                    <a:pt x="2168031" y="1737864"/>
                  </a:cubicBezTo>
                  <a:lnTo>
                    <a:pt x="2168031" y="1391267"/>
                  </a:lnTo>
                  <a:lnTo>
                    <a:pt x="2890708" y="2018931"/>
                  </a:lnTo>
                  <a:lnTo>
                    <a:pt x="2168031" y="2518788"/>
                  </a:lnTo>
                  <a:lnTo>
                    <a:pt x="2168031" y="2172192"/>
                  </a:lnTo>
                  <a:cubicBezTo>
                    <a:pt x="891730" y="1942775"/>
                    <a:pt x="0" y="1141325"/>
                    <a:pt x="0" y="223656"/>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latin typeface="+mn-ea"/>
              </a:endParaRPr>
            </a:p>
          </p:txBody>
        </p:sp>
        <p:sp>
          <p:nvSpPr>
            <p:cNvPr id="10" name="MH_Other_2"/>
            <p:cNvSpPr/>
            <p:nvPr>
              <p:custDataLst>
                <p:tags r:id="rId6"/>
              </p:custDataLst>
            </p:nvPr>
          </p:nvSpPr>
          <p:spPr>
            <a:xfrm rot="20998272" flipH="1">
              <a:off x="4479926" y="2652714"/>
              <a:ext cx="688975" cy="600075"/>
            </a:xfrm>
            <a:custGeom>
              <a:avLst/>
              <a:gdLst/>
              <a:ahLst/>
              <a:cxnLst/>
              <a:rect l="l" t="t" r="r" b="b"/>
              <a:pathLst>
                <a:path w="696597" h="606972">
                  <a:moveTo>
                    <a:pt x="174149" y="0"/>
                  </a:moveTo>
                  <a:lnTo>
                    <a:pt x="174149" y="83522"/>
                  </a:lnTo>
                  <a:cubicBezTo>
                    <a:pt x="481710" y="138806"/>
                    <a:pt x="696597" y="331938"/>
                    <a:pt x="696597" y="553076"/>
                  </a:cubicBezTo>
                  <a:lnTo>
                    <a:pt x="696597" y="606972"/>
                  </a:lnTo>
                  <a:lnTo>
                    <a:pt x="692177" y="606972"/>
                  </a:lnTo>
                  <a:cubicBezTo>
                    <a:pt x="692227" y="606836"/>
                    <a:pt x="692249" y="606695"/>
                    <a:pt x="692272" y="606555"/>
                  </a:cubicBezTo>
                  <a:cubicBezTo>
                    <a:pt x="662463" y="407272"/>
                    <a:pt x="457687" y="239152"/>
                    <a:pt x="174149" y="188185"/>
                  </a:cubicBezTo>
                  <a:lnTo>
                    <a:pt x="174149" y="271707"/>
                  </a:lnTo>
                  <a:lnTo>
                    <a:pt x="0" y="120454"/>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11" name="MH_Other_3"/>
            <p:cNvSpPr/>
            <p:nvPr>
              <p:custDataLst>
                <p:tags r:id="rId7"/>
              </p:custDataLst>
            </p:nvPr>
          </p:nvSpPr>
          <p:spPr>
            <a:xfrm>
              <a:off x="7110414" y="2555876"/>
              <a:ext cx="600075" cy="688975"/>
            </a:xfrm>
            <a:custGeom>
              <a:avLst/>
              <a:gdLst/>
              <a:ahLst/>
              <a:cxnLst/>
              <a:rect l="l" t="t" r="r" b="b"/>
              <a:pathLst>
                <a:path w="606973" h="696597">
                  <a:moveTo>
                    <a:pt x="0" y="0"/>
                  </a:moveTo>
                  <a:lnTo>
                    <a:pt x="53896" y="0"/>
                  </a:lnTo>
                  <a:cubicBezTo>
                    <a:pt x="275035" y="0"/>
                    <a:pt x="468167" y="214887"/>
                    <a:pt x="523451" y="522448"/>
                  </a:cubicBezTo>
                  <a:lnTo>
                    <a:pt x="606973" y="522448"/>
                  </a:lnTo>
                  <a:lnTo>
                    <a:pt x="486519" y="696597"/>
                  </a:lnTo>
                  <a:lnTo>
                    <a:pt x="335266" y="522448"/>
                  </a:lnTo>
                  <a:lnTo>
                    <a:pt x="418788" y="522448"/>
                  </a:lnTo>
                  <a:cubicBezTo>
                    <a:pt x="367821" y="238910"/>
                    <a:pt x="199700" y="34134"/>
                    <a:pt x="417" y="4325"/>
                  </a:cubicBezTo>
                  <a:cubicBezTo>
                    <a:pt x="277" y="4348"/>
                    <a:pt x="136" y="4370"/>
                    <a:pt x="0" y="442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12" name="MH_SubTitle_1"/>
            <p:cNvSpPr>
              <a:spLocks noChangeArrowheads="1"/>
            </p:cNvSpPr>
            <p:nvPr>
              <p:custDataLst>
                <p:tags r:id="rId8"/>
              </p:custDataLst>
            </p:nvPr>
          </p:nvSpPr>
          <p:spPr bwMode="auto">
            <a:xfrm>
              <a:off x="3698876" y="3421063"/>
              <a:ext cx="1738313" cy="1058862"/>
            </a:xfrm>
            <a:prstGeom prst="round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a:r>
                <a:rPr lang="zh-CN" altLang="en-US" sz="2400" b="1" dirty="0">
                  <a:solidFill>
                    <a:schemeClr val="bg1"/>
                  </a:solidFill>
                </a:rPr>
                <a:t>矢量和栅格数据结构</a:t>
              </a:r>
            </a:p>
          </p:txBody>
        </p:sp>
        <p:sp>
          <p:nvSpPr>
            <p:cNvPr id="13" name="MH_SubTitle_3"/>
            <p:cNvSpPr>
              <a:spLocks noChangeArrowheads="1"/>
            </p:cNvSpPr>
            <p:nvPr>
              <p:custDataLst>
                <p:tags r:id="rId9"/>
              </p:custDataLst>
            </p:nvPr>
          </p:nvSpPr>
          <p:spPr bwMode="auto">
            <a:xfrm>
              <a:off x="6742113" y="3411538"/>
              <a:ext cx="1738312" cy="1058862"/>
            </a:xfrm>
            <a:prstGeom prst="round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a:r>
                <a:rPr lang="zh-CN" altLang="en-US" sz="2400" b="1" dirty="0">
                  <a:solidFill>
                    <a:schemeClr val="bg1"/>
                  </a:solidFill>
                </a:rPr>
                <a:t>地理参考系</a:t>
              </a:r>
            </a:p>
          </p:txBody>
        </p:sp>
        <p:sp>
          <p:nvSpPr>
            <p:cNvPr id="14" name="MH_SubTitle_2"/>
            <p:cNvSpPr>
              <a:spLocks noChangeArrowheads="1"/>
            </p:cNvSpPr>
            <p:nvPr>
              <p:custDataLst>
                <p:tags r:id="rId10"/>
              </p:custDataLst>
            </p:nvPr>
          </p:nvSpPr>
          <p:spPr bwMode="auto">
            <a:xfrm>
              <a:off x="5213351" y="1612901"/>
              <a:ext cx="1738313" cy="1058863"/>
            </a:xfrm>
            <a:prstGeom prst="round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a:r>
                <a:rPr lang="zh-CN" altLang="en-US" sz="2400" b="1" dirty="0">
                  <a:solidFill>
                    <a:schemeClr val="bg1"/>
                  </a:solidFill>
                </a:rPr>
                <a:t>空间模型</a:t>
              </a:r>
            </a:p>
          </p:txBody>
        </p:sp>
      </p:grpSp>
      <p:sp>
        <p:nvSpPr>
          <p:cNvPr id="15" name="MH_Other_4"/>
          <p:cNvSpPr/>
          <p:nvPr>
            <p:custDataLst>
              <p:tags r:id="rId1"/>
            </p:custDataLst>
          </p:nvPr>
        </p:nvSpPr>
        <p:spPr bwMode="auto">
          <a:xfrm>
            <a:off x="811189" y="5095876"/>
            <a:ext cx="10706741" cy="45719"/>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a:defRPr/>
            </a:pPr>
            <a:endParaRPr lang="zh-CN" altLang="en-US" sz="1350" b="1" kern="10" dirty="0">
              <a:solidFill>
                <a:schemeClr val="bg1"/>
              </a:solidFill>
              <a:latin typeface="+mn-ea"/>
            </a:endParaRPr>
          </a:p>
        </p:txBody>
      </p:sp>
      <p:sp>
        <p:nvSpPr>
          <p:cNvPr id="16" name="MH_Desc_1"/>
          <p:cNvSpPr/>
          <p:nvPr>
            <p:custDataLst>
              <p:tags r:id="rId2"/>
            </p:custDataLst>
          </p:nvPr>
        </p:nvSpPr>
        <p:spPr bwMode="auto">
          <a:xfrm>
            <a:off x="581892" y="1553536"/>
            <a:ext cx="2892730" cy="3438626"/>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tIns="0" bIns="0">
            <a:noAutofit/>
          </a:bodyPr>
          <a:lstStyle/>
          <a:p>
            <a:pPr lvl="0" algn="r">
              <a:lnSpc>
                <a:spcPct val="120000"/>
              </a:lnSpc>
              <a:spcBef>
                <a:spcPts val="1800"/>
              </a:spcBef>
              <a:defRPr/>
            </a:pPr>
            <a:r>
              <a:rPr lang="zh-CN" altLang="en-US" sz="2800" dirty="0">
                <a:solidFill>
                  <a:schemeClr val="tx1"/>
                </a:solidFill>
                <a:latin typeface="Arial" panose="020B0604020202020204" pitchFamily="34" charset="0"/>
                <a:ea typeface="微软雅黑" panose="020B0503020204020204" pitchFamily="34" charset="-122"/>
                <a:cs typeface="Arial" panose="020B0604020202020204" pitchFamily="34" charset="0"/>
              </a:rPr>
              <a:t>矢量数据以点、线、面方式编码以坐标存储管理</a:t>
            </a:r>
            <a:endParaRPr lang="en-US" altLang="zh-CN" sz="28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pPr lvl="0" algn="r">
              <a:lnSpc>
                <a:spcPct val="120000"/>
              </a:lnSpc>
              <a:spcBef>
                <a:spcPts val="1800"/>
              </a:spcBef>
              <a:defRPr/>
            </a:pPr>
            <a:r>
              <a:rPr lang="zh-CN" altLang="en-US" sz="2800" dirty="0">
                <a:solidFill>
                  <a:schemeClr val="tx1"/>
                </a:solidFill>
                <a:latin typeface="Arial" panose="020B0604020202020204" pitchFamily="34" charset="0"/>
                <a:ea typeface="微软雅黑" panose="020B0503020204020204" pitchFamily="34" charset="-122"/>
                <a:cs typeface="Arial" panose="020B0604020202020204" pitchFamily="34" charset="0"/>
              </a:rPr>
              <a:t>栅格数据（图像）通过网格单元表达连续地理特征</a:t>
            </a:r>
          </a:p>
          <a:p>
            <a:pPr lvl="0" algn="r">
              <a:lnSpc>
                <a:spcPct val="120000"/>
              </a:lnSpc>
              <a:spcBef>
                <a:spcPts val="1800"/>
              </a:spcBef>
              <a:defRPr/>
            </a:pPr>
            <a:endParaRPr lang="zh-TW" altLang="en-US" sz="28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9" name="MH_Desc_1"/>
          <p:cNvSpPr/>
          <p:nvPr>
            <p:custDataLst>
              <p:tags r:id="rId3"/>
            </p:custDataLst>
          </p:nvPr>
        </p:nvSpPr>
        <p:spPr bwMode="auto">
          <a:xfrm>
            <a:off x="8885963" y="2097740"/>
            <a:ext cx="2730639" cy="2877169"/>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tIns="0" bIns="0">
            <a:noAutofit/>
          </a:bodyPr>
          <a:lstStyle/>
          <a:p>
            <a:pPr lvl="0">
              <a:lnSpc>
                <a:spcPct val="120000"/>
              </a:lnSpc>
              <a:spcBef>
                <a:spcPts val="1800"/>
              </a:spcBef>
              <a:defRPr/>
            </a:pPr>
            <a:r>
              <a:rPr lang="zh-CN" altLang="en-US" sz="2800" dirty="0">
                <a:solidFill>
                  <a:schemeClr val="tx1"/>
                </a:solidFill>
                <a:latin typeface="Arial" panose="020B0604020202020204" pitchFamily="34" charset="0"/>
                <a:ea typeface="微软雅黑" panose="020B0503020204020204" pitchFamily="34" charset="-122"/>
                <a:cs typeface="Arial" panose="020B0604020202020204" pitchFamily="34" charset="0"/>
              </a:rPr>
              <a:t>绝对位置信息，如经纬度坐标</a:t>
            </a:r>
            <a:endParaRPr lang="en-US" altLang="zh-CN" sz="28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pPr lvl="0">
              <a:lnSpc>
                <a:spcPct val="120000"/>
              </a:lnSpc>
              <a:spcBef>
                <a:spcPts val="1800"/>
              </a:spcBef>
              <a:defRPr/>
            </a:pPr>
            <a:r>
              <a:rPr lang="zh-CN" altLang="en-US" sz="2800" dirty="0">
                <a:solidFill>
                  <a:schemeClr val="tx1"/>
                </a:solidFill>
                <a:latin typeface="Arial" panose="020B0604020202020204" pitchFamily="34" charset="0"/>
                <a:ea typeface="微软雅黑" panose="020B0503020204020204" pitchFamily="34" charset="-122"/>
                <a:cs typeface="Arial" panose="020B0604020202020204" pitchFamily="34" charset="0"/>
              </a:rPr>
              <a:t>相对位置信息包括地址、编码、统计调查等</a:t>
            </a:r>
            <a:endParaRPr lang="en-US" altLang="zh-TW" sz="28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pPr lvl="0">
              <a:lnSpc>
                <a:spcPct val="120000"/>
              </a:lnSpc>
              <a:spcBef>
                <a:spcPts val="1800"/>
              </a:spcBef>
              <a:defRPr/>
            </a:pPr>
            <a:endParaRPr lang="zh-TW" altLang="en-US" sz="28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MH_Desc_1"/>
          <p:cNvSpPr/>
          <p:nvPr>
            <p:custDataLst>
              <p:tags r:id="rId4"/>
            </p:custDataLst>
          </p:nvPr>
        </p:nvSpPr>
        <p:spPr bwMode="auto">
          <a:xfrm>
            <a:off x="2420146" y="5464989"/>
            <a:ext cx="7831138" cy="1045191"/>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tIns="0" bIns="0">
            <a:noAutofit/>
          </a:bodyPr>
          <a:lstStyle/>
          <a:p>
            <a:pPr lvl="0" algn="ctr">
              <a:defRPr/>
            </a:pPr>
            <a:r>
              <a:rPr lang="zh-CN" altLang="en-US" sz="2800" dirty="0">
                <a:solidFill>
                  <a:schemeClr val="tx1"/>
                </a:solidFill>
                <a:latin typeface="Arial" panose="020B0604020202020204" pitchFamily="34" charset="0"/>
                <a:ea typeface="微软雅黑" panose="020B0503020204020204" pitchFamily="34" charset="-122"/>
                <a:cs typeface="Arial" panose="020B0604020202020204" pitchFamily="34" charset="0"/>
              </a:rPr>
              <a:t>现实世界抽象为相互联结不同特征的层面</a:t>
            </a:r>
            <a:r>
              <a:rPr lang="zh-CN" altLang="en-US" sz="3200" b="1" dirty="0">
                <a:solidFill>
                  <a:schemeClr val="tx1"/>
                </a:solidFill>
                <a:latin typeface="Arial" panose="020B0604020202020204" pitchFamily="34" charset="0"/>
                <a:ea typeface="微软雅黑" panose="020B0503020204020204" pitchFamily="34" charset="-122"/>
                <a:cs typeface="Arial" panose="020B0604020202020204" pitchFamily="34" charset="0"/>
              </a:rPr>
              <a:t>（</a:t>
            </a:r>
            <a:r>
              <a:rPr lang="en-US" altLang="zh-TW" sz="3200" b="1" dirty="0">
                <a:solidFill>
                  <a:schemeClr val="tx1"/>
                </a:solidFill>
                <a:latin typeface="Arial" panose="020B0604020202020204" pitchFamily="34" charset="0"/>
                <a:ea typeface="微软雅黑" panose="020B0503020204020204" pitchFamily="34" charset="-122"/>
                <a:cs typeface="Arial" panose="020B0604020202020204" pitchFamily="34" charset="0"/>
              </a:rPr>
              <a:t>LAYER )</a:t>
            </a:r>
            <a:r>
              <a:rPr lang="zh-CN" altLang="en-US" sz="3200" b="1" dirty="0">
                <a:solidFill>
                  <a:schemeClr val="tx1"/>
                </a:solidFill>
                <a:latin typeface="Arial" panose="020B0604020202020204" pitchFamily="34" charset="0"/>
                <a:ea typeface="微软雅黑" panose="020B0503020204020204" pitchFamily="34" charset="-122"/>
                <a:cs typeface="Arial" panose="020B0604020202020204" pitchFamily="34" charset="0"/>
              </a:rPr>
              <a:t>组合</a:t>
            </a:r>
            <a:endParaRPr lang="en-US" altLang="zh-CN" sz="2800" b="1" dirty="0">
              <a:solidFill>
                <a:schemeClr val="tx1"/>
              </a:solidFill>
              <a:latin typeface="Arial" panose="020B0604020202020204" pitchFamily="34" charset="0"/>
              <a:ea typeface="微软雅黑" panose="020B0503020204020204" pitchFamily="34" charset="-122"/>
              <a:cs typeface="Arial" panose="020B0604020202020204" pitchFamily="34" charset="0"/>
            </a:endParaRPr>
          </a:p>
          <a:p>
            <a:pPr lvl="0" algn="ctr">
              <a:defRPr/>
            </a:pPr>
            <a:endParaRPr lang="zh-TW" altLang="en-US" sz="28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0885377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WebGIS</a:t>
            </a:r>
            <a:endParaRPr lang="zh-CN" altLang="en-US" dirty="0"/>
          </a:p>
        </p:txBody>
      </p:sp>
      <p:sp>
        <p:nvSpPr>
          <p:cNvPr id="4" name="灯片编号占位符 3"/>
          <p:cNvSpPr>
            <a:spLocks noGrp="1"/>
          </p:cNvSpPr>
          <p:nvPr>
            <p:ph type="sldNum" sz="quarter" idx="12"/>
          </p:nvPr>
        </p:nvSpPr>
        <p:spPr/>
        <p:txBody>
          <a:bodyPr/>
          <a:lstStyle/>
          <a:p>
            <a:fld id="{38B4F502-AEE6-4D70-927B-AC49763F54CA}" type="slidenum">
              <a:rPr lang="zh-CN" altLang="en-US" smtClean="0"/>
              <a:t>55</a:t>
            </a:fld>
            <a:endParaRPr lang="zh-CN" altLang="en-US"/>
          </a:p>
        </p:txBody>
      </p:sp>
      <p:grpSp>
        <p:nvGrpSpPr>
          <p:cNvPr id="18" name="组合 17"/>
          <p:cNvGrpSpPr/>
          <p:nvPr/>
        </p:nvGrpSpPr>
        <p:grpSpPr>
          <a:xfrm>
            <a:off x="2652749" y="1499336"/>
            <a:ext cx="6217547" cy="3729037"/>
            <a:chOff x="4065588" y="2627313"/>
            <a:chExt cx="3970337" cy="2381250"/>
          </a:xfrm>
        </p:grpSpPr>
        <p:cxnSp>
          <p:nvCxnSpPr>
            <p:cNvPr id="5" name="MH_Other_1"/>
            <p:cNvCxnSpPr/>
            <p:nvPr>
              <p:custDataLst>
                <p:tags r:id="rId1"/>
              </p:custDataLst>
            </p:nvPr>
          </p:nvCxnSpPr>
          <p:spPr>
            <a:xfrm>
              <a:off x="6450013" y="2830513"/>
              <a:ext cx="558800" cy="0"/>
            </a:xfrm>
            <a:prstGeom prst="line">
              <a:avLst/>
            </a:prstGeom>
            <a:ln w="3175">
              <a:solidFill>
                <a:srgbClr val="C2C2C2"/>
              </a:solidFill>
              <a:prstDash val="dash"/>
            </a:ln>
          </p:spPr>
          <p:style>
            <a:lnRef idx="1">
              <a:schemeClr val="accent1"/>
            </a:lnRef>
            <a:fillRef idx="0">
              <a:schemeClr val="accent1"/>
            </a:fillRef>
            <a:effectRef idx="0">
              <a:schemeClr val="accent1"/>
            </a:effectRef>
            <a:fontRef idx="minor">
              <a:schemeClr val="tx1"/>
            </a:fontRef>
          </p:style>
        </p:cxnSp>
        <p:sp>
          <p:nvSpPr>
            <p:cNvPr id="6" name="MH_Other_2"/>
            <p:cNvSpPr/>
            <p:nvPr>
              <p:custDataLst>
                <p:tags r:id="rId2"/>
              </p:custDataLst>
            </p:nvPr>
          </p:nvSpPr>
          <p:spPr>
            <a:xfrm>
              <a:off x="7040563" y="2627313"/>
              <a:ext cx="406400" cy="406400"/>
            </a:xfrm>
            <a:prstGeom prst="ellipse">
              <a:avLst/>
            </a:prstGeom>
            <a:solidFill>
              <a:schemeClr val="accent2"/>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rgbClr val="FFFFFF"/>
                  </a:solidFill>
                </a:rPr>
                <a:t>2</a:t>
              </a:r>
              <a:endParaRPr lang="zh-CN" altLang="en-US" sz="2400" dirty="0">
                <a:solidFill>
                  <a:srgbClr val="FFFFFF"/>
                </a:solidFill>
              </a:endParaRPr>
            </a:p>
          </p:txBody>
        </p:sp>
        <p:cxnSp>
          <p:nvCxnSpPr>
            <p:cNvPr id="7" name="MH_Other_3"/>
            <p:cNvCxnSpPr/>
            <p:nvPr>
              <p:custDataLst>
                <p:tags r:id="rId3"/>
              </p:custDataLst>
            </p:nvPr>
          </p:nvCxnSpPr>
          <p:spPr>
            <a:xfrm>
              <a:off x="7040563" y="4173538"/>
              <a:ext cx="558800" cy="0"/>
            </a:xfrm>
            <a:prstGeom prst="line">
              <a:avLst/>
            </a:prstGeom>
            <a:ln w="3175">
              <a:solidFill>
                <a:srgbClr val="C2C2C2"/>
              </a:solidFill>
              <a:prstDash val="dash"/>
            </a:ln>
          </p:spPr>
          <p:style>
            <a:lnRef idx="1">
              <a:schemeClr val="accent1"/>
            </a:lnRef>
            <a:fillRef idx="0">
              <a:schemeClr val="accent1"/>
            </a:fillRef>
            <a:effectRef idx="0">
              <a:schemeClr val="accent1"/>
            </a:effectRef>
            <a:fontRef idx="minor">
              <a:schemeClr val="tx1"/>
            </a:fontRef>
          </p:style>
        </p:cxnSp>
        <p:sp>
          <p:nvSpPr>
            <p:cNvPr id="8" name="MH_Other_4"/>
            <p:cNvSpPr/>
            <p:nvPr>
              <p:custDataLst>
                <p:tags r:id="rId4"/>
              </p:custDataLst>
            </p:nvPr>
          </p:nvSpPr>
          <p:spPr>
            <a:xfrm>
              <a:off x="7629525" y="3970338"/>
              <a:ext cx="406400" cy="406400"/>
            </a:xfrm>
            <a:prstGeom prst="ellipse">
              <a:avLst/>
            </a:prstGeom>
            <a:solidFill>
              <a:schemeClr val="accent3"/>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rgbClr val="FFFFFF"/>
                  </a:solidFill>
                </a:rPr>
                <a:t>3</a:t>
              </a:r>
              <a:endParaRPr lang="zh-CN" altLang="en-US" sz="2400" dirty="0">
                <a:solidFill>
                  <a:srgbClr val="FFFFFF"/>
                </a:solidFill>
              </a:endParaRPr>
            </a:p>
          </p:txBody>
        </p:sp>
        <p:cxnSp>
          <p:nvCxnSpPr>
            <p:cNvPr id="9" name="MH_Other_5"/>
            <p:cNvCxnSpPr/>
            <p:nvPr>
              <p:custDataLst>
                <p:tags r:id="rId5"/>
              </p:custDataLst>
            </p:nvPr>
          </p:nvCxnSpPr>
          <p:spPr>
            <a:xfrm>
              <a:off x="4535488" y="3365500"/>
              <a:ext cx="558800" cy="0"/>
            </a:xfrm>
            <a:prstGeom prst="line">
              <a:avLst/>
            </a:prstGeom>
            <a:ln w="3175">
              <a:solidFill>
                <a:srgbClr val="C2C2C2"/>
              </a:solidFill>
              <a:prstDash val="dash"/>
            </a:ln>
          </p:spPr>
          <p:style>
            <a:lnRef idx="1">
              <a:schemeClr val="accent1"/>
            </a:lnRef>
            <a:fillRef idx="0">
              <a:schemeClr val="accent1"/>
            </a:fillRef>
            <a:effectRef idx="0">
              <a:schemeClr val="accent1"/>
            </a:effectRef>
            <a:fontRef idx="minor">
              <a:schemeClr val="tx1"/>
            </a:fontRef>
          </p:style>
        </p:cxnSp>
        <p:sp>
          <p:nvSpPr>
            <p:cNvPr id="10" name="MH_Other_6"/>
            <p:cNvSpPr/>
            <p:nvPr>
              <p:custDataLst>
                <p:tags r:id="rId6"/>
              </p:custDataLst>
            </p:nvPr>
          </p:nvSpPr>
          <p:spPr>
            <a:xfrm>
              <a:off x="4065588" y="3171825"/>
              <a:ext cx="406400" cy="406400"/>
            </a:xfrm>
            <a:prstGeom prst="ellips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rgbClr val="FFFFFF"/>
                  </a:solidFill>
                </a:rPr>
                <a:t>1</a:t>
              </a:r>
              <a:endParaRPr lang="zh-CN" altLang="en-US" sz="2400" dirty="0">
                <a:solidFill>
                  <a:srgbClr val="FFFFFF"/>
                </a:solidFill>
              </a:endParaRPr>
            </a:p>
          </p:txBody>
        </p:sp>
        <p:sp>
          <p:nvSpPr>
            <p:cNvPr id="11" name="MH_Other_7"/>
            <p:cNvSpPr/>
            <p:nvPr>
              <p:custDataLst>
                <p:tags r:id="rId7"/>
              </p:custDataLst>
            </p:nvPr>
          </p:nvSpPr>
          <p:spPr>
            <a:xfrm>
              <a:off x="5532438" y="2633663"/>
              <a:ext cx="1128712" cy="565150"/>
            </a:xfrm>
            <a:custGeom>
              <a:avLst/>
              <a:gdLst>
                <a:gd name="connsiteX0" fmla="*/ 1213505 w 1391850"/>
                <a:gd name="connsiteY0" fmla="*/ 0 h 696292"/>
                <a:gd name="connsiteX1" fmla="*/ 1391850 w 1391850"/>
                <a:gd name="connsiteY1" fmla="*/ 680523 h 696292"/>
                <a:gd name="connsiteX2" fmla="*/ 664395 w 1391850"/>
                <a:gd name="connsiteY2" fmla="*/ 679784 h 696292"/>
                <a:gd name="connsiteX3" fmla="*/ 810270 w 1391850"/>
                <a:gd name="connsiteY3" fmla="*/ 476062 h 696292"/>
                <a:gd name="connsiteX4" fmla="*/ 0 w 1391850"/>
                <a:gd name="connsiteY4" fmla="*/ 696292 h 696292"/>
                <a:gd name="connsiteX5" fmla="*/ 1084978 w 1391850"/>
                <a:gd name="connsiteY5" fmla="*/ 149640 h 69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close/>
                </a:path>
              </a:pathLst>
            </a:custGeom>
            <a:solidFill>
              <a:schemeClr val="accent2"/>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MH_Other_8"/>
            <p:cNvSpPr/>
            <p:nvPr>
              <p:custDataLst>
                <p:tags r:id="rId8"/>
              </p:custDataLst>
            </p:nvPr>
          </p:nvSpPr>
          <p:spPr>
            <a:xfrm rot="5400000">
              <a:off x="6447632" y="3504407"/>
              <a:ext cx="1128713" cy="565150"/>
            </a:xfrm>
            <a:custGeom>
              <a:avLst/>
              <a:gdLst>
                <a:gd name="connsiteX0" fmla="*/ 1213505 w 1391850"/>
                <a:gd name="connsiteY0" fmla="*/ 0 h 696292"/>
                <a:gd name="connsiteX1" fmla="*/ 1391850 w 1391850"/>
                <a:gd name="connsiteY1" fmla="*/ 680523 h 696292"/>
                <a:gd name="connsiteX2" fmla="*/ 664395 w 1391850"/>
                <a:gd name="connsiteY2" fmla="*/ 679784 h 696292"/>
                <a:gd name="connsiteX3" fmla="*/ 810270 w 1391850"/>
                <a:gd name="connsiteY3" fmla="*/ 476062 h 696292"/>
                <a:gd name="connsiteX4" fmla="*/ 0 w 1391850"/>
                <a:gd name="connsiteY4" fmla="*/ 696292 h 696292"/>
                <a:gd name="connsiteX5" fmla="*/ 1084978 w 1391850"/>
                <a:gd name="connsiteY5" fmla="*/ 149640 h 69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close/>
                </a:path>
              </a:pathLst>
            </a:custGeom>
            <a:solidFill>
              <a:schemeClr val="accent3"/>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 name="MH_Other_9"/>
            <p:cNvSpPr/>
            <p:nvPr>
              <p:custDataLst>
                <p:tags r:id="rId9"/>
              </p:custDataLst>
            </p:nvPr>
          </p:nvSpPr>
          <p:spPr>
            <a:xfrm rot="10800000">
              <a:off x="5532438" y="4376738"/>
              <a:ext cx="1128712" cy="565150"/>
            </a:xfrm>
            <a:custGeom>
              <a:avLst/>
              <a:gdLst>
                <a:gd name="connsiteX0" fmla="*/ 1213505 w 1391850"/>
                <a:gd name="connsiteY0" fmla="*/ 0 h 696292"/>
                <a:gd name="connsiteX1" fmla="*/ 1391850 w 1391850"/>
                <a:gd name="connsiteY1" fmla="*/ 680523 h 696292"/>
                <a:gd name="connsiteX2" fmla="*/ 664395 w 1391850"/>
                <a:gd name="connsiteY2" fmla="*/ 679784 h 696292"/>
                <a:gd name="connsiteX3" fmla="*/ 810270 w 1391850"/>
                <a:gd name="connsiteY3" fmla="*/ 476062 h 696292"/>
                <a:gd name="connsiteX4" fmla="*/ 0 w 1391850"/>
                <a:gd name="connsiteY4" fmla="*/ 696292 h 696292"/>
                <a:gd name="connsiteX5" fmla="*/ 1084978 w 1391850"/>
                <a:gd name="connsiteY5" fmla="*/ 149640 h 69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close/>
                </a:path>
              </a:pathLst>
            </a:custGeom>
            <a:solidFill>
              <a:schemeClr val="accent4"/>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MH_Other_10"/>
            <p:cNvSpPr/>
            <p:nvPr>
              <p:custDataLst>
                <p:tags r:id="rId10"/>
              </p:custDataLst>
            </p:nvPr>
          </p:nvSpPr>
          <p:spPr>
            <a:xfrm rot="16200000">
              <a:off x="4601369" y="3504407"/>
              <a:ext cx="1128713" cy="565150"/>
            </a:xfrm>
            <a:custGeom>
              <a:avLst/>
              <a:gdLst>
                <a:gd name="connsiteX0" fmla="*/ 1213505 w 1391850"/>
                <a:gd name="connsiteY0" fmla="*/ 0 h 696292"/>
                <a:gd name="connsiteX1" fmla="*/ 1391850 w 1391850"/>
                <a:gd name="connsiteY1" fmla="*/ 680523 h 696292"/>
                <a:gd name="connsiteX2" fmla="*/ 664395 w 1391850"/>
                <a:gd name="connsiteY2" fmla="*/ 679784 h 696292"/>
                <a:gd name="connsiteX3" fmla="*/ 810270 w 1391850"/>
                <a:gd name="connsiteY3" fmla="*/ 476062 h 696292"/>
                <a:gd name="connsiteX4" fmla="*/ 0 w 1391850"/>
                <a:gd name="connsiteY4" fmla="*/ 696292 h 696292"/>
                <a:gd name="connsiteX5" fmla="*/ 1084978 w 1391850"/>
                <a:gd name="connsiteY5" fmla="*/ 149640 h 69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1850" h="696292">
                  <a:moveTo>
                    <a:pt x="1213505" y="0"/>
                  </a:moveTo>
                  <a:lnTo>
                    <a:pt x="1391850" y="680523"/>
                  </a:lnTo>
                  <a:lnTo>
                    <a:pt x="664395" y="679784"/>
                  </a:lnTo>
                  <a:lnTo>
                    <a:pt x="810270" y="476062"/>
                  </a:lnTo>
                  <a:cubicBezTo>
                    <a:pt x="711564" y="424684"/>
                    <a:pt x="364296" y="301346"/>
                    <a:pt x="0" y="696292"/>
                  </a:cubicBezTo>
                  <a:cubicBezTo>
                    <a:pt x="100779" y="106417"/>
                    <a:pt x="733669" y="-15667"/>
                    <a:pt x="1084978" y="149640"/>
                  </a:cubicBezTo>
                  <a:close/>
                </a:path>
              </a:pathLst>
            </a:cu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5" name="MH_Other_11"/>
            <p:cNvCxnSpPr/>
            <p:nvPr>
              <p:custDataLst>
                <p:tags r:id="rId11"/>
              </p:custDataLst>
            </p:nvPr>
          </p:nvCxnSpPr>
          <p:spPr>
            <a:xfrm>
              <a:off x="5168900" y="4795838"/>
              <a:ext cx="558800" cy="0"/>
            </a:xfrm>
            <a:prstGeom prst="line">
              <a:avLst/>
            </a:prstGeom>
            <a:ln w="3175">
              <a:solidFill>
                <a:srgbClr val="C2C2C2"/>
              </a:solidFill>
              <a:prstDash val="dash"/>
            </a:ln>
          </p:spPr>
          <p:style>
            <a:lnRef idx="1">
              <a:schemeClr val="accent1"/>
            </a:lnRef>
            <a:fillRef idx="0">
              <a:schemeClr val="accent1"/>
            </a:fillRef>
            <a:effectRef idx="0">
              <a:schemeClr val="accent1"/>
            </a:effectRef>
            <a:fontRef idx="minor">
              <a:schemeClr val="tx1"/>
            </a:fontRef>
          </p:style>
        </p:cxnSp>
        <p:sp>
          <p:nvSpPr>
            <p:cNvPr id="16" name="MH_Other_12"/>
            <p:cNvSpPr/>
            <p:nvPr>
              <p:custDataLst>
                <p:tags r:id="rId12"/>
              </p:custDataLst>
            </p:nvPr>
          </p:nvSpPr>
          <p:spPr>
            <a:xfrm>
              <a:off x="4697413" y="4602163"/>
              <a:ext cx="406400" cy="406400"/>
            </a:xfrm>
            <a:prstGeom prst="ellipse">
              <a:avLst/>
            </a:prstGeom>
            <a:solidFill>
              <a:schemeClr val="accent4"/>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rgbClr val="FFFFFF"/>
                  </a:solidFill>
                </a:rPr>
                <a:t>4</a:t>
              </a:r>
              <a:endParaRPr lang="zh-CN" altLang="en-US" sz="2400" dirty="0">
                <a:solidFill>
                  <a:srgbClr val="FFFFFF"/>
                </a:solidFill>
              </a:endParaRPr>
            </a:p>
          </p:txBody>
        </p:sp>
        <p:sp>
          <p:nvSpPr>
            <p:cNvPr id="17" name="MH_Title_1"/>
            <p:cNvSpPr/>
            <p:nvPr>
              <p:custDataLst>
                <p:tags r:id="rId13"/>
              </p:custDataLst>
            </p:nvPr>
          </p:nvSpPr>
          <p:spPr>
            <a:xfrm>
              <a:off x="5440364" y="3171826"/>
              <a:ext cx="1284287" cy="1204913"/>
            </a:xfrm>
            <a:prstGeom prst="rect">
              <a:avLst/>
            </a:prstGeom>
          </p:spPr>
          <p:txBody>
            <a:bodyPr anchor="ctr">
              <a:normAutofit/>
            </a:bodyPr>
            <a:lstStyle/>
            <a:p>
              <a:pPr algn="ctr"/>
              <a:endParaRPr lang="en-US" altLang="zh-TW" sz="2800" b="1" dirty="0">
                <a:latin typeface="微软雅黑" panose="020B0503020204020204" pitchFamily="34" charset="-122"/>
                <a:ea typeface="微软雅黑" panose="020B0503020204020204" pitchFamily="34" charset="-122"/>
              </a:endParaRPr>
            </a:p>
          </p:txBody>
        </p:sp>
      </p:grpSp>
      <p:sp>
        <p:nvSpPr>
          <p:cNvPr id="21" name="矩形 20"/>
          <p:cNvSpPr/>
          <p:nvPr/>
        </p:nvSpPr>
        <p:spPr>
          <a:xfrm>
            <a:off x="661789" y="2418406"/>
            <a:ext cx="1997214" cy="523220"/>
          </a:xfrm>
          <a:prstGeom prst="rect">
            <a:avLst/>
          </a:prstGeom>
        </p:spPr>
        <p:txBody>
          <a:bodyPr wrap="none">
            <a:spAutoFit/>
          </a:bodyPr>
          <a:lstStyle/>
          <a:p>
            <a:pPr algn="ctr"/>
            <a:r>
              <a:rPr lang="en-US" altLang="zh-CN" sz="2800" b="1" dirty="0">
                <a:latin typeface="微软雅黑" panose="020B0503020204020204" pitchFamily="34" charset="-122"/>
                <a:ea typeface="微软雅黑" panose="020B0503020204020204" pitchFamily="34" charset="-122"/>
                <a:cs typeface="Arial" panose="020B0604020202020204" pitchFamily="34" charset="0"/>
              </a:rPr>
              <a:t>HTTP</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协议 </a:t>
            </a:r>
            <a:endParaRPr lang="en-US" altLang="zh-CN" sz="28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3" name="矩形 22"/>
          <p:cNvSpPr/>
          <p:nvPr/>
        </p:nvSpPr>
        <p:spPr>
          <a:xfrm>
            <a:off x="8049640" y="1537294"/>
            <a:ext cx="1745992" cy="523220"/>
          </a:xfrm>
          <a:prstGeom prst="rect">
            <a:avLst/>
          </a:prstGeom>
        </p:spPr>
        <p:txBody>
          <a:bodyPr wrap="none">
            <a:spAutoFit/>
          </a:bodyPr>
          <a:lstStyle/>
          <a:p>
            <a:pPr algn="ctr"/>
            <a:r>
              <a:rPr lang="en-US" altLang="zh-CN" sz="2800" b="1" dirty="0">
                <a:latin typeface="微软雅黑" panose="020B0503020204020204" pitchFamily="34" charset="-122"/>
                <a:ea typeface="微软雅黑" panose="020B0503020204020204" pitchFamily="34" charset="-122"/>
                <a:cs typeface="Arial" panose="020B0604020202020204" pitchFamily="34" charset="0"/>
              </a:rPr>
              <a:t>C/S</a:t>
            </a: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方式  </a:t>
            </a:r>
            <a:endParaRPr lang="en-US" altLang="zh-CN" sz="28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矩形 23"/>
          <p:cNvSpPr/>
          <p:nvPr/>
        </p:nvSpPr>
        <p:spPr>
          <a:xfrm>
            <a:off x="7924737" y="3659128"/>
            <a:ext cx="3696846" cy="1159613"/>
          </a:xfrm>
          <a:prstGeom prst="rect">
            <a:avLst/>
          </a:prstGeom>
        </p:spPr>
        <p:txBody>
          <a:bodyPr wrap="none">
            <a:spAutoFit/>
          </a:bodyPr>
          <a:lstStyle/>
          <a:p>
            <a:pPr algn="ctr">
              <a:lnSpc>
                <a:spcPct val="120000"/>
              </a:lnSpc>
              <a:spcBef>
                <a:spcPts val="600"/>
              </a:spcBef>
            </a:pPr>
            <a:r>
              <a:rPr lang="zh-CN" altLang="en-US" sz="2800" b="1" dirty="0">
                <a:latin typeface="微软雅黑" panose="020B0503020204020204" pitchFamily="34" charset="-122"/>
                <a:ea typeface="微软雅黑" panose="020B0503020204020204" pitchFamily="34" charset="-122"/>
                <a:cs typeface="Arial" panose="020B0604020202020204" pitchFamily="34" charset="0"/>
              </a:rPr>
              <a:t>多媒体</a:t>
            </a:r>
            <a:endParaRPr lang="en-US" altLang="zh-CN" sz="2800" b="1" dirty="0">
              <a:latin typeface="微软雅黑" panose="020B0503020204020204" pitchFamily="34" charset="-122"/>
              <a:ea typeface="微软雅黑" panose="020B0503020204020204" pitchFamily="34" charset="-122"/>
              <a:cs typeface="Arial" panose="020B0604020202020204" pitchFamily="34" charset="0"/>
            </a:endParaRPr>
          </a:p>
          <a:p>
            <a:pPr algn="ctr">
              <a:lnSpc>
                <a:spcPct val="120000"/>
              </a:lnSpc>
              <a:spcBef>
                <a:spcPts val="600"/>
              </a:spcBef>
            </a:pPr>
            <a:r>
              <a:rPr lang="en-US" altLang="zh-CN" sz="2800" b="1" dirty="0">
                <a:latin typeface="微软雅黑" panose="020B0503020204020204" pitchFamily="34" charset="-122"/>
                <a:ea typeface="微软雅黑" panose="020B0503020204020204" pitchFamily="34" charset="-122"/>
              </a:rPr>
              <a:t>RIA</a:t>
            </a:r>
            <a:r>
              <a:rPr lang="zh-CN" altLang="en-US" sz="2800" b="1" dirty="0">
                <a:latin typeface="微软雅黑" panose="020B0503020204020204" pitchFamily="34" charset="-122"/>
                <a:ea typeface="微软雅黑" panose="020B0503020204020204" pitchFamily="34" charset="-122"/>
              </a:rPr>
              <a:t>（富客户端）技术</a:t>
            </a:r>
            <a:endParaRPr lang="zh-TW" altLang="en-US" sz="28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矩形 24"/>
          <p:cNvSpPr/>
          <p:nvPr/>
        </p:nvSpPr>
        <p:spPr>
          <a:xfrm>
            <a:off x="690418" y="4522258"/>
            <a:ext cx="3057247" cy="1203406"/>
          </a:xfrm>
          <a:prstGeom prst="rect">
            <a:avLst/>
          </a:prstGeom>
        </p:spPr>
        <p:txBody>
          <a:bodyPr wrap="none">
            <a:spAutoFit/>
          </a:bodyPr>
          <a:lstStyle/>
          <a:p>
            <a:pPr algn="ctr">
              <a:lnSpc>
                <a:spcPct val="120000"/>
              </a:lnSpc>
              <a:spcBef>
                <a:spcPts val="600"/>
              </a:spcBef>
            </a:pPr>
            <a:r>
              <a:rPr lang="en-US" altLang="zh-CN" sz="2800" b="1" dirty="0">
                <a:latin typeface="微软雅黑" panose="020B0503020204020204" pitchFamily="34" charset="-122"/>
                <a:ea typeface="微软雅黑" panose="020B0503020204020204" pitchFamily="34" charset="-122"/>
              </a:rPr>
              <a:t>AJAX</a:t>
            </a:r>
          </a:p>
          <a:p>
            <a:pPr algn="ctr">
              <a:lnSpc>
                <a:spcPct val="120000"/>
              </a:lnSpc>
              <a:spcBef>
                <a:spcPts val="600"/>
              </a:spcBef>
            </a:pPr>
            <a:r>
              <a:rPr lang="zh-CN" altLang="en-US" sz="2800" b="1" dirty="0">
                <a:latin typeface="微软雅黑" panose="020B0503020204020204" pitchFamily="34" charset="-122"/>
                <a:ea typeface="微软雅黑" panose="020B0503020204020204" pitchFamily="34" charset="-122"/>
              </a:rPr>
              <a:t>（动态网页）技术</a:t>
            </a:r>
            <a:endParaRPr lang="zh-CN" altLang="en-US" sz="2800" b="1"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26" name="图片 2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09298" y="2446076"/>
            <a:ext cx="1810616" cy="1810616"/>
          </a:xfrm>
          <a:prstGeom prst="rect">
            <a:avLst/>
          </a:prstGeom>
        </p:spPr>
      </p:pic>
    </p:spTree>
    <p:extLst>
      <p:ext uri="{BB962C8B-B14F-4D97-AF65-F5344CB8AC3E}">
        <p14:creationId xmlns:p14="http://schemas.microsoft.com/office/powerpoint/2010/main" val="2940180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移动</a:t>
            </a:r>
            <a:r>
              <a:rPr lang="en-US" altLang="zh-CN" dirty="0"/>
              <a:t>GIS</a:t>
            </a:r>
            <a:endParaRPr lang="zh-CN" altLang="en-US" dirty="0"/>
          </a:p>
        </p:txBody>
      </p:sp>
      <p:sp>
        <p:nvSpPr>
          <p:cNvPr id="4" name="灯片编号占位符 3"/>
          <p:cNvSpPr>
            <a:spLocks noGrp="1"/>
          </p:cNvSpPr>
          <p:nvPr>
            <p:ph type="sldNum" sz="quarter" idx="12"/>
          </p:nvPr>
        </p:nvSpPr>
        <p:spPr/>
        <p:txBody>
          <a:bodyPr/>
          <a:lstStyle/>
          <a:p>
            <a:fld id="{38B4F502-AEE6-4D70-927B-AC49763F54CA}" type="slidenum">
              <a:rPr lang="zh-CN" altLang="en-US" smtClean="0"/>
              <a:t>56</a:t>
            </a:fld>
            <a:endParaRPr lang="zh-CN" altLang="en-US"/>
          </a:p>
        </p:txBody>
      </p:sp>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10705" t="17129" r="14099" b="9097"/>
          <a:stretch/>
        </p:blipFill>
        <p:spPr>
          <a:xfrm rot="9055040">
            <a:off x="1097663" y="2148275"/>
            <a:ext cx="880723" cy="1073382"/>
          </a:xfrm>
          <a:prstGeom prst="rect">
            <a:avLst/>
          </a:prstGeom>
        </p:spPr>
      </p:pic>
      <p:graphicFrame>
        <p:nvGraphicFramePr>
          <p:cNvPr id="7" name="Object 14"/>
          <p:cNvGraphicFramePr>
            <a:graphicFrameLocks noChangeAspect="1"/>
          </p:cNvGraphicFramePr>
          <p:nvPr>
            <p:extLst>
              <p:ext uri="{D42A27DB-BD31-4B8C-83A1-F6EECF244321}">
                <p14:modId xmlns:p14="http://schemas.microsoft.com/office/powerpoint/2010/main" val="209572702"/>
              </p:ext>
            </p:extLst>
          </p:nvPr>
        </p:nvGraphicFramePr>
        <p:xfrm>
          <a:off x="9839857" y="2389914"/>
          <a:ext cx="1482766" cy="1940740"/>
        </p:xfrm>
        <a:graphic>
          <a:graphicData uri="http://schemas.openxmlformats.org/presentationml/2006/ole">
            <mc:AlternateContent xmlns:mc="http://schemas.openxmlformats.org/markup-compatibility/2006">
              <mc:Choice xmlns:v="urn:schemas-microsoft-com:vml" Requires="v">
                <p:oleObj spid="_x0000_s11350" name="Visio" r:id="rId5" imgW="740664" imgH="970280" progId="Visio.Drawing.11">
                  <p:embed/>
                </p:oleObj>
              </mc:Choice>
              <mc:Fallback>
                <p:oleObj name="Visio" r:id="rId5" imgW="740664" imgH="970280" progId="Visio.Drawing.11">
                  <p:embed/>
                  <p:pic>
                    <p:nvPicPr>
                      <p:cNvPr id="2"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9857" y="2389914"/>
                        <a:ext cx="1482766" cy="1940740"/>
                      </a:xfrm>
                      <a:prstGeom prst="rect">
                        <a:avLst/>
                      </a:prstGeom>
                      <a:noFill/>
                      <a:ln>
                        <a:noFill/>
                      </a:ln>
                      <a:effectLst/>
                      <a:extLst/>
                    </p:spPr>
                  </p:pic>
                </p:oleObj>
              </mc:Fallback>
            </mc:AlternateContent>
          </a:graphicData>
        </a:graphic>
      </p:graphicFrame>
      <p:graphicFrame>
        <p:nvGraphicFramePr>
          <p:cNvPr id="8" name="Object 28"/>
          <p:cNvGraphicFramePr>
            <a:graphicFrameLocks noChangeAspect="1"/>
          </p:cNvGraphicFramePr>
          <p:nvPr>
            <p:extLst>
              <p:ext uri="{D42A27DB-BD31-4B8C-83A1-F6EECF244321}">
                <p14:modId xmlns:p14="http://schemas.microsoft.com/office/powerpoint/2010/main" val="4176498037"/>
              </p:ext>
            </p:extLst>
          </p:nvPr>
        </p:nvGraphicFramePr>
        <p:xfrm>
          <a:off x="7017315" y="2579430"/>
          <a:ext cx="1082889" cy="1571172"/>
        </p:xfrm>
        <a:graphic>
          <a:graphicData uri="http://schemas.openxmlformats.org/presentationml/2006/ole">
            <mc:AlternateContent xmlns:mc="http://schemas.openxmlformats.org/markup-compatibility/2006">
              <mc:Choice xmlns:v="urn:schemas-microsoft-com:vml" Requires="v">
                <p:oleObj spid="_x0000_s11351" name="Visio" r:id="rId7" imgW="416719" imgH="543401" progId="Visio.Drawing.11">
                  <p:embed/>
                </p:oleObj>
              </mc:Choice>
              <mc:Fallback>
                <p:oleObj name="Visio" r:id="rId7" imgW="416719" imgH="543401" progId="Visio.Drawing.11">
                  <p:embed/>
                  <p:pic>
                    <p:nvPicPr>
                      <p:cNvPr id="2"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7315" y="2579430"/>
                        <a:ext cx="1082889" cy="1571172"/>
                      </a:xfrm>
                      <a:prstGeom prst="rect">
                        <a:avLst/>
                      </a:prstGeom>
                      <a:noFill/>
                      <a:ln>
                        <a:noFill/>
                      </a:ln>
                      <a:effectLst/>
                      <a:extLst/>
                    </p:spPr>
                  </p:pic>
                </p:oleObj>
              </mc:Fallback>
            </mc:AlternateContent>
          </a:graphicData>
        </a:graphic>
      </p:graphicFrame>
      <p:pic>
        <p:nvPicPr>
          <p:cNvPr id="9" name="Picture 7" descr="HP E-PC with Windows Media bi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59000" y="1359577"/>
            <a:ext cx="707514" cy="6770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HP E-PC with Windows Media bi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93960" y="1359577"/>
            <a:ext cx="707514" cy="6770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HP E-PC with Windows Media bi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028920" y="1359577"/>
            <a:ext cx="707514" cy="67704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箭头连接符 11"/>
          <p:cNvCxnSpPr>
            <a:stCxn id="8" idx="3"/>
            <a:endCxn id="7" idx="1"/>
          </p:cNvCxnSpPr>
          <p:nvPr/>
        </p:nvCxnSpPr>
        <p:spPr>
          <a:xfrm flipV="1">
            <a:off x="8100204" y="3360284"/>
            <a:ext cx="1739653" cy="4732"/>
          </a:xfrm>
          <a:prstGeom prst="straightConnector1">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9168076" y="4436374"/>
            <a:ext cx="2826328" cy="532582"/>
          </a:xfrm>
          <a:prstGeom prst="rect">
            <a:avLst/>
          </a:prstGeom>
          <a:noFill/>
        </p:spPr>
        <p:txBody>
          <a:bodyPr wrap="square" rtlCol="0">
            <a:spAutoFit/>
          </a:bodyPr>
          <a:lstStyle/>
          <a:p>
            <a:pPr algn="ctr">
              <a:lnSpc>
                <a:spcPct val="110000"/>
              </a:lnSpc>
            </a:pPr>
            <a:r>
              <a:rPr lang="zh-CN" altLang="en-US" sz="2800" dirty="0">
                <a:latin typeface="Arial" panose="020B0604020202020204" pitchFamily="34" charset="0"/>
                <a:ea typeface="微软雅黑" panose="020B0503020204020204" pitchFamily="34" charset="-122"/>
                <a:cs typeface="Arial" panose="020B0604020202020204" pitchFamily="34" charset="0"/>
              </a:rPr>
              <a:t>空间数据库</a:t>
            </a:r>
          </a:p>
        </p:txBody>
      </p:sp>
      <p:sp>
        <p:nvSpPr>
          <p:cNvPr id="16" name="文本框 15"/>
          <p:cNvSpPr txBox="1"/>
          <p:nvPr/>
        </p:nvSpPr>
        <p:spPr>
          <a:xfrm>
            <a:off x="5948218" y="4219828"/>
            <a:ext cx="2826328" cy="532582"/>
          </a:xfrm>
          <a:prstGeom prst="rect">
            <a:avLst/>
          </a:prstGeom>
          <a:noFill/>
        </p:spPr>
        <p:txBody>
          <a:bodyPr wrap="square" rtlCol="0">
            <a:spAutoFit/>
          </a:bodyPr>
          <a:lstStyle/>
          <a:p>
            <a:pPr algn="ctr">
              <a:lnSpc>
                <a:spcPct val="110000"/>
              </a:lnSpc>
            </a:pPr>
            <a:r>
              <a:rPr lang="zh-CN" altLang="en-US" sz="2800" dirty="0">
                <a:latin typeface="Arial" panose="020B0604020202020204" pitchFamily="34" charset="0"/>
                <a:ea typeface="微软雅黑" panose="020B0503020204020204" pitchFamily="34" charset="-122"/>
                <a:cs typeface="Arial" panose="020B0604020202020204" pitchFamily="34" charset="0"/>
              </a:rPr>
              <a:t>地理应用数据库</a:t>
            </a:r>
          </a:p>
        </p:txBody>
      </p:sp>
      <p:cxnSp>
        <p:nvCxnSpPr>
          <p:cNvPr id="17" name="直接箭头连接符 16"/>
          <p:cNvCxnSpPr>
            <a:stCxn id="8" idx="0"/>
            <a:endCxn id="10" idx="2"/>
          </p:cNvCxnSpPr>
          <p:nvPr/>
        </p:nvCxnSpPr>
        <p:spPr>
          <a:xfrm flipH="1" flipV="1">
            <a:off x="7547717" y="2036620"/>
            <a:ext cx="11042" cy="542810"/>
          </a:xfrm>
          <a:prstGeom prst="straightConnector1">
            <a:avLst/>
          </a:prstGeom>
          <a:ln w="25400">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8" idx="0"/>
            <a:endCxn id="9" idx="2"/>
          </p:cNvCxnSpPr>
          <p:nvPr/>
        </p:nvCxnSpPr>
        <p:spPr>
          <a:xfrm flipH="1" flipV="1">
            <a:off x="5712757" y="2036620"/>
            <a:ext cx="1846002" cy="542810"/>
          </a:xfrm>
          <a:prstGeom prst="straightConnector1">
            <a:avLst/>
          </a:prstGeom>
          <a:ln w="25400">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8" idx="0"/>
            <a:endCxn id="11" idx="2"/>
          </p:cNvCxnSpPr>
          <p:nvPr/>
        </p:nvCxnSpPr>
        <p:spPr>
          <a:xfrm flipV="1">
            <a:off x="7558759" y="2036620"/>
            <a:ext cx="1823918" cy="542810"/>
          </a:xfrm>
          <a:prstGeom prst="straightConnector1">
            <a:avLst/>
          </a:prstGeom>
          <a:ln w="25400">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7548683">
            <a:off x="1881872" y="2770958"/>
            <a:ext cx="538424" cy="727996"/>
          </a:xfrm>
          <a:prstGeom prst="rect">
            <a:avLst/>
          </a:prstGeom>
        </p:spPr>
      </p:pic>
      <p:pic>
        <p:nvPicPr>
          <p:cNvPr id="32" name="图片 31"/>
          <p:cNvPicPr>
            <a:picLocks noChangeAspect="1"/>
          </p:cNvPicPr>
          <p:nvPr/>
        </p:nvPicPr>
        <p:blipFill>
          <a:blip r:embed="rId11"/>
          <a:stretch>
            <a:fillRect/>
          </a:stretch>
        </p:blipFill>
        <p:spPr>
          <a:xfrm>
            <a:off x="3363025" y="2955499"/>
            <a:ext cx="1053564" cy="2452261"/>
          </a:xfrm>
          <a:prstGeom prst="rect">
            <a:avLst/>
          </a:prstGeom>
        </p:spPr>
      </p:pic>
      <p:pic>
        <p:nvPicPr>
          <p:cNvPr id="33" name="图片 32"/>
          <p:cNvPicPr>
            <a:picLocks noChangeAspect="1"/>
          </p:cNvPicPr>
          <p:nvPr/>
        </p:nvPicPr>
        <p:blipFill>
          <a:blip r:embed="rId12">
            <a:duotone>
              <a:prstClr val="black"/>
              <a:schemeClr val="accent1">
                <a:tint val="45000"/>
                <a:satMod val="400000"/>
              </a:schemeClr>
            </a:duotone>
          </a:blip>
          <a:stretch>
            <a:fillRect/>
          </a:stretch>
        </p:blipFill>
        <p:spPr>
          <a:xfrm rot="12528462" flipH="1">
            <a:off x="3187346" y="2846197"/>
            <a:ext cx="727501" cy="242831"/>
          </a:xfrm>
          <a:prstGeom prst="rect">
            <a:avLst/>
          </a:prstGeom>
          <a:ln>
            <a:noFill/>
          </a:ln>
        </p:spPr>
      </p:pic>
      <p:pic>
        <p:nvPicPr>
          <p:cNvPr id="34" name="图片 33"/>
          <p:cNvPicPr>
            <a:picLocks noChangeAspect="1"/>
          </p:cNvPicPr>
          <p:nvPr/>
        </p:nvPicPr>
        <p:blipFill>
          <a:blip r:embed="rId12">
            <a:duotone>
              <a:prstClr val="black"/>
              <a:schemeClr val="accent1">
                <a:tint val="45000"/>
                <a:satMod val="400000"/>
              </a:schemeClr>
            </a:duotone>
          </a:blip>
          <a:stretch>
            <a:fillRect/>
          </a:stretch>
        </p:blipFill>
        <p:spPr>
          <a:xfrm rot="9169343" flipH="1">
            <a:off x="4045767" y="2843965"/>
            <a:ext cx="668292" cy="223068"/>
          </a:xfrm>
          <a:prstGeom prst="rect">
            <a:avLst/>
          </a:prstGeom>
          <a:ln>
            <a:noFill/>
          </a:ln>
        </p:spPr>
      </p:pic>
      <p:pic>
        <p:nvPicPr>
          <p:cNvPr id="35" name="图片 34"/>
          <p:cNvPicPr>
            <a:picLocks noChangeAspect="1"/>
          </p:cNvPicPr>
          <p:nvPr/>
        </p:nvPicPr>
        <p:blipFill>
          <a:blip r:embed="rId12">
            <a:duotone>
              <a:prstClr val="black"/>
              <a:schemeClr val="accent1">
                <a:tint val="45000"/>
                <a:satMod val="400000"/>
              </a:schemeClr>
            </a:duotone>
          </a:blip>
          <a:stretch>
            <a:fillRect/>
          </a:stretch>
        </p:blipFill>
        <p:spPr>
          <a:xfrm rot="5400000" flipH="1">
            <a:off x="3638418" y="2509819"/>
            <a:ext cx="668292" cy="223068"/>
          </a:xfrm>
          <a:prstGeom prst="rect">
            <a:avLst/>
          </a:prstGeom>
          <a:ln>
            <a:noFill/>
          </a:ln>
        </p:spPr>
      </p:pic>
      <p:sp>
        <p:nvSpPr>
          <p:cNvPr id="36" name="文本框 35"/>
          <p:cNvSpPr txBox="1"/>
          <p:nvPr/>
        </p:nvSpPr>
        <p:spPr>
          <a:xfrm>
            <a:off x="2559400" y="5510026"/>
            <a:ext cx="2826328" cy="532582"/>
          </a:xfrm>
          <a:prstGeom prst="rect">
            <a:avLst/>
          </a:prstGeom>
          <a:noFill/>
        </p:spPr>
        <p:txBody>
          <a:bodyPr wrap="square" rtlCol="0">
            <a:spAutoFit/>
          </a:bodyPr>
          <a:lstStyle/>
          <a:p>
            <a:pPr algn="ctr">
              <a:lnSpc>
                <a:spcPct val="110000"/>
              </a:lnSpc>
            </a:pPr>
            <a:r>
              <a:rPr lang="zh-CN" altLang="en-US" sz="2800" dirty="0">
                <a:latin typeface="Arial" panose="020B0604020202020204" pitchFamily="34" charset="0"/>
                <a:ea typeface="微软雅黑" panose="020B0503020204020204" pitchFamily="34" charset="-122"/>
                <a:cs typeface="Arial" panose="020B0604020202020204" pitchFamily="34" charset="0"/>
              </a:rPr>
              <a:t>无线通信网络</a:t>
            </a:r>
          </a:p>
        </p:txBody>
      </p:sp>
      <p:sp>
        <p:nvSpPr>
          <p:cNvPr id="37" name="文本框 36"/>
          <p:cNvSpPr txBox="1"/>
          <p:nvPr/>
        </p:nvSpPr>
        <p:spPr>
          <a:xfrm>
            <a:off x="519007" y="1702478"/>
            <a:ext cx="2038034" cy="566309"/>
          </a:xfrm>
          <a:prstGeom prst="rect">
            <a:avLst/>
          </a:prstGeom>
          <a:noFill/>
        </p:spPr>
        <p:txBody>
          <a:bodyPr wrap="square" rtlCol="0">
            <a:spAutoFit/>
          </a:bodyPr>
          <a:lstStyle/>
          <a:p>
            <a:pPr algn="ctr">
              <a:lnSpc>
                <a:spcPct val="110000"/>
              </a:lnSpc>
            </a:pPr>
            <a:r>
              <a:rPr lang="zh-CN" altLang="en-US" sz="2800" dirty="0">
                <a:latin typeface="Arial" panose="020B0604020202020204" pitchFamily="34" charset="0"/>
                <a:ea typeface="微软雅黑" panose="020B0503020204020204" pitchFamily="34" charset="-122"/>
                <a:cs typeface="Arial" panose="020B0604020202020204" pitchFamily="34" charset="0"/>
              </a:rPr>
              <a:t>移动终端</a:t>
            </a:r>
          </a:p>
        </p:txBody>
      </p:sp>
      <p:cxnSp>
        <p:nvCxnSpPr>
          <p:cNvPr id="38" name="直接箭头连接符 37"/>
          <p:cNvCxnSpPr>
            <a:stCxn id="8" idx="1"/>
            <a:endCxn id="32" idx="3"/>
          </p:cNvCxnSpPr>
          <p:nvPr/>
        </p:nvCxnSpPr>
        <p:spPr>
          <a:xfrm flipH="1">
            <a:off x="4416589" y="3365016"/>
            <a:ext cx="2600726" cy="816614"/>
          </a:xfrm>
          <a:prstGeom prst="straightConnector1">
            <a:avLst/>
          </a:prstGeom>
          <a:ln w="25400">
            <a:prstDash val="dash"/>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41" name="图片 4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3086" y="5078727"/>
            <a:ext cx="1068310" cy="1094923"/>
          </a:xfrm>
          <a:prstGeom prst="rect">
            <a:avLst/>
          </a:prstGeom>
        </p:spPr>
      </p:pic>
      <p:pic>
        <p:nvPicPr>
          <p:cNvPr id="42" name="图片 4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3536308">
            <a:off x="1575797" y="4714729"/>
            <a:ext cx="538424" cy="727996"/>
          </a:xfrm>
          <a:prstGeom prst="rect">
            <a:avLst/>
          </a:prstGeom>
        </p:spPr>
      </p:pic>
    </p:spTree>
    <p:extLst>
      <p:ext uri="{BB962C8B-B14F-4D97-AF65-F5344CB8AC3E}">
        <p14:creationId xmlns:p14="http://schemas.microsoft.com/office/powerpoint/2010/main" val="104822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57</a:t>
            </a:fld>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2594249009"/>
              </p:ext>
            </p:extLst>
          </p:nvPr>
        </p:nvGraphicFramePr>
        <p:xfrm>
          <a:off x="1065643" y="1727584"/>
          <a:ext cx="9657774" cy="3353571"/>
        </p:xfrm>
        <a:graphic>
          <a:graphicData uri="http://schemas.openxmlformats.org/drawingml/2006/table">
            <a:tbl>
              <a:tblPr firstRow="1" bandRow="1">
                <a:tableStyleId>{5C22544A-7EE6-4342-B048-85BDC9FD1C3A}</a:tableStyleId>
              </a:tblPr>
              <a:tblGrid>
                <a:gridCol w="3219258">
                  <a:extLst>
                    <a:ext uri="{9D8B030D-6E8A-4147-A177-3AD203B41FA5}">
                      <a16:colId xmlns:a16="http://schemas.microsoft.com/office/drawing/2014/main" val="3214717241"/>
                    </a:ext>
                  </a:extLst>
                </a:gridCol>
                <a:gridCol w="3219258">
                  <a:extLst>
                    <a:ext uri="{9D8B030D-6E8A-4147-A177-3AD203B41FA5}">
                      <a16:colId xmlns:a16="http://schemas.microsoft.com/office/drawing/2014/main" val="1472525727"/>
                    </a:ext>
                  </a:extLst>
                </a:gridCol>
                <a:gridCol w="3219258">
                  <a:extLst>
                    <a:ext uri="{9D8B030D-6E8A-4147-A177-3AD203B41FA5}">
                      <a16:colId xmlns:a16="http://schemas.microsoft.com/office/drawing/2014/main" val="1074125364"/>
                    </a:ext>
                  </a:extLst>
                </a:gridCol>
              </a:tblGrid>
              <a:tr h="663343">
                <a:tc>
                  <a:txBody>
                    <a:bodyPr/>
                    <a:lstStyle/>
                    <a:p>
                      <a:pPr algn="ctr"/>
                      <a:r>
                        <a:rPr lang="zh-CN" altLang="en-US" sz="2800" dirty="0">
                          <a:latin typeface="微软雅黑" panose="020B0503020204020204" pitchFamily="34" charset="-122"/>
                          <a:ea typeface="微软雅黑" panose="020B0503020204020204" pitchFamily="34" charset="-122"/>
                        </a:rPr>
                        <a:t>平台</a:t>
                      </a:r>
                    </a:p>
                  </a:txBody>
                  <a:tcPr/>
                </a:tc>
                <a:tc>
                  <a:txBody>
                    <a:bodyPr/>
                    <a:lstStyle/>
                    <a:p>
                      <a:pPr algn="ctr"/>
                      <a:r>
                        <a:rPr lang="zh-CN" altLang="en-US" sz="2800" dirty="0">
                          <a:latin typeface="微软雅黑" panose="020B0503020204020204" pitchFamily="34" charset="-122"/>
                          <a:ea typeface="微软雅黑" panose="020B0503020204020204" pitchFamily="34" charset="-122"/>
                        </a:rPr>
                        <a:t>厂商</a:t>
                      </a:r>
                    </a:p>
                  </a:txBody>
                  <a:tcPr/>
                </a:tc>
                <a:tc>
                  <a:txBody>
                    <a:bodyPr/>
                    <a:lstStyle/>
                    <a:p>
                      <a:pPr algn="ctr"/>
                      <a:r>
                        <a:rPr lang="zh-CN" altLang="en-US" sz="2800" dirty="0">
                          <a:latin typeface="微软雅黑" panose="020B0503020204020204" pitchFamily="34" charset="-122"/>
                          <a:ea typeface="微软雅黑" panose="020B0503020204020204" pitchFamily="34" charset="-122"/>
                        </a:rPr>
                        <a:t>信息</a:t>
                      </a:r>
                    </a:p>
                  </a:txBody>
                  <a:tcPr/>
                </a:tc>
                <a:extLst>
                  <a:ext uri="{0D108BD9-81ED-4DB2-BD59-A6C34878D82A}">
                    <a16:rowId xmlns:a16="http://schemas.microsoft.com/office/drawing/2014/main" val="496776355"/>
                  </a:ext>
                </a:extLst>
              </a:tr>
              <a:tr h="672557">
                <a:tc>
                  <a:txBody>
                    <a:bodyPr/>
                    <a:lstStyle/>
                    <a:p>
                      <a:pPr algn="ctr"/>
                      <a:r>
                        <a:rPr lang="en-US" altLang="zh-CN" sz="2800" dirty="0">
                          <a:latin typeface="微软雅黑" panose="020B0503020204020204" pitchFamily="34" charset="-122"/>
                          <a:ea typeface="微软雅黑" panose="020B0503020204020204" pitchFamily="34" charset="-122"/>
                        </a:rPr>
                        <a:t>ARCGIS</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algn="ctr"/>
                      <a:r>
                        <a:rPr lang="en-US" altLang="zh-CN" sz="2800" dirty="0">
                          <a:latin typeface="微软雅黑" panose="020B0503020204020204" pitchFamily="34" charset="-122"/>
                          <a:ea typeface="微软雅黑" panose="020B0503020204020204" pitchFamily="34" charset="-122"/>
                        </a:rPr>
                        <a:t>ESRI</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algn="ctr"/>
                      <a:r>
                        <a:rPr lang="en-US" altLang="zh-CN" sz="2800" dirty="0" err="1">
                          <a:latin typeface="微软雅黑" panose="020B0503020204020204" pitchFamily="34" charset="-122"/>
                          <a:ea typeface="微软雅黑" panose="020B0503020204020204" pitchFamily="34" charset="-122"/>
                        </a:rPr>
                        <a:t>Shapefiles</a:t>
                      </a:r>
                      <a:r>
                        <a:rPr lang="zh-CN" altLang="en-US" sz="2800" dirty="0">
                          <a:latin typeface="微软雅黑" panose="020B0503020204020204" pitchFamily="34" charset="-122"/>
                          <a:ea typeface="微软雅黑" panose="020B0503020204020204" pitchFamily="34" charset="-122"/>
                        </a:rPr>
                        <a:t>文件</a:t>
                      </a:r>
                    </a:p>
                  </a:txBody>
                  <a:tcPr/>
                </a:tc>
                <a:extLst>
                  <a:ext uri="{0D108BD9-81ED-4DB2-BD59-A6C34878D82A}">
                    <a16:rowId xmlns:a16="http://schemas.microsoft.com/office/drawing/2014/main" val="2442789224"/>
                  </a:ext>
                </a:extLst>
              </a:tr>
              <a:tr h="672557">
                <a:tc>
                  <a:txBody>
                    <a:bodyPr/>
                    <a:lstStyle/>
                    <a:p>
                      <a:pPr algn="ctr"/>
                      <a:r>
                        <a:rPr lang="en-US" altLang="zh-CN" sz="2800" dirty="0">
                          <a:latin typeface="微软雅黑" panose="020B0503020204020204" pitchFamily="34" charset="-122"/>
                          <a:ea typeface="微软雅黑" panose="020B0503020204020204" pitchFamily="34" charset="-122"/>
                        </a:rPr>
                        <a:t>MapInfo</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algn="ctr"/>
                      <a:r>
                        <a:rPr lang="en-US" altLang="zh-CN" sz="2800" dirty="0">
                          <a:latin typeface="微软雅黑" panose="020B0503020204020204" pitchFamily="34" charset="-122"/>
                          <a:ea typeface="微软雅黑" panose="020B0503020204020204" pitchFamily="34" charset="-122"/>
                        </a:rPr>
                        <a:t>MapInfo</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algn="ctr"/>
                      <a:r>
                        <a:rPr lang="en-US" altLang="zh-CN" sz="2800" dirty="0">
                          <a:latin typeface="微软雅黑" panose="020B0503020204020204" pitchFamily="34" charset="-122"/>
                          <a:ea typeface="微软雅黑" panose="020B0503020204020204" pitchFamily="34" charset="-122"/>
                        </a:rPr>
                        <a:t>Table</a:t>
                      </a:r>
                      <a:r>
                        <a:rPr lang="zh-CN" altLang="en-US" sz="2800" dirty="0">
                          <a:latin typeface="微软雅黑" panose="020B0503020204020204" pitchFamily="34" charset="-122"/>
                          <a:ea typeface="微软雅黑" panose="020B0503020204020204" pitchFamily="34" charset="-122"/>
                        </a:rPr>
                        <a:t>文件</a:t>
                      </a:r>
                    </a:p>
                  </a:txBody>
                  <a:tcPr/>
                </a:tc>
                <a:extLst>
                  <a:ext uri="{0D108BD9-81ED-4DB2-BD59-A6C34878D82A}">
                    <a16:rowId xmlns:a16="http://schemas.microsoft.com/office/drawing/2014/main" val="3722268029"/>
                  </a:ext>
                </a:extLst>
              </a:tr>
              <a:tr h="672557">
                <a:tc>
                  <a:txBody>
                    <a:bodyPr/>
                    <a:lstStyle/>
                    <a:p>
                      <a:pPr algn="ctr"/>
                      <a:r>
                        <a:rPr lang="en-US" altLang="zh-CN" sz="2800" dirty="0" err="1">
                          <a:latin typeface="微软雅黑" panose="020B0503020204020204" pitchFamily="34" charset="-122"/>
                          <a:ea typeface="微软雅黑" panose="020B0503020204020204" pitchFamily="34" charset="-122"/>
                        </a:rPr>
                        <a:t>SuperMap</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algn="ctr"/>
                      <a:r>
                        <a:rPr lang="zh-CN" altLang="en-US" sz="2800" dirty="0">
                          <a:latin typeface="微软雅黑" panose="020B0503020204020204" pitchFamily="34" charset="-122"/>
                          <a:ea typeface="微软雅黑" panose="020B0503020204020204" pitchFamily="34" charset="-122"/>
                        </a:rPr>
                        <a:t>超图</a:t>
                      </a:r>
                    </a:p>
                  </a:txBody>
                  <a:tcPr/>
                </a:tc>
                <a:tc>
                  <a:txBody>
                    <a:bodyPr/>
                    <a:lstStyle/>
                    <a:p>
                      <a:pPr algn="ctr"/>
                      <a:r>
                        <a:rPr lang="zh-CN" altLang="en-US" sz="2800" dirty="0">
                          <a:latin typeface="微软雅黑" panose="020B0503020204020204" pitchFamily="34" charset="-122"/>
                          <a:ea typeface="微软雅黑" panose="020B0503020204020204" pitchFamily="34" charset="-122"/>
                        </a:rPr>
                        <a:t>国产</a:t>
                      </a:r>
                      <a:r>
                        <a:rPr lang="en-US" altLang="zh-CN" sz="2800" dirty="0">
                          <a:latin typeface="微软雅黑" panose="020B0503020204020204" pitchFamily="34" charset="-122"/>
                          <a:ea typeface="微软雅黑" panose="020B0503020204020204" pitchFamily="34" charset="-122"/>
                        </a:rPr>
                        <a:t>GIS</a:t>
                      </a:r>
                      <a:r>
                        <a:rPr lang="zh-CN" altLang="en-US" sz="2800" dirty="0">
                          <a:latin typeface="微软雅黑" panose="020B0503020204020204" pitchFamily="34" charset="-122"/>
                          <a:ea typeface="微软雅黑" panose="020B0503020204020204" pitchFamily="34" charset="-122"/>
                        </a:rPr>
                        <a:t>平台</a:t>
                      </a:r>
                    </a:p>
                  </a:txBody>
                  <a:tcPr/>
                </a:tc>
                <a:extLst>
                  <a:ext uri="{0D108BD9-81ED-4DB2-BD59-A6C34878D82A}">
                    <a16:rowId xmlns:a16="http://schemas.microsoft.com/office/drawing/2014/main" val="3459227063"/>
                  </a:ext>
                </a:extLst>
              </a:tr>
              <a:tr h="672557">
                <a:tc>
                  <a:txBody>
                    <a:bodyPr/>
                    <a:lstStyle/>
                    <a:p>
                      <a:pPr algn="ctr"/>
                      <a:r>
                        <a:rPr lang="en-US" altLang="zh-CN" sz="2800" dirty="0" err="1">
                          <a:latin typeface="微软雅黑" panose="020B0503020204020204" pitchFamily="34" charset="-122"/>
                          <a:ea typeface="微软雅黑" panose="020B0503020204020204" pitchFamily="34" charset="-122"/>
                        </a:rPr>
                        <a:t>MapGIS</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algn="ctr"/>
                      <a:r>
                        <a:rPr lang="zh-CN" altLang="en-US" sz="2800" dirty="0">
                          <a:latin typeface="微软雅黑" panose="020B0503020204020204" pitchFamily="34" charset="-122"/>
                          <a:ea typeface="微软雅黑" panose="020B0503020204020204" pitchFamily="34" charset="-122"/>
                        </a:rPr>
                        <a:t>中地</a:t>
                      </a:r>
                    </a:p>
                  </a:txBody>
                  <a:tcPr/>
                </a:tc>
                <a:tc>
                  <a:txBody>
                    <a:bodyPr/>
                    <a:lstStyle/>
                    <a:p>
                      <a:pPr algn="ctr"/>
                      <a:r>
                        <a:rPr lang="zh-CN" altLang="en-US" sz="2800" dirty="0">
                          <a:latin typeface="微软雅黑" panose="020B0503020204020204" pitchFamily="34" charset="-122"/>
                          <a:ea typeface="微软雅黑" panose="020B0503020204020204" pitchFamily="34" charset="-122"/>
                        </a:rPr>
                        <a:t>国产软件</a:t>
                      </a:r>
                    </a:p>
                  </a:txBody>
                  <a:tcPr/>
                </a:tc>
                <a:extLst>
                  <a:ext uri="{0D108BD9-81ED-4DB2-BD59-A6C34878D82A}">
                    <a16:rowId xmlns:a16="http://schemas.microsoft.com/office/drawing/2014/main" val="4120476427"/>
                  </a:ext>
                </a:extLst>
              </a:tr>
            </a:tbl>
          </a:graphicData>
        </a:graphic>
      </p:graphicFrame>
    </p:spTree>
    <p:extLst>
      <p:ext uri="{BB962C8B-B14F-4D97-AF65-F5344CB8AC3E}">
        <p14:creationId xmlns:p14="http://schemas.microsoft.com/office/powerpoint/2010/main" val="2504679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位置服务开发</a:t>
            </a:r>
            <a:endParaRPr lang="zh-CN" altLang="en-US" dirty="0"/>
          </a:p>
        </p:txBody>
      </p:sp>
      <p:sp>
        <p:nvSpPr>
          <p:cNvPr id="3" name="内容占位符 2"/>
          <p:cNvSpPr>
            <a:spLocks noGrp="1"/>
          </p:cNvSpPr>
          <p:nvPr>
            <p:ph idx="1"/>
          </p:nvPr>
        </p:nvSpPr>
        <p:spPr>
          <a:xfrm>
            <a:off x="6268192" y="3105186"/>
            <a:ext cx="2029382" cy="1897872"/>
          </a:xfrm>
        </p:spPr>
        <p:txBody>
          <a:bodyPr>
            <a:normAutofit/>
          </a:bodyPr>
          <a:lstStyle/>
          <a:p>
            <a:pPr marL="0" lvl="1" indent="0" algn="ctr">
              <a:lnSpc>
                <a:spcPct val="120000"/>
              </a:lnSpc>
              <a:spcBef>
                <a:spcPts val="600"/>
              </a:spcBef>
              <a:buNone/>
            </a:pPr>
            <a:r>
              <a:rPr lang="zh-CN" altLang="en-US" sz="2800" dirty="0">
                <a:latin typeface="微软雅黑" panose="020B0503020204020204" pitchFamily="34" charset="-122"/>
              </a:rPr>
              <a:t>定位精度</a:t>
            </a:r>
            <a:endParaRPr lang="en-US" altLang="zh-CN" sz="2800" dirty="0">
              <a:latin typeface="微软雅黑" panose="020B0503020204020204" pitchFamily="34" charset="-122"/>
            </a:endParaRPr>
          </a:p>
          <a:p>
            <a:pPr marL="0" lvl="1" indent="0" algn="ctr">
              <a:lnSpc>
                <a:spcPct val="120000"/>
              </a:lnSpc>
              <a:spcBef>
                <a:spcPts val="600"/>
              </a:spcBef>
              <a:buNone/>
            </a:pPr>
            <a:r>
              <a:rPr lang="zh-CN" altLang="en-US" sz="2800" dirty="0">
                <a:latin typeface="微软雅黑" panose="020B0503020204020204" pitchFamily="34" charset="-122"/>
              </a:rPr>
              <a:t>耗电量</a:t>
            </a:r>
            <a:endParaRPr lang="en-US" altLang="zh-CN" sz="2800" dirty="0">
              <a:latin typeface="微软雅黑" panose="020B0503020204020204" pitchFamily="34" charset="-122"/>
            </a:endParaRPr>
          </a:p>
          <a:p>
            <a:pPr marL="0" lvl="1" indent="0" algn="ctr">
              <a:lnSpc>
                <a:spcPct val="120000"/>
              </a:lnSpc>
              <a:spcBef>
                <a:spcPts val="600"/>
              </a:spcBef>
              <a:buNone/>
            </a:pPr>
            <a:r>
              <a:rPr lang="zh-CN" altLang="en-US" sz="2800" dirty="0">
                <a:latin typeface="微软雅黑" panose="020B0503020204020204" pitchFamily="34" charset="-122"/>
              </a:rPr>
              <a:t>位置更新</a:t>
            </a:r>
          </a:p>
        </p:txBody>
      </p:sp>
      <p:cxnSp>
        <p:nvCxnSpPr>
          <p:cNvPr id="4" name="MH_Other_2"/>
          <p:cNvCxnSpPr/>
          <p:nvPr>
            <p:custDataLst>
              <p:tags r:id="rId1"/>
            </p:custDataLst>
          </p:nvPr>
        </p:nvCxnSpPr>
        <p:spPr>
          <a:xfrm>
            <a:off x="3458636" y="2738534"/>
            <a:ext cx="219233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MH_Other_4"/>
          <p:cNvCxnSpPr/>
          <p:nvPr>
            <p:custDataLst>
              <p:tags r:id="rId2"/>
            </p:custDataLst>
          </p:nvPr>
        </p:nvCxnSpPr>
        <p:spPr>
          <a:xfrm>
            <a:off x="6186715" y="2738534"/>
            <a:ext cx="21923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MH_Other_5"/>
          <p:cNvCxnSpPr/>
          <p:nvPr>
            <p:custDataLst>
              <p:tags r:id="rId3"/>
            </p:custDataLst>
          </p:nvPr>
        </p:nvCxnSpPr>
        <p:spPr>
          <a:xfrm>
            <a:off x="5922507" y="2328808"/>
            <a:ext cx="1935" cy="2755634"/>
          </a:xfrm>
          <a:prstGeom prst="line">
            <a:avLst/>
          </a:prstGeom>
          <a:ln>
            <a:gradFill flip="none" rotWithShape="1">
              <a:gsLst>
                <a:gs pos="0">
                  <a:schemeClr val="accent1">
                    <a:alpha val="0"/>
                  </a:schemeClr>
                </a:gs>
                <a:gs pos="54000">
                  <a:schemeClr val="accent1"/>
                </a:gs>
                <a:gs pos="100000">
                  <a:schemeClr val="accent1">
                    <a:alpha val="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436550" y="2024109"/>
            <a:ext cx="2236510" cy="633187"/>
          </a:xfrm>
          <a:prstGeom prst="rect">
            <a:avLst/>
          </a:prstGeom>
        </p:spPr>
        <p:txBody>
          <a:bodyPr wrap="none">
            <a:spAutoFit/>
          </a:bodyPr>
          <a:lstStyle/>
          <a:p>
            <a:pPr>
              <a:lnSpc>
                <a:spcPct val="120000"/>
              </a:lnSpc>
              <a:spcBef>
                <a:spcPts val="600"/>
              </a:spcBef>
            </a:pPr>
            <a:r>
              <a:rPr lang="zh-CN" altLang="en-US" sz="3200" b="1" dirty="0">
                <a:latin typeface="微软雅黑" panose="020B0503020204020204" pitchFamily="34" charset="-122"/>
                <a:ea typeface="微软雅黑" panose="020B0503020204020204" pitchFamily="34" charset="-122"/>
              </a:rPr>
              <a:t>定位和地图</a:t>
            </a:r>
            <a:endParaRPr lang="en-US" altLang="zh-CN" sz="3200" b="1" dirty="0">
              <a:latin typeface="微软雅黑" panose="020B0503020204020204" pitchFamily="34" charset="-122"/>
              <a:ea typeface="微软雅黑" panose="020B0503020204020204" pitchFamily="34" charset="-122"/>
            </a:endParaRPr>
          </a:p>
        </p:txBody>
      </p:sp>
      <p:sp>
        <p:nvSpPr>
          <p:cNvPr id="8" name="矩形 7"/>
          <p:cNvSpPr/>
          <p:nvPr/>
        </p:nvSpPr>
        <p:spPr>
          <a:xfrm>
            <a:off x="3654108" y="3105186"/>
            <a:ext cx="1801395" cy="1753622"/>
          </a:xfrm>
          <a:prstGeom prst="rect">
            <a:avLst/>
          </a:prstGeom>
        </p:spPr>
        <p:txBody>
          <a:bodyPr wrap="square">
            <a:spAutoFit/>
          </a:bodyPr>
          <a:lstStyle/>
          <a:p>
            <a:pPr marL="0" lvl="1" algn="ctr">
              <a:lnSpc>
                <a:spcPct val="120000"/>
              </a:lnSpc>
              <a:spcBef>
                <a:spcPts val="600"/>
              </a:spcBef>
            </a:pPr>
            <a:r>
              <a:rPr lang="en-US" altLang="zh-CN" sz="2800" dirty="0">
                <a:latin typeface="微软雅黑" panose="020B0503020204020204" pitchFamily="34" charset="-122"/>
                <a:ea typeface="微软雅黑" panose="020B0503020204020204" pitchFamily="34" charset="-122"/>
              </a:rPr>
              <a:t>Android</a:t>
            </a:r>
          </a:p>
          <a:p>
            <a:pPr marL="0" lvl="1" algn="ctr">
              <a:lnSpc>
                <a:spcPct val="120000"/>
              </a:lnSpc>
              <a:spcBef>
                <a:spcPts val="600"/>
              </a:spcBef>
            </a:pPr>
            <a:r>
              <a:rPr lang="en-US" altLang="zh-CN" sz="2800" dirty="0">
                <a:latin typeface="微软雅黑" panose="020B0503020204020204" pitchFamily="34" charset="-122"/>
                <a:ea typeface="微软雅黑" panose="020B0503020204020204" pitchFamily="34" charset="-122"/>
              </a:rPr>
              <a:t>iOS</a:t>
            </a:r>
          </a:p>
          <a:p>
            <a:pPr marL="0" lvl="1" algn="ctr">
              <a:lnSpc>
                <a:spcPct val="120000"/>
              </a:lnSpc>
              <a:spcBef>
                <a:spcPts val="600"/>
              </a:spcBef>
            </a:pPr>
            <a:r>
              <a:rPr lang="en-US" altLang="zh-CN" sz="2800" dirty="0">
                <a:latin typeface="微软雅黑" panose="020B0503020204020204" pitchFamily="34" charset="-122"/>
                <a:ea typeface="微软雅黑" panose="020B0503020204020204" pitchFamily="34" charset="-122"/>
              </a:rPr>
              <a:t>HTML5</a:t>
            </a:r>
          </a:p>
        </p:txBody>
      </p:sp>
      <p:sp>
        <p:nvSpPr>
          <p:cNvPr id="9" name="矩形 8"/>
          <p:cNvSpPr/>
          <p:nvPr/>
        </p:nvSpPr>
        <p:spPr>
          <a:xfrm>
            <a:off x="6164628" y="2024109"/>
            <a:ext cx="2236510" cy="633187"/>
          </a:xfrm>
          <a:prstGeom prst="rect">
            <a:avLst/>
          </a:prstGeom>
        </p:spPr>
        <p:txBody>
          <a:bodyPr wrap="none">
            <a:spAutoFit/>
          </a:bodyPr>
          <a:lstStyle/>
          <a:p>
            <a:pPr>
              <a:lnSpc>
                <a:spcPct val="120000"/>
              </a:lnSpc>
              <a:spcBef>
                <a:spcPts val="600"/>
              </a:spcBef>
            </a:pPr>
            <a:r>
              <a:rPr lang="zh-CN" altLang="en-US" sz="3200" b="1" dirty="0">
                <a:latin typeface="微软雅黑" panose="020B0503020204020204" pitchFamily="34" charset="-122"/>
                <a:ea typeface="微软雅黑" panose="020B0503020204020204" pitchFamily="34" charset="-122"/>
              </a:rPr>
              <a:t>常见的问题</a:t>
            </a:r>
            <a:endParaRPr lang="en-US" altLang="zh-CN" sz="32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l="19260" t="15266" r="21049" b="15897"/>
          <a:stretch/>
        </p:blipFill>
        <p:spPr>
          <a:xfrm>
            <a:off x="389842" y="2738534"/>
            <a:ext cx="3001993" cy="2139351"/>
          </a:xfrm>
          <a:prstGeom prst="rect">
            <a:avLst/>
          </a:prstGeom>
        </p:spPr>
      </p:pic>
      <p:pic>
        <p:nvPicPr>
          <p:cNvPr id="11" name="内容占位符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0150" y="2657296"/>
            <a:ext cx="3175513" cy="2130737"/>
          </a:xfrm>
          <a:prstGeom prst="rect">
            <a:avLst/>
          </a:prstGeom>
        </p:spPr>
      </p:pic>
    </p:spTree>
    <p:extLst>
      <p:ext uri="{BB962C8B-B14F-4D97-AF65-F5344CB8AC3E}">
        <p14:creationId xmlns:p14="http://schemas.microsoft.com/office/powerpoint/2010/main" val="35920111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椭圆 14"/>
          <p:cNvSpPr/>
          <p:nvPr>
            <p:custDataLst>
              <p:tags r:id="rId2"/>
            </p:custDataLst>
          </p:nvPr>
        </p:nvSpPr>
        <p:spPr>
          <a:xfrm>
            <a:off x="987127" y="2896930"/>
            <a:ext cx="1042988" cy="1044575"/>
          </a:xfrm>
          <a:prstGeom prst="ellipse">
            <a:avLst/>
          </a:prstGeom>
          <a:solidFill>
            <a:srgbClr val="FFFFFF"/>
          </a:solidFill>
          <a:ln w="25400" cap="flat" cmpd="sng" algn="ctr">
            <a:solidFill>
              <a:schemeClr val="accent1"/>
            </a:solidFill>
            <a:prstDash val="solid"/>
          </a:ln>
          <a:effectLst/>
        </p:spPr>
        <p:txBody>
          <a:bodyPr anchor="ctr"/>
          <a:lstStyle/>
          <a:p>
            <a:pPr algn="ctr">
              <a:defRPr/>
            </a:pPr>
            <a:endParaRPr lang="zh-CN" altLang="en-US" kern="0">
              <a:solidFill>
                <a:prstClr val="black"/>
              </a:solidFill>
              <a:latin typeface="Impact" pitchFamily="34" charset="0"/>
              <a:ea typeface="宋体" panose="02010600030101010101" pitchFamily="2" charset="-122"/>
            </a:endParaRPr>
          </a:p>
        </p:txBody>
      </p:sp>
      <p:sp>
        <p:nvSpPr>
          <p:cNvPr id="16" name="椭圆 15"/>
          <p:cNvSpPr/>
          <p:nvPr>
            <p:custDataLst>
              <p:tags r:id="rId3"/>
            </p:custDataLst>
          </p:nvPr>
        </p:nvSpPr>
        <p:spPr>
          <a:xfrm>
            <a:off x="1076027" y="2987416"/>
            <a:ext cx="865188" cy="863600"/>
          </a:xfrm>
          <a:prstGeom prst="ellipse">
            <a:avLst/>
          </a:prstGeom>
          <a:solidFill>
            <a:schemeClr val="accent1"/>
          </a:solidFill>
          <a:ln w="6350" cap="flat" cmpd="sng" algn="ctr">
            <a:noFill/>
            <a:prstDash val="solid"/>
          </a:ln>
          <a:effectLst/>
        </p:spPr>
        <p:txBody>
          <a:bodyPr anchor="ctr"/>
          <a:lstStyle/>
          <a:p>
            <a:pPr algn="ctr">
              <a:defRPr/>
            </a:pPr>
            <a:r>
              <a:rPr lang="en-US" altLang="zh-CN" sz="7200" kern="0" dirty="0">
                <a:solidFill>
                  <a:prstClr val="white"/>
                </a:solidFill>
                <a:latin typeface="Arial" panose="020B0604020202020204" pitchFamily="34" charset="0"/>
                <a:ea typeface="宋体" panose="02010600030101010101" pitchFamily="2" charset="-122"/>
                <a:cs typeface="Arial" panose="020B0604020202020204" pitchFamily="34" charset="0"/>
              </a:rPr>
              <a:t>?</a:t>
            </a:r>
            <a:endParaRPr lang="zh-CN" altLang="en-US" sz="7200" kern="0" dirty="0">
              <a:solidFill>
                <a:prstClr val="white"/>
              </a:solidFill>
              <a:latin typeface="Arial" panose="020B0604020202020204" pitchFamily="34" charset="0"/>
              <a:ea typeface="宋体" panose="02010600030101010101" pitchFamily="2" charset="-122"/>
              <a:cs typeface="Arial" panose="020B0604020202020204" pitchFamily="34" charset="0"/>
            </a:endParaRPr>
          </a:p>
        </p:txBody>
      </p:sp>
      <p:cxnSp>
        <p:nvCxnSpPr>
          <p:cNvPr id="3076" name="直接连接符 16"/>
          <p:cNvCxnSpPr>
            <a:cxnSpLocks noChangeShapeType="1"/>
          </p:cNvCxnSpPr>
          <p:nvPr>
            <p:custDataLst>
              <p:tags r:id="rId4"/>
            </p:custDataLst>
          </p:nvPr>
        </p:nvCxnSpPr>
        <p:spPr bwMode="auto">
          <a:xfrm>
            <a:off x="2030115" y="3419216"/>
            <a:ext cx="5764513" cy="0"/>
          </a:xfrm>
          <a:prstGeom prst="line">
            <a:avLst/>
          </a:prstGeom>
          <a:noFill/>
          <a:ln w="28575" algn="ctr">
            <a:solidFill>
              <a:schemeClr val="accent1"/>
            </a:solidFill>
            <a:round/>
            <a:headEnd/>
            <a:tailEnd type="oval" w="lg" len="lg"/>
          </a:ln>
          <a:extLst>
            <a:ext uri="{909E8E84-426E-40DD-AFC4-6F175D3DCCD1}">
              <a14:hiddenFill xmlns:a14="http://schemas.microsoft.com/office/drawing/2010/main">
                <a:noFill/>
              </a14:hiddenFill>
            </a:ext>
          </a:extLst>
        </p:spPr>
      </p:cxnSp>
      <p:sp>
        <p:nvSpPr>
          <p:cNvPr id="19" name="矩形 48"/>
          <p:cNvSpPr>
            <a:spLocks noChangeArrowheads="1"/>
          </p:cNvSpPr>
          <p:nvPr>
            <p:custDataLst>
              <p:tags r:id="rId5"/>
            </p:custDataLst>
          </p:nvPr>
        </p:nvSpPr>
        <p:spPr bwMode="auto">
          <a:xfrm>
            <a:off x="2283112" y="3603629"/>
            <a:ext cx="5164049" cy="59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无法使用卫星定位时的辅助定位</a:t>
            </a:r>
            <a:endParaRPr lang="en-US" altLang="zh-CN" sz="2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内容占位符 2"/>
          <p:cNvSpPr txBox="1">
            <a:spLocks/>
          </p:cNvSpPr>
          <p:nvPr/>
        </p:nvSpPr>
        <p:spPr>
          <a:xfrm>
            <a:off x="2030115" y="2396652"/>
            <a:ext cx="5670042" cy="855405"/>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zh-CN" altLang="en-US" sz="4000" b="1" dirty="0"/>
              <a:t>在室内如何进行定位？</a:t>
            </a:r>
            <a:endParaRPr lang="zh-CN" altLang="en-US" sz="6600" b="1" dirty="0"/>
          </a:p>
        </p:txBody>
      </p:sp>
      <p:pic>
        <p:nvPicPr>
          <p:cNvPr id="6" name="图片 5"/>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97041">
                        <a14:backgroundMark x1="24852" y1="50497" x2="24852" y2="50497"/>
                        <a14:backgroundMark x1="78254" y1="46946" x2="78254" y2="46946"/>
                        <a14:backgroundMark x1="44379" y1="78622" x2="44379" y2="78622"/>
                        <a14:backgroundMark x1="75000" y1="25987" x2="75000" y2="25987"/>
                        <a14:backgroundMark x1="80708" y1="33224" x2="80708" y2="33224"/>
                      </a14:backgroundRemoval>
                    </a14:imgEffect>
                  </a14:imgLayer>
                </a14:imgProps>
              </a:ext>
              <a:ext uri="{28A0092B-C50C-407E-A947-70E740481C1C}">
                <a14:useLocalDpi xmlns:a14="http://schemas.microsoft.com/office/drawing/2010/main" val="0"/>
              </a:ext>
            </a:extLst>
          </a:blip>
          <a:stretch>
            <a:fillRect/>
          </a:stretch>
        </p:blipFill>
        <p:spPr>
          <a:xfrm>
            <a:off x="8187908" y="1707690"/>
            <a:ext cx="3641782" cy="3791877"/>
          </a:xfrm>
          <a:prstGeom prst="rect">
            <a:avLst/>
          </a:prstGeom>
        </p:spPr>
      </p:pic>
    </p:spTree>
    <p:custDataLst>
      <p:tags r:id="rId1"/>
    </p:custDataLst>
    <p:extLst>
      <p:ext uri="{BB962C8B-B14F-4D97-AF65-F5344CB8AC3E}">
        <p14:creationId xmlns:p14="http://schemas.microsoft.com/office/powerpoint/2010/main" val="2876176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GLONASS</a:t>
            </a:r>
            <a:endParaRPr lang="zh-CN" altLang="en-US" dirty="0"/>
          </a:p>
        </p:txBody>
      </p:sp>
      <p:sp>
        <p:nvSpPr>
          <p:cNvPr id="4" name="文本框 3"/>
          <p:cNvSpPr txBox="1"/>
          <p:nvPr/>
        </p:nvSpPr>
        <p:spPr>
          <a:xfrm>
            <a:off x="0" y="1314957"/>
            <a:ext cx="8971395" cy="735516"/>
          </a:xfrm>
          <a:prstGeom prst="rect">
            <a:avLst/>
          </a:prstGeom>
          <a:solidFill>
            <a:schemeClr val="accent1"/>
          </a:solidFill>
        </p:spPr>
        <p:txBody>
          <a:bodyPr vert="horz" wrap="square" rtlCol="0" anchor="ctr" anchorCtr="0">
            <a:noAutofit/>
          </a:bodyPr>
          <a:lstStyle/>
          <a:p>
            <a:pPr>
              <a:lnSpc>
                <a:spcPct val="110000"/>
              </a:lnSpc>
            </a:pPr>
            <a:r>
              <a:rPr lang="en-US" altLang="zh-CN" sz="2800" b="1" dirty="0">
                <a:solidFill>
                  <a:schemeClr val="bg1"/>
                </a:solidFill>
                <a:latin typeface="Arial" panose="020B0604020202020204" pitchFamily="34" charset="0"/>
                <a:ea typeface="微软雅黑" panose="020B0503020204020204" pitchFamily="34" charset="-122"/>
                <a:cs typeface="Arial" panose="020B0604020202020204" pitchFamily="34" charset="0"/>
              </a:rPr>
              <a:t>GLOBAL NAVIGATION SATELLITE SYSTEM</a:t>
            </a:r>
            <a:r>
              <a:rPr lang="zh-CN" altLang="en-US" sz="2800" b="1" dirty="0">
                <a:solidFill>
                  <a:schemeClr val="bg1"/>
                </a:solidFill>
                <a:latin typeface="Arial" panose="020B0604020202020204" pitchFamily="34" charset="0"/>
                <a:ea typeface="微软雅黑" panose="020B0503020204020204" pitchFamily="34" charset="-122"/>
                <a:cs typeface="Arial" panose="020B0604020202020204" pitchFamily="34" charset="0"/>
              </a:rPr>
              <a:t>（俄语）</a:t>
            </a:r>
          </a:p>
        </p:txBody>
      </p:sp>
      <p:grpSp>
        <p:nvGrpSpPr>
          <p:cNvPr id="3" name="组合 2"/>
          <p:cNvGrpSpPr/>
          <p:nvPr/>
        </p:nvGrpSpPr>
        <p:grpSpPr>
          <a:xfrm>
            <a:off x="1978894" y="2301298"/>
            <a:ext cx="8049871" cy="1166814"/>
            <a:chOff x="1577109" y="2301298"/>
            <a:chExt cx="8049871" cy="1166814"/>
          </a:xfrm>
        </p:grpSpPr>
        <p:sp>
          <p:nvSpPr>
            <p:cNvPr id="9" name="MH_Other_1"/>
            <p:cNvSpPr/>
            <p:nvPr>
              <p:custDataLst>
                <p:tags r:id="rId13"/>
              </p:custDataLst>
            </p:nvPr>
          </p:nvSpPr>
          <p:spPr>
            <a:xfrm>
              <a:off x="1912072" y="2718811"/>
              <a:ext cx="279400" cy="279400"/>
            </a:xfrm>
            <a:prstGeom prst="ellipse">
              <a:avLst/>
            </a:prstGeom>
            <a:solidFill>
              <a:schemeClr val="accent1">
                <a:lumMod val="40000"/>
                <a:lumOff val="60000"/>
                <a:alpha val="50000"/>
              </a:schemeClr>
            </a:solidFill>
          </p:spPr>
          <p:txBody>
            <a:bodyPr anchor="ctr"/>
            <a:lstStyle/>
            <a:p>
              <a:pPr algn="just">
                <a:lnSpc>
                  <a:spcPct val="130000"/>
                </a:lnSpc>
                <a:defRPr/>
              </a:pPr>
              <a:endParaRPr lang="zh-CN" altLang="en-US" dirty="0" err="1">
                <a:solidFill>
                  <a:srgbClr val="FFFFFF"/>
                </a:solidFill>
              </a:endParaRPr>
            </a:p>
          </p:txBody>
        </p:sp>
        <p:sp>
          <p:nvSpPr>
            <p:cNvPr id="10" name="MH_Other_2"/>
            <p:cNvSpPr>
              <a:spLocks noChangeArrowheads="1"/>
            </p:cNvSpPr>
            <p:nvPr>
              <p:custDataLst>
                <p:tags r:id="rId14"/>
              </p:custDataLst>
            </p:nvPr>
          </p:nvSpPr>
          <p:spPr bwMode="auto">
            <a:xfrm>
              <a:off x="1577109" y="2626737"/>
              <a:ext cx="465138" cy="46513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rgbClr val="FFFFFF"/>
                  </a:solidFill>
                  <a:cs typeface="Aharoni" pitchFamily="2" charset="0"/>
                </a:rPr>
                <a:t>A</a:t>
              </a:r>
              <a:endParaRPr lang="zh-CN" altLang="en-US" sz="2400">
                <a:solidFill>
                  <a:srgbClr val="FFFFFF"/>
                </a:solidFill>
                <a:cs typeface="Aharoni" pitchFamily="2" charset="0"/>
              </a:endParaRPr>
            </a:p>
          </p:txBody>
        </p:sp>
        <p:sp>
          <p:nvSpPr>
            <p:cNvPr id="11" name="MH_Other_3"/>
            <p:cNvSpPr>
              <a:spLocks/>
            </p:cNvSpPr>
            <p:nvPr>
              <p:custDataLst>
                <p:tags r:id="rId15"/>
              </p:custDataLst>
            </p:nvPr>
          </p:nvSpPr>
          <p:spPr bwMode="auto">
            <a:xfrm>
              <a:off x="2329585" y="2709287"/>
              <a:ext cx="263525" cy="300037"/>
            </a:xfrm>
            <a:custGeom>
              <a:avLst/>
              <a:gdLst>
                <a:gd name="T0" fmla="*/ 2147483646 w 3678"/>
                <a:gd name="T1" fmla="*/ 2147483646 h 4197"/>
                <a:gd name="T2" fmla="*/ 2147483646 w 3678"/>
                <a:gd name="T3" fmla="*/ 2147483646 h 4197"/>
                <a:gd name="T4" fmla="*/ 2147483646 w 3678"/>
                <a:gd name="T5" fmla="*/ 2147483646 h 4197"/>
                <a:gd name="T6" fmla="*/ 2147483646 w 3678"/>
                <a:gd name="T7" fmla="*/ 2147483646 h 4197"/>
                <a:gd name="T8" fmla="*/ 2147483646 w 3678"/>
                <a:gd name="T9" fmla="*/ 2147483646 h 4197"/>
                <a:gd name="T10" fmla="*/ 2147483646 w 3678"/>
                <a:gd name="T11" fmla="*/ 2147483646 h 4197"/>
                <a:gd name="T12" fmla="*/ 2147483646 w 3678"/>
                <a:gd name="T13" fmla="*/ 2147483646 h 4197"/>
                <a:gd name="T14" fmla="*/ 2147483646 w 3678"/>
                <a:gd name="T15" fmla="*/ 2147483646 h 4197"/>
                <a:gd name="T16" fmla="*/ 2147483646 w 3678"/>
                <a:gd name="T17" fmla="*/ 2147483646 h 4197"/>
                <a:gd name="T18" fmla="*/ 2147483646 w 3678"/>
                <a:gd name="T19" fmla="*/ 2147483646 h 4197"/>
                <a:gd name="T20" fmla="*/ 2147483646 w 3678"/>
                <a:gd name="T21" fmla="*/ 2147483646 h 4197"/>
                <a:gd name="T22" fmla="*/ 2147483646 w 3678"/>
                <a:gd name="T23" fmla="*/ 2147483646 h 41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78" h="4197">
                  <a:moveTo>
                    <a:pt x="2081" y="2099"/>
                  </a:moveTo>
                  <a:lnTo>
                    <a:pt x="0" y="0"/>
                  </a:lnTo>
                  <a:lnTo>
                    <a:pt x="762" y="2099"/>
                  </a:lnTo>
                  <a:lnTo>
                    <a:pt x="0" y="4197"/>
                  </a:lnTo>
                  <a:lnTo>
                    <a:pt x="2081" y="2099"/>
                  </a:lnTo>
                  <a:close/>
                  <a:moveTo>
                    <a:pt x="3678" y="2099"/>
                  </a:moveTo>
                  <a:lnTo>
                    <a:pt x="1597" y="0"/>
                  </a:lnTo>
                  <a:lnTo>
                    <a:pt x="2359" y="2099"/>
                  </a:lnTo>
                  <a:lnTo>
                    <a:pt x="1597" y="4197"/>
                  </a:lnTo>
                  <a:lnTo>
                    <a:pt x="3678" y="209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MH_Text_1"/>
            <p:cNvSpPr/>
            <p:nvPr>
              <p:custDataLst>
                <p:tags r:id="rId16"/>
              </p:custDataLst>
            </p:nvPr>
          </p:nvSpPr>
          <p:spPr>
            <a:xfrm>
              <a:off x="2812184" y="2874387"/>
              <a:ext cx="6814796" cy="593725"/>
            </a:xfrm>
            <a:prstGeom prst="rect">
              <a:avLst/>
            </a:prstGeom>
          </p:spPr>
          <p:txBody>
            <a:bodyPr lIns="0" tIns="0" rIns="0" bIns="0">
              <a:noAutofit/>
            </a:bodyPr>
            <a:lstStyle/>
            <a:p>
              <a:pPr>
                <a:lnSpc>
                  <a:spcPct val="110000"/>
                </a:lnSpc>
              </a:pPr>
              <a:r>
                <a:rPr lang="zh-CN" altLang="en-US" sz="2400" b="1"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俄罗斯开始独自建立本国的全球卫星导航系统</a:t>
              </a:r>
            </a:p>
          </p:txBody>
        </p:sp>
        <p:sp>
          <p:nvSpPr>
            <p:cNvPr id="13" name="MH_SubTitle_1"/>
            <p:cNvSpPr/>
            <p:nvPr>
              <p:custDataLst>
                <p:tags r:id="rId17"/>
              </p:custDataLst>
            </p:nvPr>
          </p:nvSpPr>
          <p:spPr>
            <a:xfrm>
              <a:off x="2812184" y="2301298"/>
              <a:ext cx="4883150" cy="539750"/>
            </a:xfrm>
            <a:prstGeom prst="rect">
              <a:avLst/>
            </a:prstGeom>
          </p:spPr>
          <p:txBody>
            <a:bodyPr lIns="0" tIns="0" rIns="0" bIns="0" anchor="b">
              <a:normAutofit/>
            </a:bodyPr>
            <a:lstStyle/>
            <a:p>
              <a:pPr>
                <a:defRPr/>
              </a:pPr>
              <a:r>
                <a:rPr lang="en-US" altLang="zh-CN" sz="2800" b="1" kern="0" dirty="0">
                  <a:solidFill>
                    <a:schemeClr val="accent1">
                      <a:lumMod val="75000"/>
                    </a:schemeClr>
                  </a:solidFill>
                  <a:latin typeface="Arial" panose="020B0604020202020204" pitchFamily="34" charset="0"/>
                  <a:ea typeface="微软雅黑" panose="020B0503020204020204" pitchFamily="34" charset="-122"/>
                  <a:cs typeface="Arial" panose="020B0604020202020204" pitchFamily="34" charset="0"/>
                </a:rPr>
                <a:t>1993</a:t>
              </a:r>
              <a:r>
                <a:rPr lang="zh-CN" altLang="en-US" sz="2800" b="1" kern="0" dirty="0">
                  <a:solidFill>
                    <a:schemeClr val="accent1">
                      <a:lumMod val="75000"/>
                    </a:schemeClr>
                  </a:solidFill>
                  <a:latin typeface="Arial" panose="020B0604020202020204" pitchFamily="34" charset="0"/>
                  <a:ea typeface="微软雅黑" panose="020B0503020204020204" pitchFamily="34" charset="-122"/>
                  <a:cs typeface="Arial" panose="020B0604020202020204" pitchFamily="34" charset="0"/>
                </a:rPr>
                <a:t>年</a:t>
              </a:r>
              <a:endParaRPr lang="zh-CN" altLang="en-US" sz="2800" b="1" dirty="0">
                <a:solidFill>
                  <a:schemeClr val="accent1">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14" name="MH_Other_4"/>
            <p:cNvCxnSpPr/>
            <p:nvPr>
              <p:custDataLst>
                <p:tags r:id="rId18"/>
              </p:custDataLst>
            </p:nvPr>
          </p:nvCxnSpPr>
          <p:spPr>
            <a:xfrm>
              <a:off x="2785198" y="2858511"/>
              <a:ext cx="2517775"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nvGrpSpPr>
        <p:grpSpPr>
          <a:xfrm>
            <a:off x="2310683" y="3680836"/>
            <a:ext cx="8049870" cy="1166814"/>
            <a:chOff x="1908898" y="3485573"/>
            <a:chExt cx="8049870" cy="1166814"/>
          </a:xfrm>
        </p:grpSpPr>
        <p:sp>
          <p:nvSpPr>
            <p:cNvPr id="15" name="MH_Other_5"/>
            <p:cNvSpPr/>
            <p:nvPr>
              <p:custDataLst>
                <p:tags r:id="rId7"/>
              </p:custDataLst>
            </p:nvPr>
          </p:nvSpPr>
          <p:spPr>
            <a:xfrm>
              <a:off x="2243859" y="3904673"/>
              <a:ext cx="279400" cy="279400"/>
            </a:xfrm>
            <a:prstGeom prst="ellipse">
              <a:avLst/>
            </a:prstGeom>
            <a:solidFill>
              <a:schemeClr val="accent2">
                <a:lumMod val="40000"/>
                <a:lumOff val="60000"/>
                <a:alpha val="50000"/>
              </a:schemeClr>
            </a:solidFill>
          </p:spPr>
          <p:txBody>
            <a:bodyPr anchor="ctr"/>
            <a:lstStyle/>
            <a:p>
              <a:pPr algn="just">
                <a:lnSpc>
                  <a:spcPct val="130000"/>
                </a:lnSpc>
                <a:defRPr/>
              </a:pPr>
              <a:endParaRPr lang="zh-CN" altLang="en-US" dirty="0" err="1">
                <a:solidFill>
                  <a:srgbClr val="FFFFFF"/>
                </a:solidFill>
              </a:endParaRPr>
            </a:p>
          </p:txBody>
        </p:sp>
        <p:sp>
          <p:nvSpPr>
            <p:cNvPr id="16" name="MH_Other_6"/>
            <p:cNvSpPr>
              <a:spLocks noChangeArrowheads="1"/>
            </p:cNvSpPr>
            <p:nvPr>
              <p:custDataLst>
                <p:tags r:id="rId8"/>
              </p:custDataLst>
            </p:nvPr>
          </p:nvSpPr>
          <p:spPr bwMode="auto">
            <a:xfrm>
              <a:off x="1908898" y="3811012"/>
              <a:ext cx="465137" cy="46513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rgbClr val="FFFFFF"/>
                  </a:solidFill>
                  <a:cs typeface="Aharoni" pitchFamily="2" charset="0"/>
                </a:rPr>
                <a:t>B</a:t>
              </a:r>
              <a:endParaRPr lang="zh-CN" altLang="en-US" sz="2400">
                <a:solidFill>
                  <a:srgbClr val="FFFFFF"/>
                </a:solidFill>
                <a:cs typeface="Aharoni" pitchFamily="2" charset="0"/>
              </a:endParaRPr>
            </a:p>
          </p:txBody>
        </p:sp>
        <p:sp>
          <p:nvSpPr>
            <p:cNvPr id="17" name="MH_Other_7"/>
            <p:cNvSpPr>
              <a:spLocks/>
            </p:cNvSpPr>
            <p:nvPr>
              <p:custDataLst>
                <p:tags r:id="rId9"/>
              </p:custDataLst>
            </p:nvPr>
          </p:nvSpPr>
          <p:spPr bwMode="auto">
            <a:xfrm>
              <a:off x="2661373" y="3893562"/>
              <a:ext cx="263525" cy="301625"/>
            </a:xfrm>
            <a:custGeom>
              <a:avLst/>
              <a:gdLst>
                <a:gd name="T0" fmla="*/ 2147483646 w 3678"/>
                <a:gd name="T1" fmla="*/ 2147483646 h 4197"/>
                <a:gd name="T2" fmla="*/ 2147483646 w 3678"/>
                <a:gd name="T3" fmla="*/ 2147483646 h 4197"/>
                <a:gd name="T4" fmla="*/ 2147483646 w 3678"/>
                <a:gd name="T5" fmla="*/ 2147483646 h 4197"/>
                <a:gd name="T6" fmla="*/ 2147483646 w 3678"/>
                <a:gd name="T7" fmla="*/ 2147483646 h 4197"/>
                <a:gd name="T8" fmla="*/ 2147483646 w 3678"/>
                <a:gd name="T9" fmla="*/ 2147483646 h 4197"/>
                <a:gd name="T10" fmla="*/ 2147483646 w 3678"/>
                <a:gd name="T11" fmla="*/ 2147483646 h 4197"/>
                <a:gd name="T12" fmla="*/ 2147483646 w 3678"/>
                <a:gd name="T13" fmla="*/ 2147483646 h 4197"/>
                <a:gd name="T14" fmla="*/ 2147483646 w 3678"/>
                <a:gd name="T15" fmla="*/ 2147483646 h 4197"/>
                <a:gd name="T16" fmla="*/ 2147483646 w 3678"/>
                <a:gd name="T17" fmla="*/ 2147483646 h 4197"/>
                <a:gd name="T18" fmla="*/ 2147483646 w 3678"/>
                <a:gd name="T19" fmla="*/ 2147483646 h 4197"/>
                <a:gd name="T20" fmla="*/ 2147483646 w 3678"/>
                <a:gd name="T21" fmla="*/ 2147483646 h 4197"/>
                <a:gd name="T22" fmla="*/ 2147483646 w 3678"/>
                <a:gd name="T23" fmla="*/ 2147483646 h 41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78" h="4197">
                  <a:moveTo>
                    <a:pt x="2081" y="2099"/>
                  </a:moveTo>
                  <a:lnTo>
                    <a:pt x="0" y="0"/>
                  </a:lnTo>
                  <a:lnTo>
                    <a:pt x="762" y="2099"/>
                  </a:lnTo>
                  <a:lnTo>
                    <a:pt x="0" y="4197"/>
                  </a:lnTo>
                  <a:lnTo>
                    <a:pt x="2081" y="2099"/>
                  </a:lnTo>
                  <a:close/>
                  <a:moveTo>
                    <a:pt x="3678" y="2099"/>
                  </a:moveTo>
                  <a:lnTo>
                    <a:pt x="1597" y="0"/>
                  </a:lnTo>
                  <a:lnTo>
                    <a:pt x="2359" y="2099"/>
                  </a:lnTo>
                  <a:lnTo>
                    <a:pt x="1597" y="4197"/>
                  </a:lnTo>
                  <a:lnTo>
                    <a:pt x="3678" y="209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8" name="MH_Text_2"/>
            <p:cNvSpPr/>
            <p:nvPr>
              <p:custDataLst>
                <p:tags r:id="rId10"/>
              </p:custDataLst>
            </p:nvPr>
          </p:nvSpPr>
          <p:spPr>
            <a:xfrm>
              <a:off x="3143972" y="4058662"/>
              <a:ext cx="6814796" cy="593725"/>
            </a:xfrm>
            <a:prstGeom prst="rect">
              <a:avLst/>
            </a:prstGeom>
          </p:spPr>
          <p:txBody>
            <a:bodyPr lIns="0" tIns="0" rIns="0" bIns="0">
              <a:normAutofit fontScale="92500"/>
            </a:bodyPr>
            <a:lstStyle/>
            <a:p>
              <a:pPr>
                <a:lnSpc>
                  <a:spcPct val="110000"/>
                </a:lnSpc>
              </a:pPr>
              <a:r>
                <a:rPr lang="zh-CN" altLang="en-US" sz="2400" b="1"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开始运营，当时只开放俄罗斯境内卫星定位及导航服务</a:t>
              </a:r>
            </a:p>
          </p:txBody>
        </p:sp>
        <p:sp>
          <p:nvSpPr>
            <p:cNvPr id="19" name="MH_SubTitle_2"/>
            <p:cNvSpPr/>
            <p:nvPr>
              <p:custDataLst>
                <p:tags r:id="rId11"/>
              </p:custDataLst>
            </p:nvPr>
          </p:nvSpPr>
          <p:spPr>
            <a:xfrm>
              <a:off x="3143972" y="3485573"/>
              <a:ext cx="4883150" cy="539750"/>
            </a:xfrm>
            <a:prstGeom prst="rect">
              <a:avLst/>
            </a:prstGeom>
          </p:spPr>
          <p:txBody>
            <a:bodyPr lIns="0" tIns="0" rIns="0" bIns="0" anchor="b">
              <a:normAutofit/>
            </a:bodyPr>
            <a:lstStyle/>
            <a:p>
              <a:pPr>
                <a:defRPr/>
              </a:pPr>
              <a:r>
                <a:rPr lang="en-US" altLang="zh-CN" sz="2800" b="1" kern="0" dirty="0">
                  <a:solidFill>
                    <a:schemeClr val="accent2">
                      <a:lumMod val="75000"/>
                    </a:schemeClr>
                  </a:solidFill>
                  <a:latin typeface="Arial" panose="020B0604020202020204" pitchFamily="34" charset="0"/>
                  <a:ea typeface="微软雅黑" panose="020B0503020204020204" pitchFamily="34" charset="-122"/>
                  <a:cs typeface="Arial" panose="020B0604020202020204" pitchFamily="34" charset="0"/>
                </a:rPr>
                <a:t>2007</a:t>
              </a:r>
              <a:r>
                <a:rPr lang="zh-CN" altLang="en-US" sz="2800" b="1" kern="0" dirty="0">
                  <a:solidFill>
                    <a:schemeClr val="accent2">
                      <a:lumMod val="75000"/>
                    </a:schemeClr>
                  </a:solidFill>
                  <a:latin typeface="Arial" panose="020B0604020202020204" pitchFamily="34" charset="0"/>
                  <a:ea typeface="微软雅黑" panose="020B0503020204020204" pitchFamily="34" charset="-122"/>
                  <a:cs typeface="Arial" panose="020B0604020202020204" pitchFamily="34" charset="0"/>
                </a:rPr>
                <a:t>年</a:t>
              </a:r>
              <a:endParaRPr lang="zh-CN" altLang="en-US" sz="2800" b="1" dirty="0">
                <a:solidFill>
                  <a:schemeClr val="accent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0" name="MH_Other_8"/>
            <p:cNvCxnSpPr/>
            <p:nvPr>
              <p:custDataLst>
                <p:tags r:id="rId12"/>
              </p:custDataLst>
            </p:nvPr>
          </p:nvCxnSpPr>
          <p:spPr>
            <a:xfrm>
              <a:off x="3116985" y="4044373"/>
              <a:ext cx="2517775"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2645644" y="5060373"/>
            <a:ext cx="6977303" cy="1168401"/>
            <a:chOff x="2240684" y="4669848"/>
            <a:chExt cx="6977303" cy="1168401"/>
          </a:xfrm>
        </p:grpSpPr>
        <p:sp>
          <p:nvSpPr>
            <p:cNvPr id="21" name="MH_Other_9"/>
            <p:cNvSpPr/>
            <p:nvPr>
              <p:custDataLst>
                <p:tags r:id="rId1"/>
              </p:custDataLst>
            </p:nvPr>
          </p:nvSpPr>
          <p:spPr>
            <a:xfrm>
              <a:off x="2575647" y="5088948"/>
              <a:ext cx="279400" cy="279400"/>
            </a:xfrm>
            <a:prstGeom prst="ellipse">
              <a:avLst/>
            </a:prstGeom>
            <a:solidFill>
              <a:schemeClr val="accent3">
                <a:lumMod val="40000"/>
                <a:lumOff val="60000"/>
                <a:alpha val="50000"/>
              </a:schemeClr>
            </a:solidFill>
          </p:spPr>
          <p:txBody>
            <a:bodyPr anchor="ctr"/>
            <a:lstStyle/>
            <a:p>
              <a:pPr algn="just">
                <a:lnSpc>
                  <a:spcPct val="130000"/>
                </a:lnSpc>
                <a:defRPr/>
              </a:pPr>
              <a:endParaRPr lang="zh-CN" altLang="en-US" dirty="0" err="1">
                <a:solidFill>
                  <a:srgbClr val="FFFFFF"/>
                </a:solidFill>
              </a:endParaRPr>
            </a:p>
          </p:txBody>
        </p:sp>
        <p:sp>
          <p:nvSpPr>
            <p:cNvPr id="22" name="MH_Other_10"/>
            <p:cNvSpPr/>
            <p:nvPr>
              <p:custDataLst>
                <p:tags r:id="rId2"/>
              </p:custDataLst>
            </p:nvPr>
          </p:nvSpPr>
          <p:spPr>
            <a:xfrm>
              <a:off x="2240684" y="4995287"/>
              <a:ext cx="465138" cy="466725"/>
            </a:xfrm>
            <a:prstGeom prst="ellipse">
              <a:avLst/>
            </a:prstGeom>
            <a:solidFill>
              <a:schemeClr val="accent3"/>
            </a:solidFill>
          </p:spPr>
          <p:txBody>
            <a:bodyPr lIns="0" tIns="0" rIns="0" bIns="0" anchor="ctr"/>
            <a:lstStyle/>
            <a:p>
              <a:pPr algn="ctr">
                <a:defRPr/>
              </a:pPr>
              <a:r>
                <a:rPr lang="en-US" altLang="zh-CN" sz="2400" dirty="0">
                  <a:solidFill>
                    <a:srgbClr val="FFFFFF"/>
                  </a:solidFill>
                  <a:cs typeface="Aharoni" panose="02010803020104030203" pitchFamily="2" charset="-79"/>
                </a:rPr>
                <a:t>C</a:t>
              </a:r>
              <a:endParaRPr lang="zh-CN" altLang="en-US" sz="2400" dirty="0" err="1">
                <a:solidFill>
                  <a:srgbClr val="FFFFFF"/>
                </a:solidFill>
                <a:cs typeface="Aharoni" panose="02010803020104030203" pitchFamily="2" charset="-79"/>
              </a:endParaRPr>
            </a:p>
          </p:txBody>
        </p:sp>
        <p:sp>
          <p:nvSpPr>
            <p:cNvPr id="23" name="MH_Other_11"/>
            <p:cNvSpPr>
              <a:spLocks/>
            </p:cNvSpPr>
            <p:nvPr>
              <p:custDataLst>
                <p:tags r:id="rId3"/>
              </p:custDataLst>
            </p:nvPr>
          </p:nvSpPr>
          <p:spPr bwMode="auto">
            <a:xfrm>
              <a:off x="2993160" y="5077837"/>
              <a:ext cx="263525" cy="301625"/>
            </a:xfrm>
            <a:custGeom>
              <a:avLst/>
              <a:gdLst>
                <a:gd name="T0" fmla="*/ 775981150 w 3678"/>
                <a:gd name="T1" fmla="*/ 775692216 h 4197"/>
                <a:gd name="T2" fmla="*/ 775981150 w 3678"/>
                <a:gd name="T3" fmla="*/ 775692216 h 4197"/>
                <a:gd name="T4" fmla="*/ 775981150 w 3678"/>
                <a:gd name="T5" fmla="*/ 775692216 h 4197"/>
                <a:gd name="T6" fmla="*/ 775981150 w 3678"/>
                <a:gd name="T7" fmla="*/ 775692216 h 4197"/>
                <a:gd name="T8" fmla="*/ 775981150 w 3678"/>
                <a:gd name="T9" fmla="*/ 775692216 h 4197"/>
                <a:gd name="T10" fmla="*/ 775981150 w 3678"/>
                <a:gd name="T11" fmla="*/ 775692216 h 4197"/>
                <a:gd name="T12" fmla="*/ 775981150 w 3678"/>
                <a:gd name="T13" fmla="*/ 775692216 h 4197"/>
                <a:gd name="T14" fmla="*/ 775981150 w 3678"/>
                <a:gd name="T15" fmla="*/ 775692216 h 4197"/>
                <a:gd name="T16" fmla="*/ 775981150 w 3678"/>
                <a:gd name="T17" fmla="*/ 775692216 h 4197"/>
                <a:gd name="T18" fmla="*/ 775981150 w 3678"/>
                <a:gd name="T19" fmla="*/ 775692216 h 4197"/>
                <a:gd name="T20" fmla="*/ 775981150 w 3678"/>
                <a:gd name="T21" fmla="*/ 775692216 h 4197"/>
                <a:gd name="T22" fmla="*/ 775981150 w 3678"/>
                <a:gd name="T23" fmla="*/ 775692216 h 41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678" h="4197">
                  <a:moveTo>
                    <a:pt x="2081" y="2099"/>
                  </a:moveTo>
                  <a:lnTo>
                    <a:pt x="0" y="0"/>
                  </a:lnTo>
                  <a:lnTo>
                    <a:pt x="762" y="2099"/>
                  </a:lnTo>
                  <a:lnTo>
                    <a:pt x="0" y="4197"/>
                  </a:lnTo>
                  <a:lnTo>
                    <a:pt x="2081" y="2099"/>
                  </a:lnTo>
                  <a:close/>
                  <a:moveTo>
                    <a:pt x="3678" y="2099"/>
                  </a:moveTo>
                  <a:lnTo>
                    <a:pt x="1597" y="0"/>
                  </a:lnTo>
                  <a:lnTo>
                    <a:pt x="2359" y="2099"/>
                  </a:lnTo>
                  <a:lnTo>
                    <a:pt x="1597" y="4197"/>
                  </a:lnTo>
                  <a:lnTo>
                    <a:pt x="3678" y="2099"/>
                  </a:lnTo>
                  <a:close/>
                </a:path>
              </a:pathLst>
            </a:custGeom>
            <a:solidFill>
              <a:schemeClr val="accent3"/>
            </a:solidFill>
            <a:extLst/>
          </p:spPr>
          <p:txBody>
            <a:bodyPr anchor="ctr"/>
            <a:lstStyle/>
            <a:p>
              <a:pPr algn="just">
                <a:lnSpc>
                  <a:spcPct val="130000"/>
                </a:lnSpc>
                <a:defRPr/>
              </a:pPr>
              <a:endParaRPr lang="zh-CN" altLang="en-US">
                <a:solidFill>
                  <a:srgbClr val="FFFFFF"/>
                </a:solidFill>
              </a:endParaRPr>
            </a:p>
          </p:txBody>
        </p:sp>
        <p:sp>
          <p:nvSpPr>
            <p:cNvPr id="24" name="MH_Text_3"/>
            <p:cNvSpPr/>
            <p:nvPr>
              <p:custDataLst>
                <p:tags r:id="rId4"/>
              </p:custDataLst>
            </p:nvPr>
          </p:nvSpPr>
          <p:spPr>
            <a:xfrm>
              <a:off x="3475759" y="5244524"/>
              <a:ext cx="5742228" cy="593725"/>
            </a:xfrm>
            <a:prstGeom prst="rect">
              <a:avLst/>
            </a:prstGeom>
          </p:spPr>
          <p:txBody>
            <a:bodyPr lIns="0" tIns="0" rIns="0" bIns="0">
              <a:normAutofit/>
            </a:bodyPr>
            <a:lstStyle/>
            <a:p>
              <a:pPr>
                <a:lnSpc>
                  <a:spcPct val="110000"/>
                </a:lnSpc>
              </a:pPr>
              <a:r>
                <a:rPr lang="zh-CN" altLang="en-US" sz="2400" b="1"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其服务范围已经拓展到全球</a:t>
              </a:r>
            </a:p>
          </p:txBody>
        </p:sp>
        <p:sp>
          <p:nvSpPr>
            <p:cNvPr id="25" name="MH_SubTitle_3"/>
            <p:cNvSpPr/>
            <p:nvPr>
              <p:custDataLst>
                <p:tags r:id="rId5"/>
              </p:custDataLst>
            </p:nvPr>
          </p:nvSpPr>
          <p:spPr>
            <a:xfrm>
              <a:off x="3475759" y="4669848"/>
              <a:ext cx="4883150" cy="541338"/>
            </a:xfrm>
            <a:prstGeom prst="rect">
              <a:avLst/>
            </a:prstGeom>
          </p:spPr>
          <p:txBody>
            <a:bodyPr lIns="0" tIns="0" rIns="0" bIns="0" anchor="b">
              <a:normAutofit/>
            </a:bodyPr>
            <a:lstStyle/>
            <a:p>
              <a:pPr>
                <a:defRPr/>
              </a:pPr>
              <a:r>
                <a:rPr lang="en-US" altLang="zh-CN" sz="2800" b="1" kern="0" dirty="0">
                  <a:solidFill>
                    <a:schemeClr val="accent3">
                      <a:lumMod val="75000"/>
                    </a:schemeClr>
                  </a:solidFill>
                  <a:latin typeface="Arial" panose="020B0604020202020204" pitchFamily="34" charset="0"/>
                  <a:ea typeface="微软雅黑" panose="020B0503020204020204" pitchFamily="34" charset="-122"/>
                  <a:cs typeface="Arial" panose="020B0604020202020204" pitchFamily="34" charset="0"/>
                </a:rPr>
                <a:t>2009</a:t>
              </a:r>
              <a:r>
                <a:rPr lang="zh-CN" altLang="en-US" sz="2800" b="1" kern="0" dirty="0">
                  <a:solidFill>
                    <a:schemeClr val="accent3">
                      <a:lumMod val="75000"/>
                    </a:schemeClr>
                  </a:solidFill>
                  <a:latin typeface="Arial" panose="020B0604020202020204" pitchFamily="34" charset="0"/>
                  <a:ea typeface="微软雅黑" panose="020B0503020204020204" pitchFamily="34" charset="-122"/>
                  <a:cs typeface="Arial" panose="020B0604020202020204" pitchFamily="34" charset="0"/>
                </a:rPr>
                <a:t>年</a:t>
              </a:r>
              <a:endParaRPr lang="zh-CN" altLang="en-US" sz="2800" b="1" dirty="0">
                <a:solidFill>
                  <a:schemeClr val="accent3">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6" name="MH_Other_12"/>
            <p:cNvCxnSpPr/>
            <p:nvPr>
              <p:custDataLst>
                <p:tags r:id="rId6"/>
              </p:custDataLst>
            </p:nvPr>
          </p:nvCxnSpPr>
          <p:spPr>
            <a:xfrm>
              <a:off x="3448773" y="5228648"/>
              <a:ext cx="2517775" cy="0"/>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24767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室内定位</a:t>
            </a:r>
          </a:p>
        </p:txBody>
      </p:sp>
      <p:sp>
        <p:nvSpPr>
          <p:cNvPr id="3" name="内容占位符 2"/>
          <p:cNvSpPr>
            <a:spLocks noGrp="1"/>
          </p:cNvSpPr>
          <p:nvPr>
            <p:ph idx="1"/>
          </p:nvPr>
        </p:nvSpPr>
        <p:spPr>
          <a:xfrm>
            <a:off x="365953" y="1409759"/>
            <a:ext cx="2876178" cy="2325927"/>
          </a:xfrm>
        </p:spPr>
        <p:txBody>
          <a:bodyPr>
            <a:normAutofit/>
          </a:bodyPr>
          <a:lstStyle/>
          <a:p>
            <a:pPr marL="0" indent="0" algn="r">
              <a:buNone/>
            </a:pPr>
            <a:r>
              <a:rPr lang="zh-CN" altLang="en-US" dirty="0"/>
              <a:t>红外线定位</a:t>
            </a:r>
            <a:endParaRPr lang="en-US" altLang="zh-CN" dirty="0"/>
          </a:p>
          <a:p>
            <a:pPr marL="0" indent="0" algn="r">
              <a:buNone/>
            </a:pPr>
            <a:r>
              <a:rPr lang="zh-CN" altLang="en-US" dirty="0"/>
              <a:t>超声波定位</a:t>
            </a:r>
            <a:endParaRPr lang="en-US" altLang="zh-CN" dirty="0"/>
          </a:p>
          <a:p>
            <a:pPr marL="0" indent="0" algn="r">
              <a:buNone/>
            </a:pPr>
            <a:r>
              <a:rPr lang="zh-CN" altLang="en-US" dirty="0"/>
              <a:t>蓝牙技术</a:t>
            </a:r>
            <a:endParaRPr lang="en-US" altLang="zh-CN" dirty="0"/>
          </a:p>
          <a:p>
            <a:pPr marL="0" indent="0" algn="r">
              <a:lnSpc>
                <a:spcPct val="120000"/>
              </a:lnSpc>
              <a:buNone/>
            </a:pPr>
            <a:r>
              <a:rPr lang="zh-CN" altLang="en-US" dirty="0">
                <a:solidFill>
                  <a:schemeClr val="tx1">
                    <a:lumMod val="50000"/>
                    <a:lumOff val="50000"/>
                  </a:schemeClr>
                </a:solidFill>
              </a:rPr>
              <a:t>（</a:t>
            </a:r>
            <a:r>
              <a:rPr lang="en-US" altLang="zh-CN" dirty="0">
                <a:solidFill>
                  <a:schemeClr val="tx1">
                    <a:lumMod val="50000"/>
                    <a:lumOff val="50000"/>
                  </a:schemeClr>
                </a:solidFill>
              </a:rPr>
              <a:t>iBeacon</a:t>
            </a:r>
            <a:r>
              <a:rPr lang="zh-CN" altLang="en-US" dirty="0">
                <a:solidFill>
                  <a:schemeClr val="tx1">
                    <a:lumMod val="50000"/>
                    <a:lumOff val="50000"/>
                  </a:schemeClr>
                </a:solidFill>
              </a:rPr>
              <a:t>）</a:t>
            </a:r>
          </a:p>
        </p:txBody>
      </p:sp>
      <p:sp>
        <p:nvSpPr>
          <p:cNvPr id="4" name="内容占位符 2"/>
          <p:cNvSpPr txBox="1">
            <a:spLocks/>
          </p:cNvSpPr>
          <p:nvPr/>
        </p:nvSpPr>
        <p:spPr bwMode="auto">
          <a:xfrm>
            <a:off x="8356111" y="1514226"/>
            <a:ext cx="3029272" cy="308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marL="0" indent="0">
              <a:lnSpc>
                <a:spcPct val="120000"/>
              </a:lnSpc>
              <a:spcBef>
                <a:spcPts val="0"/>
              </a:spcBef>
              <a:buNone/>
            </a:pPr>
            <a:r>
              <a:rPr lang="zh-CN" altLang="en-US" sz="2800" b="1" dirty="0"/>
              <a:t>方法</a:t>
            </a:r>
            <a:endParaRPr lang="en-US" altLang="zh-CN" sz="2800" b="1" dirty="0"/>
          </a:p>
          <a:p>
            <a:pPr marL="0" indent="0">
              <a:lnSpc>
                <a:spcPct val="120000"/>
              </a:lnSpc>
              <a:spcBef>
                <a:spcPts val="0"/>
              </a:spcBef>
              <a:buNone/>
            </a:pPr>
            <a:r>
              <a:rPr lang="zh-CN" altLang="en-US" sz="2800" dirty="0">
                <a:solidFill>
                  <a:schemeClr val="tx1">
                    <a:lumMod val="50000"/>
                    <a:lumOff val="50000"/>
                  </a:schemeClr>
                </a:solidFill>
              </a:rPr>
              <a:t>计算机视觉</a:t>
            </a:r>
            <a:endParaRPr lang="en-US" altLang="zh-CN" sz="2800" dirty="0">
              <a:solidFill>
                <a:schemeClr val="tx1">
                  <a:lumMod val="50000"/>
                  <a:lumOff val="50000"/>
                </a:schemeClr>
              </a:solidFill>
            </a:endParaRPr>
          </a:p>
          <a:p>
            <a:pPr marL="0" indent="0">
              <a:lnSpc>
                <a:spcPct val="120000"/>
              </a:lnSpc>
              <a:spcBef>
                <a:spcPts val="0"/>
              </a:spcBef>
              <a:buNone/>
            </a:pPr>
            <a:r>
              <a:rPr lang="zh-CN" altLang="en-US" sz="2800" dirty="0">
                <a:solidFill>
                  <a:schemeClr val="tx1">
                    <a:lumMod val="50000"/>
                    <a:lumOff val="50000"/>
                  </a:schemeClr>
                </a:solidFill>
              </a:rPr>
              <a:t>光跟踪定位</a:t>
            </a:r>
            <a:endParaRPr lang="en-US" altLang="zh-CN" sz="2800" dirty="0">
              <a:solidFill>
                <a:schemeClr val="tx1">
                  <a:lumMod val="50000"/>
                  <a:lumOff val="50000"/>
                </a:schemeClr>
              </a:solidFill>
            </a:endParaRPr>
          </a:p>
          <a:p>
            <a:pPr marL="0" indent="0">
              <a:lnSpc>
                <a:spcPct val="120000"/>
              </a:lnSpc>
              <a:spcBef>
                <a:spcPts val="0"/>
              </a:spcBef>
              <a:buNone/>
            </a:pPr>
            <a:r>
              <a:rPr lang="zh-CN" altLang="en-US" sz="2800" dirty="0">
                <a:solidFill>
                  <a:schemeClr val="tx1">
                    <a:lumMod val="50000"/>
                    <a:lumOff val="50000"/>
                  </a:schemeClr>
                </a:solidFill>
              </a:rPr>
              <a:t>基于图像分析</a:t>
            </a:r>
            <a:endParaRPr lang="en-US" altLang="zh-CN" sz="2800" dirty="0">
              <a:solidFill>
                <a:schemeClr val="tx1">
                  <a:lumMod val="50000"/>
                  <a:lumOff val="50000"/>
                </a:schemeClr>
              </a:solidFill>
            </a:endParaRPr>
          </a:p>
          <a:p>
            <a:pPr marL="0" indent="0">
              <a:lnSpc>
                <a:spcPct val="120000"/>
              </a:lnSpc>
              <a:spcBef>
                <a:spcPts val="0"/>
              </a:spcBef>
              <a:buNone/>
            </a:pPr>
            <a:r>
              <a:rPr lang="zh-CN" altLang="en-US" sz="2800" dirty="0">
                <a:solidFill>
                  <a:schemeClr val="tx1">
                    <a:lumMod val="50000"/>
                    <a:lumOff val="50000"/>
                  </a:schemeClr>
                </a:solidFill>
              </a:rPr>
              <a:t>磁场</a:t>
            </a:r>
            <a:endParaRPr lang="en-US" altLang="zh-CN" sz="2800" dirty="0">
              <a:solidFill>
                <a:schemeClr val="tx1">
                  <a:lumMod val="50000"/>
                  <a:lumOff val="50000"/>
                </a:schemeClr>
              </a:solidFill>
            </a:endParaRPr>
          </a:p>
          <a:p>
            <a:pPr marL="0" indent="0">
              <a:lnSpc>
                <a:spcPct val="120000"/>
              </a:lnSpc>
              <a:spcBef>
                <a:spcPts val="0"/>
              </a:spcBef>
              <a:buNone/>
            </a:pPr>
            <a:r>
              <a:rPr lang="zh-CN" altLang="en-US" sz="2800" dirty="0">
                <a:solidFill>
                  <a:schemeClr val="tx1">
                    <a:lumMod val="50000"/>
                    <a:lumOff val="50000"/>
                  </a:schemeClr>
                </a:solidFill>
              </a:rPr>
              <a:t>信标定位  </a:t>
            </a:r>
            <a:r>
              <a:rPr lang="en-US" altLang="zh-CN" sz="2800" kern="0" dirty="0">
                <a:solidFill>
                  <a:schemeClr val="tx1">
                    <a:lumMod val="50000"/>
                    <a:lumOff val="50000"/>
                  </a:schemeClr>
                </a:solidFill>
              </a:rPr>
              <a:t>… …</a:t>
            </a:r>
            <a:endParaRPr lang="zh-CN" altLang="en-US" sz="2800" kern="0" dirty="0">
              <a:solidFill>
                <a:schemeClr val="tx1">
                  <a:lumMod val="50000"/>
                  <a:lumOff val="50000"/>
                </a:schemeClr>
              </a:solidFill>
            </a:endParaRPr>
          </a:p>
        </p:txBody>
      </p:sp>
      <p:pic>
        <p:nvPicPr>
          <p:cNvPr id="7" name="图片 6"/>
          <p:cNvPicPr>
            <a:picLocks noChangeAspect="1"/>
          </p:cNvPicPr>
          <p:nvPr/>
        </p:nvPicPr>
        <p:blipFill rotWithShape="1">
          <a:blip r:embed="rId6" cstate="print">
            <a:extLst>
              <a:ext uri="{28A0092B-C50C-407E-A947-70E740481C1C}">
                <a14:useLocalDpi xmlns:a14="http://schemas.microsoft.com/office/drawing/2010/main" val="0"/>
              </a:ext>
            </a:extLst>
          </a:blip>
          <a:srcRect t="1979" b="1979"/>
          <a:stretch/>
        </p:blipFill>
        <p:spPr>
          <a:xfrm>
            <a:off x="4468606" y="2109146"/>
            <a:ext cx="3253079" cy="3253079"/>
          </a:xfrm>
          <a:prstGeom prst="ellipse">
            <a:avLst/>
          </a:prstGeom>
          <a:ln>
            <a:noFill/>
          </a:ln>
          <a:effectLst>
            <a:outerShdw blurRad="292100" dist="139700" dir="2700000" algn="tl" rotWithShape="0">
              <a:srgbClr val="333333">
                <a:alpha val="65000"/>
              </a:srgbClr>
            </a:outerShdw>
          </a:effectLst>
        </p:spPr>
      </p:pic>
      <p:sp>
        <p:nvSpPr>
          <p:cNvPr id="8" name="内容占位符 2"/>
          <p:cNvSpPr txBox="1">
            <a:spLocks/>
          </p:cNvSpPr>
          <p:nvPr/>
        </p:nvSpPr>
        <p:spPr>
          <a:xfrm>
            <a:off x="1244455" y="4160974"/>
            <a:ext cx="1997676" cy="2402499"/>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zh-CN" altLang="en-US" dirty="0"/>
              <a:t>射频识别</a:t>
            </a:r>
            <a:endParaRPr lang="en-US" altLang="zh-CN" dirty="0"/>
          </a:p>
          <a:p>
            <a:pPr marL="0" indent="0" algn="r">
              <a:buFont typeface="Arial" panose="020B0604020202020204" pitchFamily="34" charset="0"/>
              <a:buNone/>
            </a:pPr>
            <a:r>
              <a:rPr lang="zh-CN" altLang="en-US" dirty="0"/>
              <a:t>超宽带技术</a:t>
            </a:r>
            <a:endParaRPr lang="en-US" altLang="zh-CN" dirty="0"/>
          </a:p>
          <a:p>
            <a:pPr marL="0" indent="0" algn="r">
              <a:buFont typeface="Arial" panose="020B0604020202020204" pitchFamily="34" charset="0"/>
              <a:buNone/>
            </a:pPr>
            <a:r>
              <a:rPr lang="zh-CN" altLang="en-US" dirty="0"/>
              <a:t>无线局域网</a:t>
            </a:r>
            <a:endParaRPr lang="en-US" altLang="zh-CN" dirty="0"/>
          </a:p>
          <a:p>
            <a:pPr marL="0" indent="0" algn="r">
              <a:buFont typeface="Arial" panose="020B0604020202020204" pitchFamily="34" charset="0"/>
              <a:buNone/>
            </a:pPr>
            <a:r>
              <a:rPr lang="en-US" altLang="zh-CN" dirty="0"/>
              <a:t>ZigBee</a:t>
            </a:r>
          </a:p>
        </p:txBody>
      </p:sp>
      <p:sp>
        <p:nvSpPr>
          <p:cNvPr id="9" name="MH_Other_10"/>
          <p:cNvSpPr/>
          <p:nvPr>
            <p:custDataLst>
              <p:tags r:id="rId1"/>
            </p:custDataLst>
          </p:nvPr>
        </p:nvSpPr>
        <p:spPr>
          <a:xfrm flipH="1" flipV="1">
            <a:off x="3484013" y="4653658"/>
            <a:ext cx="1969186" cy="708566"/>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12700" cap="flat" cmpd="sng" algn="ctr">
            <a:solidFill>
              <a:schemeClr val="tx1"/>
            </a:solidFill>
            <a:prstDash val="solid"/>
            <a:miter lim="800000"/>
            <a:headEnd type="oval" w="sm" len="sm"/>
            <a:tailEnd type="oval" w="sm" len="sm"/>
          </a:ln>
          <a:effectLst/>
        </p:spPr>
        <p:txBody>
          <a:bodyPr anchor="ctr">
            <a:normAutofit/>
          </a:bodyPr>
          <a:lstStyle/>
          <a:p>
            <a:pPr algn="ctr">
              <a:defRPr/>
            </a:pPr>
            <a:endParaRPr lang="zh-CN" altLang="en-US" sz="1200" kern="0">
              <a:solidFill>
                <a:sysClr val="window" lastClr="FFFFFF"/>
              </a:solidFill>
              <a:latin typeface="Calibri"/>
              <a:ea typeface="宋体"/>
            </a:endParaRPr>
          </a:p>
        </p:txBody>
      </p:sp>
      <p:sp>
        <p:nvSpPr>
          <p:cNvPr id="10" name="MH_Other_10"/>
          <p:cNvSpPr/>
          <p:nvPr>
            <p:custDataLst>
              <p:tags r:id="rId2"/>
            </p:custDataLst>
          </p:nvPr>
        </p:nvSpPr>
        <p:spPr>
          <a:xfrm flipH="1">
            <a:off x="3484013" y="2349776"/>
            <a:ext cx="1969186" cy="708566"/>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12700" cap="flat" cmpd="sng" algn="ctr">
            <a:solidFill>
              <a:schemeClr val="tx1"/>
            </a:solidFill>
            <a:prstDash val="solid"/>
            <a:miter lim="800000"/>
            <a:headEnd type="oval" w="sm" len="sm"/>
            <a:tailEnd type="oval" w="sm" len="sm"/>
          </a:ln>
          <a:effectLst/>
        </p:spPr>
        <p:txBody>
          <a:bodyPr anchor="ctr">
            <a:normAutofit/>
          </a:bodyPr>
          <a:lstStyle/>
          <a:p>
            <a:pPr algn="ctr">
              <a:defRPr/>
            </a:pPr>
            <a:endParaRPr lang="zh-CN" altLang="en-US" sz="1200" kern="0">
              <a:solidFill>
                <a:sysClr val="window" lastClr="FFFFFF"/>
              </a:solidFill>
              <a:latin typeface="Calibri"/>
              <a:ea typeface="宋体"/>
            </a:endParaRPr>
          </a:p>
        </p:txBody>
      </p:sp>
      <p:sp>
        <p:nvSpPr>
          <p:cNvPr id="11" name="MH_Other_10"/>
          <p:cNvSpPr/>
          <p:nvPr>
            <p:custDataLst>
              <p:tags r:id="rId3"/>
            </p:custDataLst>
          </p:nvPr>
        </p:nvSpPr>
        <p:spPr>
          <a:xfrm flipV="1">
            <a:off x="6215962" y="3952304"/>
            <a:ext cx="4957973" cy="708566"/>
          </a:xfrm>
          <a:custGeom>
            <a:avLst/>
            <a:gdLst>
              <a:gd name="connsiteX0" fmla="*/ 0 w 2286000"/>
              <a:gd name="connsiteY0" fmla="*/ 472440 h 472440"/>
              <a:gd name="connsiteX1" fmla="*/ 472440 w 2286000"/>
              <a:gd name="connsiteY1" fmla="*/ 0 h 472440"/>
              <a:gd name="connsiteX2" fmla="*/ 2286000 w 2286000"/>
              <a:gd name="connsiteY2" fmla="*/ 0 h 472440"/>
            </a:gdLst>
            <a:ahLst/>
            <a:cxnLst>
              <a:cxn ang="0">
                <a:pos x="connsiteX0" y="connsiteY0"/>
              </a:cxn>
              <a:cxn ang="0">
                <a:pos x="connsiteX1" y="connsiteY1"/>
              </a:cxn>
              <a:cxn ang="0">
                <a:pos x="connsiteX2" y="connsiteY2"/>
              </a:cxn>
            </a:cxnLst>
            <a:rect l="l" t="t" r="r" b="b"/>
            <a:pathLst>
              <a:path w="2286000" h="472440">
                <a:moveTo>
                  <a:pt x="0" y="472440"/>
                </a:moveTo>
                <a:lnTo>
                  <a:pt x="472440" y="0"/>
                </a:lnTo>
                <a:lnTo>
                  <a:pt x="2286000" y="0"/>
                </a:lnTo>
              </a:path>
            </a:pathLst>
          </a:custGeom>
          <a:noFill/>
          <a:ln w="12700" cap="flat" cmpd="sng" algn="ctr">
            <a:solidFill>
              <a:schemeClr val="tx1"/>
            </a:solidFill>
            <a:prstDash val="solid"/>
            <a:miter lim="800000"/>
            <a:headEnd type="oval" w="sm" len="sm"/>
            <a:tailEnd type="oval" w="sm" len="sm"/>
          </a:ln>
          <a:effectLst/>
        </p:spPr>
        <p:txBody>
          <a:bodyPr anchor="ctr">
            <a:normAutofit/>
          </a:bodyPr>
          <a:lstStyle/>
          <a:p>
            <a:pPr algn="ctr">
              <a:defRPr/>
            </a:pPr>
            <a:endParaRPr lang="zh-CN" altLang="en-US" sz="1200" kern="0">
              <a:solidFill>
                <a:sysClr val="window" lastClr="FFFFFF"/>
              </a:solidFill>
              <a:latin typeface="Calibri"/>
              <a:ea typeface="宋体"/>
            </a:endParaRPr>
          </a:p>
        </p:txBody>
      </p:sp>
    </p:spTree>
    <p:extLst>
      <p:ext uri="{BB962C8B-B14F-4D97-AF65-F5344CB8AC3E}">
        <p14:creationId xmlns:p14="http://schemas.microsoft.com/office/powerpoint/2010/main" val="3989510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红外线室内定位技术</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3239" y="1637300"/>
            <a:ext cx="1006147" cy="1006147"/>
          </a:xfrm>
          <a:prstGeom prst="rect">
            <a:avLst/>
          </a:prstGeom>
        </p:spPr>
      </p:pic>
      <p:sp>
        <p:nvSpPr>
          <p:cNvPr id="5" name="文本框 4"/>
          <p:cNvSpPr txBox="1"/>
          <p:nvPr/>
        </p:nvSpPr>
        <p:spPr>
          <a:xfrm>
            <a:off x="3270585" y="1477803"/>
            <a:ext cx="6322594" cy="1797415"/>
          </a:xfrm>
          <a:prstGeom prst="rect">
            <a:avLst/>
          </a:prstGeom>
          <a:noFill/>
          <a:ln>
            <a:solidFill>
              <a:schemeClr val="tx1"/>
            </a:solidFill>
          </a:ln>
        </p:spPr>
        <p:txBody>
          <a:bodyPr vert="horz" wrap="square" rtlCol="0">
            <a:spAutoFit/>
          </a:bodyPr>
          <a:lstStyle/>
          <a:p>
            <a:pPr>
              <a:lnSpc>
                <a:spcPct val="120000"/>
              </a:lnSpc>
              <a:spcBef>
                <a:spcPts val="600"/>
              </a:spcBef>
            </a:pPr>
            <a:r>
              <a:rPr lang="zh-CN" altLang="en-US" sz="2800" b="1" dirty="0">
                <a:latin typeface="微软雅黑" panose="020B0503020204020204" pitchFamily="34" charset="-122"/>
                <a:ea typeface="微软雅黑" panose="020B0503020204020204" pitchFamily="34" charset="-122"/>
              </a:rPr>
              <a:t>待测物体附上一个电子标识</a:t>
            </a:r>
            <a:endParaRPr lang="en-US" altLang="zh-CN" sz="2800" dirty="0">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spcBef>
                <a:spcPts val="6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红外线</a:t>
            </a:r>
            <a:r>
              <a:rPr lang="en-US" altLang="zh-CN" sz="2800" dirty="0">
                <a:latin typeface="Arial" panose="020B0604020202020204" pitchFamily="34" charset="0"/>
                <a:ea typeface="微软雅黑" panose="020B0503020204020204" pitchFamily="34" charset="-122"/>
                <a:cs typeface="Arial" panose="020B0604020202020204" pitchFamily="34" charset="0"/>
              </a:rPr>
              <a:t>IR</a:t>
            </a:r>
            <a:r>
              <a:rPr lang="zh-CN" altLang="en-US" sz="2800" dirty="0">
                <a:latin typeface="Arial" panose="020B0604020202020204" pitchFamily="34" charset="0"/>
                <a:ea typeface="微软雅黑" panose="020B0503020204020204" pitchFamily="34" charset="-122"/>
                <a:cs typeface="Arial" panose="020B0604020202020204" pitchFamily="34" charset="0"/>
              </a:rPr>
              <a:t>标识发射调制的红外射线</a:t>
            </a:r>
            <a:endParaRPr lang="en-US" altLang="zh-CN" sz="2800" dirty="0">
              <a:latin typeface="Arial" panose="020B0604020202020204" pitchFamily="34" charset="0"/>
              <a:ea typeface="微软雅黑" panose="020B0503020204020204" pitchFamily="34" charset="-122"/>
              <a:cs typeface="Arial" panose="020B0604020202020204" pitchFamily="34" charset="0"/>
            </a:endParaRPr>
          </a:p>
          <a:p>
            <a:pPr>
              <a:lnSpc>
                <a:spcPct val="120000"/>
              </a:lnSpc>
              <a:spcBef>
                <a:spcPts val="6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接收机通过网络将数据传输给数据库</a:t>
            </a:r>
          </a:p>
        </p:txBody>
      </p:sp>
      <p:sp>
        <p:nvSpPr>
          <p:cNvPr id="6" name="文本框 5"/>
          <p:cNvSpPr txBox="1"/>
          <p:nvPr/>
        </p:nvSpPr>
        <p:spPr>
          <a:xfrm>
            <a:off x="3270585" y="3724915"/>
            <a:ext cx="6322594" cy="609398"/>
          </a:xfrm>
          <a:prstGeom prst="rect">
            <a:avLst/>
          </a:prstGeom>
          <a:noFill/>
          <a:ln>
            <a:solidFill>
              <a:schemeClr val="tx1"/>
            </a:solidFill>
          </a:ln>
        </p:spPr>
        <p:txBody>
          <a:bodyPr vert="horz" wrap="square" rtlCol="0">
            <a:spAutoFit/>
          </a:bodyPr>
          <a:lstStyle/>
          <a:p>
            <a:pPr>
              <a:lnSpc>
                <a:spcPct val="120000"/>
              </a:lnSpc>
              <a:spcBef>
                <a:spcPts val="6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具有相对较高的室内定位精度</a:t>
            </a:r>
          </a:p>
        </p:txBody>
      </p:sp>
      <p:sp>
        <p:nvSpPr>
          <p:cNvPr id="7" name="文本框 6"/>
          <p:cNvSpPr txBox="1"/>
          <p:nvPr/>
        </p:nvSpPr>
        <p:spPr>
          <a:xfrm>
            <a:off x="1833239" y="3637382"/>
            <a:ext cx="1337656" cy="2769476"/>
          </a:xfrm>
          <a:prstGeom prst="rect">
            <a:avLst/>
          </a:prstGeom>
          <a:noFill/>
        </p:spPr>
        <p:txBody>
          <a:bodyPr vert="horz" wrap="square" rtlCol="0">
            <a:spAutoFit/>
          </a:bodyPr>
          <a:lstStyle/>
          <a:p>
            <a:pPr>
              <a:lnSpc>
                <a:spcPct val="110000"/>
              </a:lnSpc>
            </a:pPr>
            <a:r>
              <a:rPr lang="zh-CN" altLang="en-US" sz="5400" b="1" dirty="0">
                <a:latin typeface="Arial" panose="020B0604020202020204" pitchFamily="34" charset="0"/>
                <a:ea typeface="微软雅黑" panose="020B0503020204020204" pitchFamily="34" charset="-122"/>
                <a:cs typeface="Arial" panose="020B0604020202020204" pitchFamily="34" charset="0"/>
              </a:rPr>
              <a:t>特</a:t>
            </a:r>
            <a:endParaRPr lang="en-US" altLang="zh-CN" sz="5400" b="1" dirty="0">
              <a:latin typeface="Arial" panose="020B0604020202020204" pitchFamily="34" charset="0"/>
              <a:ea typeface="微软雅黑" panose="020B0503020204020204" pitchFamily="34" charset="-122"/>
              <a:cs typeface="Arial" panose="020B0604020202020204" pitchFamily="34" charset="0"/>
            </a:endParaRPr>
          </a:p>
          <a:p>
            <a:pPr>
              <a:lnSpc>
                <a:spcPct val="110000"/>
              </a:lnSpc>
            </a:pPr>
            <a:endParaRPr lang="en-US" altLang="zh-CN" sz="5400" b="1" dirty="0">
              <a:latin typeface="Arial" panose="020B0604020202020204" pitchFamily="34" charset="0"/>
              <a:ea typeface="微软雅黑" panose="020B0503020204020204" pitchFamily="34" charset="-122"/>
              <a:cs typeface="Arial" panose="020B0604020202020204" pitchFamily="34" charset="0"/>
            </a:endParaRPr>
          </a:p>
          <a:p>
            <a:pPr>
              <a:lnSpc>
                <a:spcPct val="110000"/>
              </a:lnSpc>
            </a:pPr>
            <a:r>
              <a:rPr lang="zh-CN" altLang="en-US" sz="5400" b="1" dirty="0">
                <a:latin typeface="Arial" panose="020B0604020202020204" pitchFamily="34" charset="0"/>
                <a:ea typeface="微软雅黑" panose="020B0503020204020204" pitchFamily="34" charset="-122"/>
                <a:cs typeface="Arial" panose="020B0604020202020204" pitchFamily="34" charset="0"/>
              </a:rPr>
              <a:t>点</a:t>
            </a:r>
          </a:p>
        </p:txBody>
      </p:sp>
      <p:sp>
        <p:nvSpPr>
          <p:cNvPr id="8" name="文本框 7"/>
          <p:cNvSpPr txBox="1"/>
          <p:nvPr/>
        </p:nvSpPr>
        <p:spPr>
          <a:xfrm>
            <a:off x="3270585" y="4480488"/>
            <a:ext cx="6322594" cy="1081963"/>
          </a:xfrm>
          <a:prstGeom prst="rect">
            <a:avLst/>
          </a:prstGeom>
          <a:noFill/>
          <a:ln>
            <a:solidFill>
              <a:schemeClr val="tx1"/>
            </a:solidFill>
          </a:ln>
        </p:spPr>
        <p:txBody>
          <a:bodyPr vert="horz" wrap="square" rtlCol="0">
            <a:spAutoFit/>
          </a:bodyPr>
          <a:lstStyle/>
          <a:p>
            <a:pPr>
              <a:lnSpc>
                <a:spcPct val="120000"/>
              </a:lnSpc>
              <a:spcBef>
                <a:spcPts val="6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光线不能穿过障碍物，使得红外射线仅能视距传播</a:t>
            </a:r>
          </a:p>
        </p:txBody>
      </p:sp>
      <p:sp>
        <p:nvSpPr>
          <p:cNvPr id="9" name="文本框 8"/>
          <p:cNvSpPr txBox="1"/>
          <p:nvPr/>
        </p:nvSpPr>
        <p:spPr>
          <a:xfrm>
            <a:off x="3270585" y="5708627"/>
            <a:ext cx="6322594" cy="609398"/>
          </a:xfrm>
          <a:prstGeom prst="rect">
            <a:avLst/>
          </a:prstGeom>
          <a:noFill/>
          <a:ln>
            <a:solidFill>
              <a:schemeClr val="tx1"/>
            </a:solidFill>
          </a:ln>
        </p:spPr>
        <p:txBody>
          <a:bodyPr vert="horz" wrap="square" rtlCol="0">
            <a:spAutoFit/>
          </a:bodyPr>
          <a:lstStyle/>
          <a:p>
            <a:pPr>
              <a:lnSpc>
                <a:spcPct val="120000"/>
              </a:lnSpc>
              <a:spcBef>
                <a:spcPts val="6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容易被荧光灯或者房间内的灯光干扰</a:t>
            </a:r>
          </a:p>
        </p:txBody>
      </p:sp>
    </p:spTree>
    <p:extLst>
      <p:ext uri="{BB962C8B-B14F-4D97-AF65-F5344CB8AC3E}">
        <p14:creationId xmlns:p14="http://schemas.microsoft.com/office/powerpoint/2010/main" val="3655130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超声波定位技术</a:t>
            </a:r>
          </a:p>
        </p:txBody>
      </p:sp>
      <p:sp>
        <p:nvSpPr>
          <p:cNvPr id="3" name="内容占位符 2"/>
          <p:cNvSpPr>
            <a:spLocks noGrp="1"/>
          </p:cNvSpPr>
          <p:nvPr>
            <p:ph idx="1"/>
          </p:nvPr>
        </p:nvSpPr>
        <p:spPr>
          <a:xfrm>
            <a:off x="4419600" y="1228388"/>
            <a:ext cx="6777571" cy="2581612"/>
          </a:xfrm>
        </p:spPr>
        <p:txBody>
          <a:bodyPr>
            <a:normAutofit/>
          </a:bodyPr>
          <a:lstStyle/>
          <a:p>
            <a:pPr marL="0" indent="0">
              <a:lnSpc>
                <a:spcPct val="120000"/>
              </a:lnSpc>
              <a:spcBef>
                <a:spcPts val="600"/>
              </a:spcBef>
              <a:buNone/>
            </a:pPr>
            <a:r>
              <a:rPr lang="zh-CN" altLang="en-US" sz="3200" b="1" dirty="0"/>
              <a:t>反射式测距法</a:t>
            </a:r>
            <a:endParaRPr lang="en-US" altLang="zh-CN" sz="3200" b="1" dirty="0"/>
          </a:p>
          <a:p>
            <a:pPr marL="0" indent="0">
              <a:lnSpc>
                <a:spcPct val="120000"/>
              </a:lnSpc>
              <a:spcBef>
                <a:spcPts val="1200"/>
              </a:spcBef>
              <a:buNone/>
            </a:pPr>
            <a:r>
              <a:rPr lang="zh-CN" altLang="en-US" b="1" dirty="0"/>
              <a:t>发射</a:t>
            </a:r>
            <a:r>
              <a:rPr lang="zh-CN" altLang="en-US" dirty="0"/>
              <a:t>超声波并</a:t>
            </a:r>
            <a:r>
              <a:rPr lang="zh-CN" altLang="en-US" b="1" dirty="0"/>
              <a:t>接收</a:t>
            </a:r>
            <a:r>
              <a:rPr lang="zh-CN" altLang="en-US" dirty="0"/>
              <a:t>由被测物产生的回波</a:t>
            </a:r>
            <a:endParaRPr lang="en-US" altLang="zh-CN" dirty="0"/>
          </a:p>
          <a:p>
            <a:pPr marL="0" indent="0">
              <a:lnSpc>
                <a:spcPct val="120000"/>
              </a:lnSpc>
              <a:buNone/>
            </a:pPr>
            <a:r>
              <a:rPr lang="zh-CN" altLang="en-US" dirty="0"/>
              <a:t>根据回波与发射波的时间差</a:t>
            </a:r>
            <a:r>
              <a:rPr lang="zh-CN" altLang="en-US" b="1" dirty="0"/>
              <a:t>计算待测距离</a:t>
            </a:r>
            <a:endParaRPr lang="en-US" altLang="zh-CN" b="1" dirty="0"/>
          </a:p>
          <a:p>
            <a:pPr marL="0" indent="0">
              <a:lnSpc>
                <a:spcPct val="120000"/>
              </a:lnSpc>
              <a:buNone/>
            </a:pPr>
            <a:r>
              <a:rPr lang="zh-CN" altLang="en-US" dirty="0"/>
              <a:t>通过</a:t>
            </a:r>
            <a:r>
              <a:rPr lang="zh-CN" altLang="en-US" b="1" dirty="0"/>
              <a:t>三角定位</a:t>
            </a:r>
            <a:r>
              <a:rPr lang="zh-CN" altLang="en-US" dirty="0"/>
              <a:t>等算法确定物体的位置</a:t>
            </a:r>
            <a:endParaRPr lang="en-US" altLang="zh-CN" dirty="0"/>
          </a:p>
        </p:txBody>
      </p:sp>
      <p:sp>
        <p:nvSpPr>
          <p:cNvPr id="4" name="KSO_Shape"/>
          <p:cNvSpPr>
            <a:spLocks/>
          </p:cNvSpPr>
          <p:nvPr/>
        </p:nvSpPr>
        <p:spPr bwMode="auto">
          <a:xfrm>
            <a:off x="986197" y="4647028"/>
            <a:ext cx="2367184" cy="899530"/>
          </a:xfrm>
          <a:custGeom>
            <a:avLst/>
            <a:gdLst>
              <a:gd name="T0" fmla="*/ 238222642 w 7765"/>
              <a:gd name="T1" fmla="*/ 171747976 h 2948"/>
              <a:gd name="T2" fmla="*/ 253570343 w 7765"/>
              <a:gd name="T3" fmla="*/ 163187638 h 2948"/>
              <a:gd name="T4" fmla="*/ 260973469 w 7765"/>
              <a:gd name="T5" fmla="*/ 158666455 h 2948"/>
              <a:gd name="T6" fmla="*/ 262116960 w 7765"/>
              <a:gd name="T7" fmla="*/ 146790615 h 2948"/>
              <a:gd name="T8" fmla="*/ 269941321 w 7765"/>
              <a:gd name="T9" fmla="*/ 139857824 h 2948"/>
              <a:gd name="T10" fmla="*/ 274756445 w 7765"/>
              <a:gd name="T11" fmla="*/ 129428802 h 2948"/>
              <a:gd name="T12" fmla="*/ 297447166 w 7765"/>
              <a:gd name="T13" fmla="*/ 106762236 h 2948"/>
              <a:gd name="T14" fmla="*/ 325193681 w 7765"/>
              <a:gd name="T15" fmla="*/ 101818941 h 2948"/>
              <a:gd name="T16" fmla="*/ 357213382 w 7765"/>
              <a:gd name="T17" fmla="*/ 109113192 h 2948"/>
              <a:gd name="T18" fmla="*/ 370213995 w 7765"/>
              <a:gd name="T19" fmla="*/ 107123940 h 2948"/>
              <a:gd name="T20" fmla="*/ 389895234 w 7765"/>
              <a:gd name="T21" fmla="*/ 92354465 h 2948"/>
              <a:gd name="T22" fmla="*/ 426188366 w 7765"/>
              <a:gd name="T23" fmla="*/ 87471577 h 2948"/>
              <a:gd name="T24" fmla="*/ 436661082 w 7765"/>
              <a:gd name="T25" fmla="*/ 88315554 h 2948"/>
              <a:gd name="T26" fmla="*/ 449842014 w 7765"/>
              <a:gd name="T27" fmla="*/ 65106309 h 2948"/>
              <a:gd name="T28" fmla="*/ 467176165 w 7765"/>
              <a:gd name="T29" fmla="*/ 45514107 h 2948"/>
              <a:gd name="T30" fmla="*/ 454235903 w 7765"/>
              <a:gd name="T31" fmla="*/ 35627519 h 2948"/>
              <a:gd name="T32" fmla="*/ 408312769 w 7765"/>
              <a:gd name="T33" fmla="*/ 18868792 h 2948"/>
              <a:gd name="T34" fmla="*/ 362088612 w 7765"/>
              <a:gd name="T35" fmla="*/ 8982204 h 2948"/>
              <a:gd name="T36" fmla="*/ 342407374 w 7765"/>
              <a:gd name="T37" fmla="*/ 8078066 h 2948"/>
              <a:gd name="T38" fmla="*/ 338314507 w 7765"/>
              <a:gd name="T39" fmla="*/ 6269544 h 2948"/>
              <a:gd name="T40" fmla="*/ 326698300 w 7765"/>
              <a:gd name="T41" fmla="*/ 14769475 h 2948"/>
              <a:gd name="T42" fmla="*/ 308040095 w 7765"/>
              <a:gd name="T43" fmla="*/ 22968109 h 2948"/>
              <a:gd name="T44" fmla="*/ 279992803 w 7765"/>
              <a:gd name="T45" fmla="*/ 34301270 h 2948"/>
              <a:gd name="T46" fmla="*/ 271566398 w 7765"/>
              <a:gd name="T47" fmla="*/ 32854452 h 2948"/>
              <a:gd name="T48" fmla="*/ 263681930 w 7765"/>
              <a:gd name="T49" fmla="*/ 33457293 h 2948"/>
              <a:gd name="T50" fmla="*/ 263561473 w 7765"/>
              <a:gd name="T51" fmla="*/ 17663111 h 2948"/>
              <a:gd name="T52" fmla="*/ 263802143 w 7765"/>
              <a:gd name="T53" fmla="*/ 11333406 h 2948"/>
              <a:gd name="T54" fmla="*/ 263079887 w 7765"/>
              <a:gd name="T55" fmla="*/ 4400615 h 2948"/>
              <a:gd name="T56" fmla="*/ 258866807 w 7765"/>
              <a:gd name="T57" fmla="*/ 3375908 h 2948"/>
              <a:gd name="T58" fmla="*/ 244482033 w 7765"/>
              <a:gd name="T59" fmla="*/ 10067318 h 2948"/>
              <a:gd name="T60" fmla="*/ 237560492 w 7765"/>
              <a:gd name="T61" fmla="*/ 9223341 h 2948"/>
              <a:gd name="T62" fmla="*/ 228652746 w 7765"/>
              <a:gd name="T63" fmla="*/ 9826181 h 2948"/>
              <a:gd name="T64" fmla="*/ 219383873 w 7765"/>
              <a:gd name="T65" fmla="*/ 11212838 h 2948"/>
              <a:gd name="T66" fmla="*/ 205239769 w 7765"/>
              <a:gd name="T67" fmla="*/ 60161 h 2948"/>
              <a:gd name="T68" fmla="*/ 203494234 w 7765"/>
              <a:gd name="T69" fmla="*/ 7294250 h 2948"/>
              <a:gd name="T70" fmla="*/ 203795256 w 7765"/>
              <a:gd name="T71" fmla="*/ 13021360 h 2948"/>
              <a:gd name="T72" fmla="*/ 204577619 w 7765"/>
              <a:gd name="T73" fmla="*/ 20797883 h 2948"/>
              <a:gd name="T74" fmla="*/ 202892436 w 7765"/>
              <a:gd name="T75" fmla="*/ 34542406 h 2948"/>
              <a:gd name="T76" fmla="*/ 192118943 w 7765"/>
              <a:gd name="T77" fmla="*/ 31829745 h 2948"/>
              <a:gd name="T78" fmla="*/ 184174124 w 7765"/>
              <a:gd name="T79" fmla="*/ 33698429 h 2948"/>
              <a:gd name="T80" fmla="*/ 151913507 w 7765"/>
              <a:gd name="T81" fmla="*/ 21340317 h 2948"/>
              <a:gd name="T82" fmla="*/ 139575044 w 7765"/>
              <a:gd name="T83" fmla="*/ 14287203 h 2948"/>
              <a:gd name="T84" fmla="*/ 127357039 w 7765"/>
              <a:gd name="T85" fmla="*/ 6329705 h 2948"/>
              <a:gd name="T86" fmla="*/ 123023502 w 7765"/>
              <a:gd name="T87" fmla="*/ 9343909 h 2948"/>
              <a:gd name="T88" fmla="*/ 99249396 w 7765"/>
              <a:gd name="T89" fmla="*/ 9283747 h 2948"/>
              <a:gd name="T90" fmla="*/ 49233394 w 7765"/>
              <a:gd name="T91" fmla="*/ 21822589 h 2948"/>
              <a:gd name="T92" fmla="*/ 6801083 w 7765"/>
              <a:gd name="T93" fmla="*/ 38581562 h 2948"/>
              <a:gd name="T94" fmla="*/ 120458 w 7765"/>
              <a:gd name="T95" fmla="*/ 46418246 h 2948"/>
              <a:gd name="T96" fmla="*/ 25579746 w 7765"/>
              <a:gd name="T97" fmla="*/ 76017603 h 2948"/>
              <a:gd name="T98" fmla="*/ 31237339 w 7765"/>
              <a:gd name="T99" fmla="*/ 89219693 h 2948"/>
              <a:gd name="T100" fmla="*/ 52724218 w 7765"/>
              <a:gd name="T101" fmla="*/ 87471577 h 2948"/>
              <a:gd name="T102" fmla="*/ 82637502 w 7765"/>
              <a:gd name="T103" fmla="*/ 94886396 h 2948"/>
              <a:gd name="T104" fmla="*/ 99971652 w 7765"/>
              <a:gd name="T105" fmla="*/ 110921714 h 2948"/>
              <a:gd name="T106" fmla="*/ 120074370 w 7765"/>
              <a:gd name="T107" fmla="*/ 105194850 h 2948"/>
              <a:gd name="T108" fmla="*/ 153478478 w 7765"/>
              <a:gd name="T109" fmla="*/ 102602757 h 2948"/>
              <a:gd name="T110" fmla="*/ 180382279 w 7765"/>
              <a:gd name="T111" fmla="*/ 112609668 h 2948"/>
              <a:gd name="T112" fmla="*/ 194345818 w 7765"/>
              <a:gd name="T113" fmla="*/ 132744549 h 2948"/>
              <a:gd name="T114" fmla="*/ 200063517 w 7765"/>
              <a:gd name="T115" fmla="*/ 140159367 h 2948"/>
              <a:gd name="T116" fmla="*/ 205721109 w 7765"/>
              <a:gd name="T117" fmla="*/ 148960596 h 2948"/>
              <a:gd name="T118" fmla="*/ 208188900 w 7765"/>
              <a:gd name="T119" fmla="*/ 161921795 h 2948"/>
              <a:gd name="T120" fmla="*/ 219624543 w 7765"/>
              <a:gd name="T121" fmla="*/ 165056321 h 2948"/>
              <a:gd name="T122" fmla="*/ 231000079 w 7765"/>
              <a:gd name="T123" fmla="*/ 175425182 h 294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765" h="2948">
                <a:moveTo>
                  <a:pt x="3885" y="2948"/>
                </a:moveTo>
                <a:lnTo>
                  <a:pt x="3885" y="2948"/>
                </a:lnTo>
                <a:lnTo>
                  <a:pt x="3889" y="2947"/>
                </a:lnTo>
                <a:lnTo>
                  <a:pt x="3897" y="2943"/>
                </a:lnTo>
                <a:lnTo>
                  <a:pt x="3903" y="2939"/>
                </a:lnTo>
                <a:lnTo>
                  <a:pt x="3909" y="2934"/>
                </a:lnTo>
                <a:lnTo>
                  <a:pt x="3916" y="2927"/>
                </a:lnTo>
                <a:lnTo>
                  <a:pt x="3922" y="2920"/>
                </a:lnTo>
                <a:lnTo>
                  <a:pt x="3927" y="2910"/>
                </a:lnTo>
                <a:lnTo>
                  <a:pt x="3932" y="2900"/>
                </a:lnTo>
                <a:lnTo>
                  <a:pt x="3944" y="2876"/>
                </a:lnTo>
                <a:lnTo>
                  <a:pt x="3950" y="2863"/>
                </a:lnTo>
                <a:lnTo>
                  <a:pt x="3958" y="2849"/>
                </a:lnTo>
                <a:lnTo>
                  <a:pt x="3969" y="2836"/>
                </a:lnTo>
                <a:lnTo>
                  <a:pt x="3981" y="2822"/>
                </a:lnTo>
                <a:lnTo>
                  <a:pt x="3998" y="2808"/>
                </a:lnTo>
                <a:lnTo>
                  <a:pt x="4016" y="2793"/>
                </a:lnTo>
                <a:lnTo>
                  <a:pt x="4035" y="2780"/>
                </a:lnTo>
                <a:lnTo>
                  <a:pt x="4055" y="2768"/>
                </a:lnTo>
                <a:lnTo>
                  <a:pt x="4075" y="2757"/>
                </a:lnTo>
                <a:lnTo>
                  <a:pt x="4096" y="2747"/>
                </a:lnTo>
                <a:lnTo>
                  <a:pt x="4116" y="2738"/>
                </a:lnTo>
                <a:lnTo>
                  <a:pt x="4137" y="2730"/>
                </a:lnTo>
                <a:lnTo>
                  <a:pt x="4158" y="2723"/>
                </a:lnTo>
                <a:lnTo>
                  <a:pt x="4177" y="2717"/>
                </a:lnTo>
                <a:lnTo>
                  <a:pt x="4213" y="2707"/>
                </a:lnTo>
                <a:lnTo>
                  <a:pt x="4244" y="2701"/>
                </a:lnTo>
                <a:lnTo>
                  <a:pt x="4256" y="2700"/>
                </a:lnTo>
                <a:lnTo>
                  <a:pt x="4266" y="2699"/>
                </a:lnTo>
                <a:lnTo>
                  <a:pt x="4275" y="2699"/>
                </a:lnTo>
                <a:lnTo>
                  <a:pt x="4283" y="2698"/>
                </a:lnTo>
                <a:lnTo>
                  <a:pt x="4289" y="2695"/>
                </a:lnTo>
                <a:lnTo>
                  <a:pt x="4296" y="2693"/>
                </a:lnTo>
                <a:lnTo>
                  <a:pt x="4301" y="2689"/>
                </a:lnTo>
                <a:lnTo>
                  <a:pt x="4306" y="2686"/>
                </a:lnTo>
                <a:lnTo>
                  <a:pt x="4314" y="2676"/>
                </a:lnTo>
                <a:lnTo>
                  <a:pt x="4320" y="2665"/>
                </a:lnTo>
                <a:lnTo>
                  <a:pt x="4326" y="2655"/>
                </a:lnTo>
                <a:lnTo>
                  <a:pt x="4336" y="2632"/>
                </a:lnTo>
                <a:lnTo>
                  <a:pt x="4338" y="2626"/>
                </a:lnTo>
                <a:lnTo>
                  <a:pt x="4339" y="2619"/>
                </a:lnTo>
                <a:lnTo>
                  <a:pt x="4342" y="2602"/>
                </a:lnTo>
                <a:lnTo>
                  <a:pt x="4344" y="2583"/>
                </a:lnTo>
                <a:lnTo>
                  <a:pt x="4344" y="2562"/>
                </a:lnTo>
                <a:lnTo>
                  <a:pt x="4345" y="2515"/>
                </a:lnTo>
                <a:lnTo>
                  <a:pt x="4345" y="2492"/>
                </a:lnTo>
                <a:lnTo>
                  <a:pt x="4346" y="2471"/>
                </a:lnTo>
                <a:lnTo>
                  <a:pt x="4348" y="2460"/>
                </a:lnTo>
                <a:lnTo>
                  <a:pt x="4350" y="2452"/>
                </a:lnTo>
                <a:lnTo>
                  <a:pt x="4352" y="2443"/>
                </a:lnTo>
                <a:lnTo>
                  <a:pt x="4355" y="2435"/>
                </a:lnTo>
                <a:lnTo>
                  <a:pt x="4362" y="2421"/>
                </a:lnTo>
                <a:lnTo>
                  <a:pt x="4371" y="2408"/>
                </a:lnTo>
                <a:lnTo>
                  <a:pt x="4393" y="2381"/>
                </a:lnTo>
                <a:lnTo>
                  <a:pt x="4404" y="2367"/>
                </a:lnTo>
                <a:lnTo>
                  <a:pt x="4416" y="2350"/>
                </a:lnTo>
                <a:lnTo>
                  <a:pt x="4422" y="2342"/>
                </a:lnTo>
                <a:lnTo>
                  <a:pt x="4429" y="2335"/>
                </a:lnTo>
                <a:lnTo>
                  <a:pt x="4435" y="2330"/>
                </a:lnTo>
                <a:lnTo>
                  <a:pt x="4441" y="2326"/>
                </a:lnTo>
                <a:lnTo>
                  <a:pt x="4447" y="2323"/>
                </a:lnTo>
                <a:lnTo>
                  <a:pt x="4454" y="2322"/>
                </a:lnTo>
                <a:lnTo>
                  <a:pt x="4466" y="2320"/>
                </a:lnTo>
                <a:lnTo>
                  <a:pt x="4485" y="2320"/>
                </a:lnTo>
                <a:lnTo>
                  <a:pt x="4488" y="2319"/>
                </a:lnTo>
                <a:lnTo>
                  <a:pt x="4491" y="2318"/>
                </a:lnTo>
                <a:lnTo>
                  <a:pt x="4493" y="2317"/>
                </a:lnTo>
                <a:lnTo>
                  <a:pt x="4494" y="2314"/>
                </a:lnTo>
                <a:lnTo>
                  <a:pt x="4499" y="2295"/>
                </a:lnTo>
                <a:lnTo>
                  <a:pt x="4509" y="2265"/>
                </a:lnTo>
                <a:lnTo>
                  <a:pt x="4516" y="2248"/>
                </a:lnTo>
                <a:lnTo>
                  <a:pt x="4525" y="2226"/>
                </a:lnTo>
                <a:lnTo>
                  <a:pt x="4536" y="2203"/>
                </a:lnTo>
                <a:lnTo>
                  <a:pt x="4551" y="2177"/>
                </a:lnTo>
                <a:lnTo>
                  <a:pt x="4558" y="2163"/>
                </a:lnTo>
                <a:lnTo>
                  <a:pt x="4565" y="2147"/>
                </a:lnTo>
                <a:lnTo>
                  <a:pt x="4578" y="2115"/>
                </a:lnTo>
                <a:lnTo>
                  <a:pt x="4590" y="2080"/>
                </a:lnTo>
                <a:lnTo>
                  <a:pt x="4601" y="2047"/>
                </a:lnTo>
                <a:lnTo>
                  <a:pt x="4615" y="1993"/>
                </a:lnTo>
                <a:lnTo>
                  <a:pt x="4620" y="1970"/>
                </a:lnTo>
                <a:lnTo>
                  <a:pt x="4645" y="1951"/>
                </a:lnTo>
                <a:lnTo>
                  <a:pt x="4675" y="1930"/>
                </a:lnTo>
                <a:lnTo>
                  <a:pt x="4717" y="1901"/>
                </a:lnTo>
                <a:lnTo>
                  <a:pt x="4768" y="1868"/>
                </a:lnTo>
                <a:lnTo>
                  <a:pt x="4831" y="1831"/>
                </a:lnTo>
                <a:lnTo>
                  <a:pt x="4866" y="1812"/>
                </a:lnTo>
                <a:lnTo>
                  <a:pt x="4903" y="1791"/>
                </a:lnTo>
                <a:lnTo>
                  <a:pt x="4942" y="1771"/>
                </a:lnTo>
                <a:lnTo>
                  <a:pt x="4984" y="1751"/>
                </a:lnTo>
                <a:lnTo>
                  <a:pt x="4998" y="1745"/>
                </a:lnTo>
                <a:lnTo>
                  <a:pt x="5013" y="1740"/>
                </a:lnTo>
                <a:lnTo>
                  <a:pt x="5045" y="1732"/>
                </a:lnTo>
                <a:lnTo>
                  <a:pt x="5078" y="1724"/>
                </a:lnTo>
                <a:lnTo>
                  <a:pt x="5114" y="1718"/>
                </a:lnTo>
                <a:lnTo>
                  <a:pt x="5182" y="1707"/>
                </a:lnTo>
                <a:lnTo>
                  <a:pt x="5215" y="1702"/>
                </a:lnTo>
                <a:lnTo>
                  <a:pt x="5246" y="1699"/>
                </a:lnTo>
                <a:lnTo>
                  <a:pt x="5321" y="1695"/>
                </a:lnTo>
                <a:lnTo>
                  <a:pt x="5403" y="1689"/>
                </a:lnTo>
                <a:lnTo>
                  <a:pt x="5445" y="1687"/>
                </a:lnTo>
                <a:lnTo>
                  <a:pt x="5487" y="1687"/>
                </a:lnTo>
                <a:lnTo>
                  <a:pt x="5525" y="1690"/>
                </a:lnTo>
                <a:lnTo>
                  <a:pt x="5543" y="1691"/>
                </a:lnTo>
                <a:lnTo>
                  <a:pt x="5561" y="1693"/>
                </a:lnTo>
                <a:lnTo>
                  <a:pt x="5617" y="1704"/>
                </a:lnTo>
                <a:lnTo>
                  <a:pt x="5669" y="1716"/>
                </a:lnTo>
                <a:lnTo>
                  <a:pt x="5721" y="1730"/>
                </a:lnTo>
                <a:lnTo>
                  <a:pt x="5770" y="1745"/>
                </a:lnTo>
                <a:lnTo>
                  <a:pt x="5815" y="1760"/>
                </a:lnTo>
                <a:lnTo>
                  <a:pt x="5858" y="1777"/>
                </a:lnTo>
                <a:lnTo>
                  <a:pt x="5899" y="1794"/>
                </a:lnTo>
                <a:lnTo>
                  <a:pt x="5935" y="1810"/>
                </a:lnTo>
                <a:lnTo>
                  <a:pt x="5968" y="1826"/>
                </a:lnTo>
                <a:lnTo>
                  <a:pt x="5998" y="1841"/>
                </a:lnTo>
                <a:lnTo>
                  <a:pt x="6044" y="1867"/>
                </a:lnTo>
                <a:lnTo>
                  <a:pt x="6073" y="1884"/>
                </a:lnTo>
                <a:lnTo>
                  <a:pt x="6084" y="1890"/>
                </a:lnTo>
                <a:lnTo>
                  <a:pt x="6085" y="1883"/>
                </a:lnTo>
                <a:lnTo>
                  <a:pt x="6092" y="1865"/>
                </a:lnTo>
                <a:lnTo>
                  <a:pt x="6097" y="1853"/>
                </a:lnTo>
                <a:lnTo>
                  <a:pt x="6104" y="1840"/>
                </a:lnTo>
                <a:lnTo>
                  <a:pt x="6113" y="1826"/>
                </a:lnTo>
                <a:lnTo>
                  <a:pt x="6123" y="1810"/>
                </a:lnTo>
                <a:lnTo>
                  <a:pt x="6151" y="1777"/>
                </a:lnTo>
                <a:lnTo>
                  <a:pt x="6183" y="1740"/>
                </a:lnTo>
                <a:lnTo>
                  <a:pt x="6202" y="1721"/>
                </a:lnTo>
                <a:lnTo>
                  <a:pt x="6222" y="1702"/>
                </a:lnTo>
                <a:lnTo>
                  <a:pt x="6243" y="1683"/>
                </a:lnTo>
                <a:lnTo>
                  <a:pt x="6265" y="1664"/>
                </a:lnTo>
                <a:lnTo>
                  <a:pt x="6289" y="1644"/>
                </a:lnTo>
                <a:lnTo>
                  <a:pt x="6313" y="1625"/>
                </a:lnTo>
                <a:lnTo>
                  <a:pt x="6338" y="1607"/>
                </a:lnTo>
                <a:lnTo>
                  <a:pt x="6365" y="1591"/>
                </a:lnTo>
                <a:lnTo>
                  <a:pt x="6392" y="1574"/>
                </a:lnTo>
                <a:lnTo>
                  <a:pt x="6419" y="1558"/>
                </a:lnTo>
                <a:lnTo>
                  <a:pt x="6448" y="1545"/>
                </a:lnTo>
                <a:lnTo>
                  <a:pt x="6478" y="1532"/>
                </a:lnTo>
                <a:lnTo>
                  <a:pt x="6507" y="1521"/>
                </a:lnTo>
                <a:lnTo>
                  <a:pt x="6535" y="1512"/>
                </a:lnTo>
                <a:lnTo>
                  <a:pt x="6565" y="1502"/>
                </a:lnTo>
                <a:lnTo>
                  <a:pt x="6594" y="1494"/>
                </a:lnTo>
                <a:lnTo>
                  <a:pt x="6624" y="1487"/>
                </a:lnTo>
                <a:lnTo>
                  <a:pt x="6655" y="1480"/>
                </a:lnTo>
                <a:lnTo>
                  <a:pt x="6714" y="1469"/>
                </a:lnTo>
                <a:lnTo>
                  <a:pt x="6773" y="1461"/>
                </a:lnTo>
                <a:lnTo>
                  <a:pt x="6831" y="1455"/>
                </a:lnTo>
                <a:lnTo>
                  <a:pt x="6888" y="1451"/>
                </a:lnTo>
                <a:lnTo>
                  <a:pt x="6941" y="1450"/>
                </a:lnTo>
                <a:lnTo>
                  <a:pt x="6993" y="1449"/>
                </a:lnTo>
                <a:lnTo>
                  <a:pt x="7039" y="1450"/>
                </a:lnTo>
                <a:lnTo>
                  <a:pt x="7081" y="1451"/>
                </a:lnTo>
                <a:lnTo>
                  <a:pt x="7118" y="1453"/>
                </a:lnTo>
                <a:lnTo>
                  <a:pt x="7173" y="1458"/>
                </a:lnTo>
                <a:lnTo>
                  <a:pt x="7199" y="1463"/>
                </a:lnTo>
                <a:lnTo>
                  <a:pt x="7209" y="1465"/>
                </a:lnTo>
                <a:lnTo>
                  <a:pt x="7216" y="1468"/>
                </a:lnTo>
                <a:lnTo>
                  <a:pt x="7228" y="1474"/>
                </a:lnTo>
                <a:lnTo>
                  <a:pt x="7237" y="1478"/>
                </a:lnTo>
                <a:lnTo>
                  <a:pt x="7242" y="1480"/>
                </a:lnTo>
                <a:lnTo>
                  <a:pt x="7245" y="1480"/>
                </a:lnTo>
                <a:lnTo>
                  <a:pt x="7248" y="1478"/>
                </a:lnTo>
                <a:lnTo>
                  <a:pt x="7251" y="1476"/>
                </a:lnTo>
                <a:lnTo>
                  <a:pt x="7253" y="1471"/>
                </a:lnTo>
                <a:lnTo>
                  <a:pt x="7255" y="1465"/>
                </a:lnTo>
                <a:lnTo>
                  <a:pt x="7261" y="1447"/>
                </a:lnTo>
                <a:lnTo>
                  <a:pt x="7267" y="1418"/>
                </a:lnTo>
                <a:lnTo>
                  <a:pt x="7272" y="1398"/>
                </a:lnTo>
                <a:lnTo>
                  <a:pt x="7278" y="1378"/>
                </a:lnTo>
                <a:lnTo>
                  <a:pt x="7288" y="1357"/>
                </a:lnTo>
                <a:lnTo>
                  <a:pt x="7298" y="1334"/>
                </a:lnTo>
                <a:lnTo>
                  <a:pt x="7310" y="1310"/>
                </a:lnTo>
                <a:lnTo>
                  <a:pt x="7323" y="1286"/>
                </a:lnTo>
                <a:lnTo>
                  <a:pt x="7339" y="1261"/>
                </a:lnTo>
                <a:lnTo>
                  <a:pt x="7356" y="1236"/>
                </a:lnTo>
                <a:lnTo>
                  <a:pt x="7392" y="1185"/>
                </a:lnTo>
                <a:lnTo>
                  <a:pt x="7432" y="1132"/>
                </a:lnTo>
                <a:lnTo>
                  <a:pt x="7474" y="1080"/>
                </a:lnTo>
                <a:lnTo>
                  <a:pt x="7517" y="1028"/>
                </a:lnTo>
                <a:lnTo>
                  <a:pt x="7559" y="979"/>
                </a:lnTo>
                <a:lnTo>
                  <a:pt x="7600" y="934"/>
                </a:lnTo>
                <a:lnTo>
                  <a:pt x="7640" y="892"/>
                </a:lnTo>
                <a:lnTo>
                  <a:pt x="7675" y="855"/>
                </a:lnTo>
                <a:lnTo>
                  <a:pt x="7731" y="799"/>
                </a:lnTo>
                <a:lnTo>
                  <a:pt x="7749" y="782"/>
                </a:lnTo>
                <a:lnTo>
                  <a:pt x="7758" y="774"/>
                </a:lnTo>
                <a:lnTo>
                  <a:pt x="7762" y="772"/>
                </a:lnTo>
                <a:lnTo>
                  <a:pt x="7764" y="767"/>
                </a:lnTo>
                <a:lnTo>
                  <a:pt x="7765" y="763"/>
                </a:lnTo>
                <a:lnTo>
                  <a:pt x="7764" y="760"/>
                </a:lnTo>
                <a:lnTo>
                  <a:pt x="7762" y="755"/>
                </a:lnTo>
                <a:lnTo>
                  <a:pt x="7759" y="750"/>
                </a:lnTo>
                <a:lnTo>
                  <a:pt x="7750" y="739"/>
                </a:lnTo>
                <a:lnTo>
                  <a:pt x="7722" y="713"/>
                </a:lnTo>
                <a:lnTo>
                  <a:pt x="7706" y="697"/>
                </a:lnTo>
                <a:lnTo>
                  <a:pt x="7690" y="681"/>
                </a:lnTo>
                <a:lnTo>
                  <a:pt x="7670" y="654"/>
                </a:lnTo>
                <a:lnTo>
                  <a:pt x="7664" y="649"/>
                </a:lnTo>
                <a:lnTo>
                  <a:pt x="7659" y="644"/>
                </a:lnTo>
                <a:lnTo>
                  <a:pt x="7651" y="640"/>
                </a:lnTo>
                <a:lnTo>
                  <a:pt x="7640" y="634"/>
                </a:lnTo>
                <a:lnTo>
                  <a:pt x="7597" y="615"/>
                </a:lnTo>
                <a:lnTo>
                  <a:pt x="7547" y="591"/>
                </a:lnTo>
                <a:lnTo>
                  <a:pt x="7470" y="557"/>
                </a:lnTo>
                <a:lnTo>
                  <a:pt x="7377" y="515"/>
                </a:lnTo>
                <a:lnTo>
                  <a:pt x="7325" y="493"/>
                </a:lnTo>
                <a:lnTo>
                  <a:pt x="7272" y="472"/>
                </a:lnTo>
                <a:lnTo>
                  <a:pt x="7233" y="457"/>
                </a:lnTo>
                <a:lnTo>
                  <a:pt x="7193" y="443"/>
                </a:lnTo>
                <a:lnTo>
                  <a:pt x="7113" y="417"/>
                </a:lnTo>
                <a:lnTo>
                  <a:pt x="7032" y="391"/>
                </a:lnTo>
                <a:lnTo>
                  <a:pt x="6946" y="362"/>
                </a:lnTo>
                <a:lnTo>
                  <a:pt x="6894" y="345"/>
                </a:lnTo>
                <a:lnTo>
                  <a:pt x="6840" y="328"/>
                </a:lnTo>
                <a:lnTo>
                  <a:pt x="6784" y="313"/>
                </a:lnTo>
                <a:lnTo>
                  <a:pt x="6726" y="296"/>
                </a:lnTo>
                <a:lnTo>
                  <a:pt x="6612" y="268"/>
                </a:lnTo>
                <a:lnTo>
                  <a:pt x="6499" y="240"/>
                </a:lnTo>
                <a:lnTo>
                  <a:pt x="6394" y="215"/>
                </a:lnTo>
                <a:lnTo>
                  <a:pt x="6301" y="195"/>
                </a:lnTo>
                <a:lnTo>
                  <a:pt x="6222" y="177"/>
                </a:lnTo>
                <a:lnTo>
                  <a:pt x="6164" y="163"/>
                </a:lnTo>
                <a:lnTo>
                  <a:pt x="6140" y="158"/>
                </a:lnTo>
                <a:lnTo>
                  <a:pt x="6116" y="154"/>
                </a:lnTo>
                <a:lnTo>
                  <a:pt x="6091" y="152"/>
                </a:lnTo>
                <a:lnTo>
                  <a:pt x="6066" y="149"/>
                </a:lnTo>
                <a:lnTo>
                  <a:pt x="6041" y="149"/>
                </a:lnTo>
                <a:lnTo>
                  <a:pt x="6016" y="149"/>
                </a:lnTo>
                <a:lnTo>
                  <a:pt x="5967" y="152"/>
                </a:lnTo>
                <a:lnTo>
                  <a:pt x="5919" y="157"/>
                </a:lnTo>
                <a:lnTo>
                  <a:pt x="5876" y="160"/>
                </a:lnTo>
                <a:lnTo>
                  <a:pt x="5838" y="164"/>
                </a:lnTo>
                <a:lnTo>
                  <a:pt x="5806" y="165"/>
                </a:lnTo>
                <a:lnTo>
                  <a:pt x="5779" y="165"/>
                </a:lnTo>
                <a:lnTo>
                  <a:pt x="5755" y="163"/>
                </a:lnTo>
                <a:lnTo>
                  <a:pt x="5736" y="160"/>
                </a:lnTo>
                <a:lnTo>
                  <a:pt x="5721" y="155"/>
                </a:lnTo>
                <a:lnTo>
                  <a:pt x="5708" y="151"/>
                </a:lnTo>
                <a:lnTo>
                  <a:pt x="5698" y="145"/>
                </a:lnTo>
                <a:lnTo>
                  <a:pt x="5691" y="137"/>
                </a:lnTo>
                <a:lnTo>
                  <a:pt x="5689" y="134"/>
                </a:lnTo>
                <a:lnTo>
                  <a:pt x="5687" y="129"/>
                </a:lnTo>
                <a:lnTo>
                  <a:pt x="5684" y="122"/>
                </a:lnTo>
                <a:lnTo>
                  <a:pt x="5679" y="117"/>
                </a:lnTo>
                <a:lnTo>
                  <a:pt x="5674" y="112"/>
                </a:lnTo>
                <a:lnTo>
                  <a:pt x="5668" y="111"/>
                </a:lnTo>
                <a:lnTo>
                  <a:pt x="5660" y="109"/>
                </a:lnTo>
                <a:lnTo>
                  <a:pt x="5655" y="109"/>
                </a:lnTo>
                <a:lnTo>
                  <a:pt x="5649" y="106"/>
                </a:lnTo>
                <a:lnTo>
                  <a:pt x="5642" y="104"/>
                </a:lnTo>
                <a:lnTo>
                  <a:pt x="5635" y="103"/>
                </a:lnTo>
                <a:lnTo>
                  <a:pt x="5628" y="103"/>
                </a:lnTo>
                <a:lnTo>
                  <a:pt x="5621" y="104"/>
                </a:lnTo>
                <a:lnTo>
                  <a:pt x="5613" y="105"/>
                </a:lnTo>
                <a:lnTo>
                  <a:pt x="5597" y="111"/>
                </a:lnTo>
                <a:lnTo>
                  <a:pt x="5581" y="121"/>
                </a:lnTo>
                <a:lnTo>
                  <a:pt x="5564" y="131"/>
                </a:lnTo>
                <a:lnTo>
                  <a:pt x="5549" y="143"/>
                </a:lnTo>
                <a:lnTo>
                  <a:pt x="5532" y="158"/>
                </a:lnTo>
                <a:lnTo>
                  <a:pt x="5502" y="185"/>
                </a:lnTo>
                <a:lnTo>
                  <a:pt x="5476" y="211"/>
                </a:lnTo>
                <a:lnTo>
                  <a:pt x="5455" y="231"/>
                </a:lnTo>
                <a:lnTo>
                  <a:pt x="5446" y="237"/>
                </a:lnTo>
                <a:lnTo>
                  <a:pt x="5440" y="239"/>
                </a:lnTo>
                <a:lnTo>
                  <a:pt x="5434" y="241"/>
                </a:lnTo>
                <a:lnTo>
                  <a:pt x="5428" y="245"/>
                </a:lnTo>
                <a:lnTo>
                  <a:pt x="5412" y="257"/>
                </a:lnTo>
                <a:lnTo>
                  <a:pt x="5392" y="272"/>
                </a:lnTo>
                <a:lnTo>
                  <a:pt x="5369" y="291"/>
                </a:lnTo>
                <a:lnTo>
                  <a:pt x="5341" y="311"/>
                </a:lnTo>
                <a:lnTo>
                  <a:pt x="5327" y="320"/>
                </a:lnTo>
                <a:lnTo>
                  <a:pt x="5311" y="328"/>
                </a:lnTo>
                <a:lnTo>
                  <a:pt x="5295" y="337"/>
                </a:lnTo>
                <a:lnTo>
                  <a:pt x="5278" y="344"/>
                </a:lnTo>
                <a:lnTo>
                  <a:pt x="5260" y="349"/>
                </a:lnTo>
                <a:lnTo>
                  <a:pt x="5241" y="354"/>
                </a:lnTo>
                <a:lnTo>
                  <a:pt x="5203" y="361"/>
                </a:lnTo>
                <a:lnTo>
                  <a:pt x="5161" y="370"/>
                </a:lnTo>
                <a:lnTo>
                  <a:pt x="5118" y="381"/>
                </a:lnTo>
                <a:lnTo>
                  <a:pt x="5072" y="394"/>
                </a:lnTo>
                <a:lnTo>
                  <a:pt x="5025" y="411"/>
                </a:lnTo>
                <a:lnTo>
                  <a:pt x="4976" y="430"/>
                </a:lnTo>
                <a:lnTo>
                  <a:pt x="4924" y="451"/>
                </a:lnTo>
                <a:lnTo>
                  <a:pt x="4872" y="477"/>
                </a:lnTo>
                <a:lnTo>
                  <a:pt x="4776" y="526"/>
                </a:lnTo>
                <a:lnTo>
                  <a:pt x="4737" y="545"/>
                </a:lnTo>
                <a:lnTo>
                  <a:pt x="4720" y="552"/>
                </a:lnTo>
                <a:lnTo>
                  <a:pt x="4705" y="559"/>
                </a:lnTo>
                <a:lnTo>
                  <a:pt x="4689" y="564"/>
                </a:lnTo>
                <a:lnTo>
                  <a:pt x="4676" y="567"/>
                </a:lnTo>
                <a:lnTo>
                  <a:pt x="4664" y="569"/>
                </a:lnTo>
                <a:lnTo>
                  <a:pt x="4652" y="569"/>
                </a:lnTo>
                <a:lnTo>
                  <a:pt x="4642" y="567"/>
                </a:lnTo>
                <a:lnTo>
                  <a:pt x="4633" y="563"/>
                </a:lnTo>
                <a:lnTo>
                  <a:pt x="4625" y="557"/>
                </a:lnTo>
                <a:lnTo>
                  <a:pt x="4617" y="548"/>
                </a:lnTo>
                <a:lnTo>
                  <a:pt x="4610" y="540"/>
                </a:lnTo>
                <a:lnTo>
                  <a:pt x="4602" y="534"/>
                </a:lnTo>
                <a:lnTo>
                  <a:pt x="4594" y="530"/>
                </a:lnTo>
                <a:lnTo>
                  <a:pt x="4584" y="528"/>
                </a:lnTo>
                <a:lnTo>
                  <a:pt x="4573" y="528"/>
                </a:lnTo>
                <a:lnTo>
                  <a:pt x="4561" y="529"/>
                </a:lnTo>
                <a:lnTo>
                  <a:pt x="4551" y="531"/>
                </a:lnTo>
                <a:lnTo>
                  <a:pt x="4537" y="535"/>
                </a:lnTo>
                <a:lnTo>
                  <a:pt x="4512" y="545"/>
                </a:lnTo>
                <a:lnTo>
                  <a:pt x="4487" y="555"/>
                </a:lnTo>
                <a:lnTo>
                  <a:pt x="4461" y="565"/>
                </a:lnTo>
                <a:lnTo>
                  <a:pt x="4449" y="570"/>
                </a:lnTo>
                <a:lnTo>
                  <a:pt x="4436" y="573"/>
                </a:lnTo>
                <a:lnTo>
                  <a:pt x="4425" y="576"/>
                </a:lnTo>
                <a:lnTo>
                  <a:pt x="4416" y="577"/>
                </a:lnTo>
                <a:lnTo>
                  <a:pt x="4407" y="577"/>
                </a:lnTo>
                <a:lnTo>
                  <a:pt x="4400" y="576"/>
                </a:lnTo>
                <a:lnTo>
                  <a:pt x="4394" y="573"/>
                </a:lnTo>
                <a:lnTo>
                  <a:pt x="4391" y="570"/>
                </a:lnTo>
                <a:lnTo>
                  <a:pt x="4387" y="566"/>
                </a:lnTo>
                <a:lnTo>
                  <a:pt x="4383" y="561"/>
                </a:lnTo>
                <a:lnTo>
                  <a:pt x="4381" y="555"/>
                </a:lnTo>
                <a:lnTo>
                  <a:pt x="4380" y="548"/>
                </a:lnTo>
                <a:lnTo>
                  <a:pt x="4377" y="533"/>
                </a:lnTo>
                <a:lnTo>
                  <a:pt x="4375" y="514"/>
                </a:lnTo>
                <a:lnTo>
                  <a:pt x="4371" y="492"/>
                </a:lnTo>
                <a:lnTo>
                  <a:pt x="4367" y="465"/>
                </a:lnTo>
                <a:lnTo>
                  <a:pt x="4364" y="435"/>
                </a:lnTo>
                <a:lnTo>
                  <a:pt x="4364" y="404"/>
                </a:lnTo>
                <a:lnTo>
                  <a:pt x="4364" y="374"/>
                </a:lnTo>
                <a:lnTo>
                  <a:pt x="4365" y="345"/>
                </a:lnTo>
                <a:lnTo>
                  <a:pt x="4369" y="323"/>
                </a:lnTo>
                <a:lnTo>
                  <a:pt x="4373" y="303"/>
                </a:lnTo>
                <a:lnTo>
                  <a:pt x="4375" y="297"/>
                </a:lnTo>
                <a:lnTo>
                  <a:pt x="4379" y="293"/>
                </a:lnTo>
                <a:lnTo>
                  <a:pt x="4385" y="283"/>
                </a:lnTo>
                <a:lnTo>
                  <a:pt x="4388" y="275"/>
                </a:lnTo>
                <a:lnTo>
                  <a:pt x="4391" y="268"/>
                </a:lnTo>
                <a:lnTo>
                  <a:pt x="4392" y="260"/>
                </a:lnTo>
                <a:lnTo>
                  <a:pt x="4392" y="253"/>
                </a:lnTo>
                <a:lnTo>
                  <a:pt x="4389" y="247"/>
                </a:lnTo>
                <a:lnTo>
                  <a:pt x="4385" y="235"/>
                </a:lnTo>
                <a:lnTo>
                  <a:pt x="4380" y="223"/>
                </a:lnTo>
                <a:lnTo>
                  <a:pt x="4379" y="216"/>
                </a:lnTo>
                <a:lnTo>
                  <a:pt x="4377" y="210"/>
                </a:lnTo>
                <a:lnTo>
                  <a:pt x="4379" y="203"/>
                </a:lnTo>
                <a:lnTo>
                  <a:pt x="4380" y="196"/>
                </a:lnTo>
                <a:lnTo>
                  <a:pt x="4383" y="188"/>
                </a:lnTo>
                <a:lnTo>
                  <a:pt x="4389" y="178"/>
                </a:lnTo>
                <a:lnTo>
                  <a:pt x="4394" y="172"/>
                </a:lnTo>
                <a:lnTo>
                  <a:pt x="4396" y="166"/>
                </a:lnTo>
                <a:lnTo>
                  <a:pt x="4398" y="160"/>
                </a:lnTo>
                <a:lnTo>
                  <a:pt x="4399" y="155"/>
                </a:lnTo>
                <a:lnTo>
                  <a:pt x="4398" y="151"/>
                </a:lnTo>
                <a:lnTo>
                  <a:pt x="4395" y="146"/>
                </a:lnTo>
                <a:lnTo>
                  <a:pt x="4391" y="135"/>
                </a:lnTo>
                <a:lnTo>
                  <a:pt x="4383" y="121"/>
                </a:lnTo>
                <a:lnTo>
                  <a:pt x="4380" y="112"/>
                </a:lnTo>
                <a:lnTo>
                  <a:pt x="4376" y="100"/>
                </a:lnTo>
                <a:lnTo>
                  <a:pt x="4374" y="88"/>
                </a:lnTo>
                <a:lnTo>
                  <a:pt x="4371" y="73"/>
                </a:lnTo>
                <a:lnTo>
                  <a:pt x="4369" y="55"/>
                </a:lnTo>
                <a:lnTo>
                  <a:pt x="4369" y="35"/>
                </a:lnTo>
                <a:lnTo>
                  <a:pt x="4368" y="16"/>
                </a:lnTo>
                <a:lnTo>
                  <a:pt x="4368" y="10"/>
                </a:lnTo>
                <a:lnTo>
                  <a:pt x="4365" y="5"/>
                </a:lnTo>
                <a:lnTo>
                  <a:pt x="4364" y="1"/>
                </a:lnTo>
                <a:lnTo>
                  <a:pt x="4362" y="0"/>
                </a:lnTo>
                <a:lnTo>
                  <a:pt x="4358" y="0"/>
                </a:lnTo>
                <a:lnTo>
                  <a:pt x="4355" y="1"/>
                </a:lnTo>
                <a:lnTo>
                  <a:pt x="4345" y="8"/>
                </a:lnTo>
                <a:lnTo>
                  <a:pt x="4333" y="20"/>
                </a:lnTo>
                <a:lnTo>
                  <a:pt x="4301" y="56"/>
                </a:lnTo>
                <a:lnTo>
                  <a:pt x="4260" y="99"/>
                </a:lnTo>
                <a:lnTo>
                  <a:pt x="4215" y="143"/>
                </a:lnTo>
                <a:lnTo>
                  <a:pt x="4178" y="179"/>
                </a:lnTo>
                <a:lnTo>
                  <a:pt x="4164" y="190"/>
                </a:lnTo>
                <a:lnTo>
                  <a:pt x="4156" y="195"/>
                </a:lnTo>
                <a:lnTo>
                  <a:pt x="4150" y="195"/>
                </a:lnTo>
                <a:lnTo>
                  <a:pt x="4145" y="195"/>
                </a:lnTo>
                <a:lnTo>
                  <a:pt x="4133" y="192"/>
                </a:lnTo>
                <a:lnTo>
                  <a:pt x="4119" y="186"/>
                </a:lnTo>
                <a:lnTo>
                  <a:pt x="4104" y="180"/>
                </a:lnTo>
                <a:lnTo>
                  <a:pt x="4088" y="174"/>
                </a:lnTo>
                <a:lnTo>
                  <a:pt x="4070" y="170"/>
                </a:lnTo>
                <a:lnTo>
                  <a:pt x="4062" y="167"/>
                </a:lnTo>
                <a:lnTo>
                  <a:pt x="4054" y="167"/>
                </a:lnTo>
                <a:lnTo>
                  <a:pt x="4044" y="166"/>
                </a:lnTo>
                <a:lnTo>
                  <a:pt x="4035" y="167"/>
                </a:lnTo>
                <a:lnTo>
                  <a:pt x="4005" y="172"/>
                </a:lnTo>
                <a:lnTo>
                  <a:pt x="3986" y="174"/>
                </a:lnTo>
                <a:lnTo>
                  <a:pt x="3979" y="174"/>
                </a:lnTo>
                <a:lnTo>
                  <a:pt x="3974" y="172"/>
                </a:lnTo>
                <a:lnTo>
                  <a:pt x="3969" y="168"/>
                </a:lnTo>
                <a:lnTo>
                  <a:pt x="3965" y="163"/>
                </a:lnTo>
                <a:lnTo>
                  <a:pt x="3961" y="160"/>
                </a:lnTo>
                <a:lnTo>
                  <a:pt x="3956" y="157"/>
                </a:lnTo>
                <a:lnTo>
                  <a:pt x="3947" y="153"/>
                </a:lnTo>
                <a:lnTo>
                  <a:pt x="3936" y="149"/>
                </a:lnTo>
                <a:lnTo>
                  <a:pt x="3922" y="146"/>
                </a:lnTo>
                <a:lnTo>
                  <a:pt x="3906" y="143"/>
                </a:lnTo>
                <a:lnTo>
                  <a:pt x="3885" y="142"/>
                </a:lnTo>
                <a:lnTo>
                  <a:pt x="3881" y="142"/>
                </a:lnTo>
                <a:lnTo>
                  <a:pt x="3860" y="143"/>
                </a:lnTo>
                <a:lnTo>
                  <a:pt x="3842" y="146"/>
                </a:lnTo>
                <a:lnTo>
                  <a:pt x="3829" y="149"/>
                </a:lnTo>
                <a:lnTo>
                  <a:pt x="3817" y="153"/>
                </a:lnTo>
                <a:lnTo>
                  <a:pt x="3809" y="157"/>
                </a:lnTo>
                <a:lnTo>
                  <a:pt x="3804" y="159"/>
                </a:lnTo>
                <a:lnTo>
                  <a:pt x="3799" y="163"/>
                </a:lnTo>
                <a:lnTo>
                  <a:pt x="3796" y="168"/>
                </a:lnTo>
                <a:lnTo>
                  <a:pt x="3792" y="172"/>
                </a:lnTo>
                <a:lnTo>
                  <a:pt x="3786" y="173"/>
                </a:lnTo>
                <a:lnTo>
                  <a:pt x="3780" y="174"/>
                </a:lnTo>
                <a:lnTo>
                  <a:pt x="3760" y="172"/>
                </a:lnTo>
                <a:lnTo>
                  <a:pt x="3730" y="167"/>
                </a:lnTo>
                <a:lnTo>
                  <a:pt x="3721" y="166"/>
                </a:lnTo>
                <a:lnTo>
                  <a:pt x="3711" y="166"/>
                </a:lnTo>
                <a:lnTo>
                  <a:pt x="3703" y="167"/>
                </a:lnTo>
                <a:lnTo>
                  <a:pt x="3694" y="170"/>
                </a:lnTo>
                <a:lnTo>
                  <a:pt x="3676" y="174"/>
                </a:lnTo>
                <a:lnTo>
                  <a:pt x="3661" y="180"/>
                </a:lnTo>
                <a:lnTo>
                  <a:pt x="3645" y="186"/>
                </a:lnTo>
                <a:lnTo>
                  <a:pt x="3632" y="191"/>
                </a:lnTo>
                <a:lnTo>
                  <a:pt x="3619" y="195"/>
                </a:lnTo>
                <a:lnTo>
                  <a:pt x="3614" y="195"/>
                </a:lnTo>
                <a:lnTo>
                  <a:pt x="3608" y="194"/>
                </a:lnTo>
                <a:lnTo>
                  <a:pt x="3601" y="189"/>
                </a:lnTo>
                <a:lnTo>
                  <a:pt x="3587" y="178"/>
                </a:lnTo>
                <a:lnTo>
                  <a:pt x="3550" y="143"/>
                </a:lnTo>
                <a:lnTo>
                  <a:pt x="3504" y="99"/>
                </a:lnTo>
                <a:lnTo>
                  <a:pt x="3464" y="56"/>
                </a:lnTo>
                <a:lnTo>
                  <a:pt x="3432" y="20"/>
                </a:lnTo>
                <a:lnTo>
                  <a:pt x="3420" y="8"/>
                </a:lnTo>
                <a:lnTo>
                  <a:pt x="3410" y="1"/>
                </a:lnTo>
                <a:lnTo>
                  <a:pt x="3407" y="0"/>
                </a:lnTo>
                <a:lnTo>
                  <a:pt x="3404" y="0"/>
                </a:lnTo>
                <a:lnTo>
                  <a:pt x="3401" y="1"/>
                </a:lnTo>
                <a:lnTo>
                  <a:pt x="3399" y="5"/>
                </a:lnTo>
                <a:lnTo>
                  <a:pt x="3398" y="10"/>
                </a:lnTo>
                <a:lnTo>
                  <a:pt x="3397" y="16"/>
                </a:lnTo>
                <a:lnTo>
                  <a:pt x="3396" y="35"/>
                </a:lnTo>
                <a:lnTo>
                  <a:pt x="3396" y="55"/>
                </a:lnTo>
                <a:lnTo>
                  <a:pt x="3393" y="73"/>
                </a:lnTo>
                <a:lnTo>
                  <a:pt x="3391" y="88"/>
                </a:lnTo>
                <a:lnTo>
                  <a:pt x="3389" y="100"/>
                </a:lnTo>
                <a:lnTo>
                  <a:pt x="3385" y="111"/>
                </a:lnTo>
                <a:lnTo>
                  <a:pt x="3381" y="121"/>
                </a:lnTo>
                <a:lnTo>
                  <a:pt x="3374" y="135"/>
                </a:lnTo>
                <a:lnTo>
                  <a:pt x="3370" y="146"/>
                </a:lnTo>
                <a:lnTo>
                  <a:pt x="3367" y="151"/>
                </a:lnTo>
                <a:lnTo>
                  <a:pt x="3366" y="155"/>
                </a:lnTo>
                <a:lnTo>
                  <a:pt x="3367" y="160"/>
                </a:lnTo>
                <a:lnTo>
                  <a:pt x="3368" y="165"/>
                </a:lnTo>
                <a:lnTo>
                  <a:pt x="3371" y="171"/>
                </a:lnTo>
                <a:lnTo>
                  <a:pt x="3375" y="178"/>
                </a:lnTo>
                <a:lnTo>
                  <a:pt x="3381" y="188"/>
                </a:lnTo>
                <a:lnTo>
                  <a:pt x="3385" y="196"/>
                </a:lnTo>
                <a:lnTo>
                  <a:pt x="3386" y="203"/>
                </a:lnTo>
                <a:lnTo>
                  <a:pt x="3387" y="210"/>
                </a:lnTo>
                <a:lnTo>
                  <a:pt x="3386" y="216"/>
                </a:lnTo>
                <a:lnTo>
                  <a:pt x="3384" y="223"/>
                </a:lnTo>
                <a:lnTo>
                  <a:pt x="3379" y="235"/>
                </a:lnTo>
                <a:lnTo>
                  <a:pt x="3375" y="247"/>
                </a:lnTo>
                <a:lnTo>
                  <a:pt x="3373" y="253"/>
                </a:lnTo>
                <a:lnTo>
                  <a:pt x="3373" y="260"/>
                </a:lnTo>
                <a:lnTo>
                  <a:pt x="3374" y="268"/>
                </a:lnTo>
                <a:lnTo>
                  <a:pt x="3377" y="275"/>
                </a:lnTo>
                <a:lnTo>
                  <a:pt x="3380" y="283"/>
                </a:lnTo>
                <a:lnTo>
                  <a:pt x="3387" y="293"/>
                </a:lnTo>
                <a:lnTo>
                  <a:pt x="3390" y="297"/>
                </a:lnTo>
                <a:lnTo>
                  <a:pt x="3392" y="303"/>
                </a:lnTo>
                <a:lnTo>
                  <a:pt x="3396" y="323"/>
                </a:lnTo>
                <a:lnTo>
                  <a:pt x="3399" y="345"/>
                </a:lnTo>
                <a:lnTo>
                  <a:pt x="3401" y="374"/>
                </a:lnTo>
                <a:lnTo>
                  <a:pt x="3401" y="404"/>
                </a:lnTo>
                <a:lnTo>
                  <a:pt x="3401" y="435"/>
                </a:lnTo>
                <a:lnTo>
                  <a:pt x="3398" y="465"/>
                </a:lnTo>
                <a:lnTo>
                  <a:pt x="3393" y="492"/>
                </a:lnTo>
                <a:lnTo>
                  <a:pt x="3390" y="514"/>
                </a:lnTo>
                <a:lnTo>
                  <a:pt x="3387" y="533"/>
                </a:lnTo>
                <a:lnTo>
                  <a:pt x="3385" y="548"/>
                </a:lnTo>
                <a:lnTo>
                  <a:pt x="3384" y="555"/>
                </a:lnTo>
                <a:lnTo>
                  <a:pt x="3381" y="561"/>
                </a:lnTo>
                <a:lnTo>
                  <a:pt x="3378" y="566"/>
                </a:lnTo>
                <a:lnTo>
                  <a:pt x="3374" y="570"/>
                </a:lnTo>
                <a:lnTo>
                  <a:pt x="3371" y="573"/>
                </a:lnTo>
                <a:lnTo>
                  <a:pt x="3365" y="576"/>
                </a:lnTo>
                <a:lnTo>
                  <a:pt x="3358" y="576"/>
                </a:lnTo>
                <a:lnTo>
                  <a:pt x="3349" y="576"/>
                </a:lnTo>
                <a:lnTo>
                  <a:pt x="3340" y="574"/>
                </a:lnTo>
                <a:lnTo>
                  <a:pt x="3329" y="572"/>
                </a:lnTo>
                <a:lnTo>
                  <a:pt x="3316" y="570"/>
                </a:lnTo>
                <a:lnTo>
                  <a:pt x="3304" y="565"/>
                </a:lnTo>
                <a:lnTo>
                  <a:pt x="3278" y="555"/>
                </a:lnTo>
                <a:lnTo>
                  <a:pt x="3252" y="545"/>
                </a:lnTo>
                <a:lnTo>
                  <a:pt x="3227" y="535"/>
                </a:lnTo>
                <a:lnTo>
                  <a:pt x="3214" y="531"/>
                </a:lnTo>
                <a:lnTo>
                  <a:pt x="3204" y="529"/>
                </a:lnTo>
                <a:lnTo>
                  <a:pt x="3192" y="528"/>
                </a:lnTo>
                <a:lnTo>
                  <a:pt x="3181" y="528"/>
                </a:lnTo>
                <a:lnTo>
                  <a:pt x="3171" y="530"/>
                </a:lnTo>
                <a:lnTo>
                  <a:pt x="3163" y="534"/>
                </a:lnTo>
                <a:lnTo>
                  <a:pt x="3155" y="540"/>
                </a:lnTo>
                <a:lnTo>
                  <a:pt x="3147" y="548"/>
                </a:lnTo>
                <a:lnTo>
                  <a:pt x="3140" y="557"/>
                </a:lnTo>
                <a:lnTo>
                  <a:pt x="3132" y="563"/>
                </a:lnTo>
                <a:lnTo>
                  <a:pt x="3122" y="566"/>
                </a:lnTo>
                <a:lnTo>
                  <a:pt x="3113" y="569"/>
                </a:lnTo>
                <a:lnTo>
                  <a:pt x="3101" y="569"/>
                </a:lnTo>
                <a:lnTo>
                  <a:pt x="3089" y="567"/>
                </a:lnTo>
                <a:lnTo>
                  <a:pt x="3076" y="564"/>
                </a:lnTo>
                <a:lnTo>
                  <a:pt x="3060" y="559"/>
                </a:lnTo>
                <a:lnTo>
                  <a:pt x="3045" y="552"/>
                </a:lnTo>
                <a:lnTo>
                  <a:pt x="3028" y="545"/>
                </a:lnTo>
                <a:lnTo>
                  <a:pt x="2989" y="526"/>
                </a:lnTo>
                <a:lnTo>
                  <a:pt x="2893" y="477"/>
                </a:lnTo>
                <a:lnTo>
                  <a:pt x="2840" y="451"/>
                </a:lnTo>
                <a:lnTo>
                  <a:pt x="2789" y="429"/>
                </a:lnTo>
                <a:lnTo>
                  <a:pt x="2740" y="411"/>
                </a:lnTo>
                <a:lnTo>
                  <a:pt x="2692" y="394"/>
                </a:lnTo>
                <a:lnTo>
                  <a:pt x="2647" y="381"/>
                </a:lnTo>
                <a:lnTo>
                  <a:pt x="2604" y="370"/>
                </a:lnTo>
                <a:lnTo>
                  <a:pt x="2563" y="361"/>
                </a:lnTo>
                <a:lnTo>
                  <a:pt x="2524" y="354"/>
                </a:lnTo>
                <a:lnTo>
                  <a:pt x="2505" y="349"/>
                </a:lnTo>
                <a:lnTo>
                  <a:pt x="2487" y="343"/>
                </a:lnTo>
                <a:lnTo>
                  <a:pt x="2470" y="337"/>
                </a:lnTo>
                <a:lnTo>
                  <a:pt x="2454" y="328"/>
                </a:lnTo>
                <a:lnTo>
                  <a:pt x="2438" y="320"/>
                </a:lnTo>
                <a:lnTo>
                  <a:pt x="2424" y="311"/>
                </a:lnTo>
                <a:lnTo>
                  <a:pt x="2396" y="291"/>
                </a:lnTo>
                <a:lnTo>
                  <a:pt x="2372" y="272"/>
                </a:lnTo>
                <a:lnTo>
                  <a:pt x="2352" y="256"/>
                </a:lnTo>
                <a:lnTo>
                  <a:pt x="2337" y="245"/>
                </a:lnTo>
                <a:lnTo>
                  <a:pt x="2329" y="240"/>
                </a:lnTo>
                <a:lnTo>
                  <a:pt x="2325" y="239"/>
                </a:lnTo>
                <a:lnTo>
                  <a:pt x="2319" y="237"/>
                </a:lnTo>
                <a:lnTo>
                  <a:pt x="2310" y="231"/>
                </a:lnTo>
                <a:lnTo>
                  <a:pt x="2289" y="211"/>
                </a:lnTo>
                <a:lnTo>
                  <a:pt x="2262" y="185"/>
                </a:lnTo>
                <a:lnTo>
                  <a:pt x="2231" y="157"/>
                </a:lnTo>
                <a:lnTo>
                  <a:pt x="2216" y="143"/>
                </a:lnTo>
                <a:lnTo>
                  <a:pt x="2199" y="131"/>
                </a:lnTo>
                <a:lnTo>
                  <a:pt x="2184" y="121"/>
                </a:lnTo>
                <a:lnTo>
                  <a:pt x="2167" y="111"/>
                </a:lnTo>
                <a:lnTo>
                  <a:pt x="2151" y="105"/>
                </a:lnTo>
                <a:lnTo>
                  <a:pt x="2144" y="104"/>
                </a:lnTo>
                <a:lnTo>
                  <a:pt x="2137" y="103"/>
                </a:lnTo>
                <a:lnTo>
                  <a:pt x="2130" y="103"/>
                </a:lnTo>
                <a:lnTo>
                  <a:pt x="2123" y="104"/>
                </a:lnTo>
                <a:lnTo>
                  <a:pt x="2116" y="105"/>
                </a:lnTo>
                <a:lnTo>
                  <a:pt x="2110" y="109"/>
                </a:lnTo>
                <a:lnTo>
                  <a:pt x="2105" y="109"/>
                </a:lnTo>
                <a:lnTo>
                  <a:pt x="2097" y="110"/>
                </a:lnTo>
                <a:lnTo>
                  <a:pt x="2091" y="112"/>
                </a:lnTo>
                <a:lnTo>
                  <a:pt x="2086" y="116"/>
                </a:lnTo>
                <a:lnTo>
                  <a:pt x="2081" y="122"/>
                </a:lnTo>
                <a:lnTo>
                  <a:pt x="2077" y="129"/>
                </a:lnTo>
                <a:lnTo>
                  <a:pt x="2076" y="133"/>
                </a:lnTo>
                <a:lnTo>
                  <a:pt x="2074" y="137"/>
                </a:lnTo>
                <a:lnTo>
                  <a:pt x="2067" y="145"/>
                </a:lnTo>
                <a:lnTo>
                  <a:pt x="2057" y="151"/>
                </a:lnTo>
                <a:lnTo>
                  <a:pt x="2044" y="155"/>
                </a:lnTo>
                <a:lnTo>
                  <a:pt x="2028" y="159"/>
                </a:lnTo>
                <a:lnTo>
                  <a:pt x="2008" y="163"/>
                </a:lnTo>
                <a:lnTo>
                  <a:pt x="1985" y="164"/>
                </a:lnTo>
                <a:lnTo>
                  <a:pt x="1959" y="165"/>
                </a:lnTo>
                <a:lnTo>
                  <a:pt x="1927" y="164"/>
                </a:lnTo>
                <a:lnTo>
                  <a:pt x="1889" y="160"/>
                </a:lnTo>
                <a:lnTo>
                  <a:pt x="1845" y="155"/>
                </a:lnTo>
                <a:lnTo>
                  <a:pt x="1798" y="152"/>
                </a:lnTo>
                <a:lnTo>
                  <a:pt x="1749" y="149"/>
                </a:lnTo>
                <a:lnTo>
                  <a:pt x="1724" y="149"/>
                </a:lnTo>
                <a:lnTo>
                  <a:pt x="1699" y="149"/>
                </a:lnTo>
                <a:lnTo>
                  <a:pt x="1674" y="152"/>
                </a:lnTo>
                <a:lnTo>
                  <a:pt x="1649" y="154"/>
                </a:lnTo>
                <a:lnTo>
                  <a:pt x="1624" y="158"/>
                </a:lnTo>
                <a:lnTo>
                  <a:pt x="1600" y="163"/>
                </a:lnTo>
                <a:lnTo>
                  <a:pt x="1542" y="177"/>
                </a:lnTo>
                <a:lnTo>
                  <a:pt x="1464" y="194"/>
                </a:lnTo>
                <a:lnTo>
                  <a:pt x="1369" y="215"/>
                </a:lnTo>
                <a:lnTo>
                  <a:pt x="1264" y="240"/>
                </a:lnTo>
                <a:lnTo>
                  <a:pt x="1152" y="266"/>
                </a:lnTo>
                <a:lnTo>
                  <a:pt x="1037" y="296"/>
                </a:lnTo>
                <a:lnTo>
                  <a:pt x="981" y="312"/>
                </a:lnTo>
                <a:lnTo>
                  <a:pt x="925" y="328"/>
                </a:lnTo>
                <a:lnTo>
                  <a:pt x="870" y="345"/>
                </a:lnTo>
                <a:lnTo>
                  <a:pt x="818" y="362"/>
                </a:lnTo>
                <a:lnTo>
                  <a:pt x="733" y="389"/>
                </a:lnTo>
                <a:lnTo>
                  <a:pt x="652" y="416"/>
                </a:lnTo>
                <a:lnTo>
                  <a:pt x="572" y="443"/>
                </a:lnTo>
                <a:lnTo>
                  <a:pt x="532" y="457"/>
                </a:lnTo>
                <a:lnTo>
                  <a:pt x="492" y="472"/>
                </a:lnTo>
                <a:lnTo>
                  <a:pt x="439" y="493"/>
                </a:lnTo>
                <a:lnTo>
                  <a:pt x="388" y="515"/>
                </a:lnTo>
                <a:lnTo>
                  <a:pt x="293" y="557"/>
                </a:lnTo>
                <a:lnTo>
                  <a:pt x="218" y="591"/>
                </a:lnTo>
                <a:lnTo>
                  <a:pt x="168" y="615"/>
                </a:lnTo>
                <a:lnTo>
                  <a:pt x="125" y="634"/>
                </a:lnTo>
                <a:lnTo>
                  <a:pt x="113" y="640"/>
                </a:lnTo>
                <a:lnTo>
                  <a:pt x="106" y="644"/>
                </a:lnTo>
                <a:lnTo>
                  <a:pt x="100" y="649"/>
                </a:lnTo>
                <a:lnTo>
                  <a:pt x="94" y="654"/>
                </a:lnTo>
                <a:lnTo>
                  <a:pt x="74" y="681"/>
                </a:lnTo>
                <a:lnTo>
                  <a:pt x="58" y="697"/>
                </a:lnTo>
                <a:lnTo>
                  <a:pt x="43" y="713"/>
                </a:lnTo>
                <a:lnTo>
                  <a:pt x="15" y="739"/>
                </a:lnTo>
                <a:lnTo>
                  <a:pt x="5" y="750"/>
                </a:lnTo>
                <a:lnTo>
                  <a:pt x="2" y="755"/>
                </a:lnTo>
                <a:lnTo>
                  <a:pt x="0" y="758"/>
                </a:lnTo>
                <a:lnTo>
                  <a:pt x="0" y="763"/>
                </a:lnTo>
                <a:lnTo>
                  <a:pt x="0" y="767"/>
                </a:lnTo>
                <a:lnTo>
                  <a:pt x="2" y="770"/>
                </a:lnTo>
                <a:lnTo>
                  <a:pt x="7" y="774"/>
                </a:lnTo>
                <a:lnTo>
                  <a:pt x="16" y="782"/>
                </a:lnTo>
                <a:lnTo>
                  <a:pt x="34" y="799"/>
                </a:lnTo>
                <a:lnTo>
                  <a:pt x="89" y="854"/>
                </a:lnTo>
                <a:lnTo>
                  <a:pt x="125" y="891"/>
                </a:lnTo>
                <a:lnTo>
                  <a:pt x="163" y="934"/>
                </a:lnTo>
                <a:lnTo>
                  <a:pt x="205" y="979"/>
                </a:lnTo>
                <a:lnTo>
                  <a:pt x="248" y="1028"/>
                </a:lnTo>
                <a:lnTo>
                  <a:pt x="291" y="1080"/>
                </a:lnTo>
                <a:lnTo>
                  <a:pt x="333" y="1131"/>
                </a:lnTo>
                <a:lnTo>
                  <a:pt x="372" y="1184"/>
                </a:lnTo>
                <a:lnTo>
                  <a:pt x="408" y="1236"/>
                </a:lnTo>
                <a:lnTo>
                  <a:pt x="425" y="1261"/>
                </a:lnTo>
                <a:lnTo>
                  <a:pt x="440" y="1286"/>
                </a:lnTo>
                <a:lnTo>
                  <a:pt x="455" y="1310"/>
                </a:lnTo>
                <a:lnTo>
                  <a:pt x="466" y="1334"/>
                </a:lnTo>
                <a:lnTo>
                  <a:pt x="477" y="1357"/>
                </a:lnTo>
                <a:lnTo>
                  <a:pt x="486" y="1378"/>
                </a:lnTo>
                <a:lnTo>
                  <a:pt x="493" y="1398"/>
                </a:lnTo>
                <a:lnTo>
                  <a:pt x="497" y="1418"/>
                </a:lnTo>
                <a:lnTo>
                  <a:pt x="503" y="1446"/>
                </a:lnTo>
                <a:lnTo>
                  <a:pt x="508" y="1465"/>
                </a:lnTo>
                <a:lnTo>
                  <a:pt x="511" y="1471"/>
                </a:lnTo>
                <a:lnTo>
                  <a:pt x="513" y="1476"/>
                </a:lnTo>
                <a:lnTo>
                  <a:pt x="517" y="1478"/>
                </a:lnTo>
                <a:lnTo>
                  <a:pt x="519" y="1480"/>
                </a:lnTo>
                <a:lnTo>
                  <a:pt x="523" y="1478"/>
                </a:lnTo>
                <a:lnTo>
                  <a:pt x="526" y="1477"/>
                </a:lnTo>
                <a:lnTo>
                  <a:pt x="536" y="1474"/>
                </a:lnTo>
                <a:lnTo>
                  <a:pt x="549" y="1468"/>
                </a:lnTo>
                <a:lnTo>
                  <a:pt x="556" y="1464"/>
                </a:lnTo>
                <a:lnTo>
                  <a:pt x="564" y="1462"/>
                </a:lnTo>
                <a:lnTo>
                  <a:pt x="592" y="1458"/>
                </a:lnTo>
                <a:lnTo>
                  <a:pt x="647" y="1453"/>
                </a:lnTo>
                <a:lnTo>
                  <a:pt x="684" y="1451"/>
                </a:lnTo>
                <a:lnTo>
                  <a:pt x="726" y="1450"/>
                </a:lnTo>
                <a:lnTo>
                  <a:pt x="772" y="1449"/>
                </a:lnTo>
                <a:lnTo>
                  <a:pt x="822" y="1450"/>
                </a:lnTo>
                <a:lnTo>
                  <a:pt x="876" y="1451"/>
                </a:lnTo>
                <a:lnTo>
                  <a:pt x="933" y="1455"/>
                </a:lnTo>
                <a:lnTo>
                  <a:pt x="991" y="1461"/>
                </a:lnTo>
                <a:lnTo>
                  <a:pt x="1050" y="1469"/>
                </a:lnTo>
                <a:lnTo>
                  <a:pt x="1110" y="1480"/>
                </a:lnTo>
                <a:lnTo>
                  <a:pt x="1140" y="1487"/>
                </a:lnTo>
                <a:lnTo>
                  <a:pt x="1170" y="1494"/>
                </a:lnTo>
                <a:lnTo>
                  <a:pt x="1200" y="1502"/>
                </a:lnTo>
                <a:lnTo>
                  <a:pt x="1230" y="1511"/>
                </a:lnTo>
                <a:lnTo>
                  <a:pt x="1258" y="1521"/>
                </a:lnTo>
                <a:lnTo>
                  <a:pt x="1287" y="1532"/>
                </a:lnTo>
                <a:lnTo>
                  <a:pt x="1316" y="1544"/>
                </a:lnTo>
                <a:lnTo>
                  <a:pt x="1344" y="1558"/>
                </a:lnTo>
                <a:lnTo>
                  <a:pt x="1373" y="1574"/>
                </a:lnTo>
                <a:lnTo>
                  <a:pt x="1399" y="1591"/>
                </a:lnTo>
                <a:lnTo>
                  <a:pt x="1425" y="1607"/>
                </a:lnTo>
                <a:lnTo>
                  <a:pt x="1452" y="1625"/>
                </a:lnTo>
                <a:lnTo>
                  <a:pt x="1476" y="1644"/>
                </a:lnTo>
                <a:lnTo>
                  <a:pt x="1499" y="1664"/>
                </a:lnTo>
                <a:lnTo>
                  <a:pt x="1521" y="1683"/>
                </a:lnTo>
                <a:lnTo>
                  <a:pt x="1542" y="1702"/>
                </a:lnTo>
                <a:lnTo>
                  <a:pt x="1563" y="1721"/>
                </a:lnTo>
                <a:lnTo>
                  <a:pt x="1581" y="1740"/>
                </a:lnTo>
                <a:lnTo>
                  <a:pt x="1614" y="1777"/>
                </a:lnTo>
                <a:lnTo>
                  <a:pt x="1642" y="1810"/>
                </a:lnTo>
                <a:lnTo>
                  <a:pt x="1652" y="1826"/>
                </a:lnTo>
                <a:lnTo>
                  <a:pt x="1661" y="1840"/>
                </a:lnTo>
                <a:lnTo>
                  <a:pt x="1667" y="1853"/>
                </a:lnTo>
                <a:lnTo>
                  <a:pt x="1673" y="1865"/>
                </a:lnTo>
                <a:lnTo>
                  <a:pt x="1679" y="1883"/>
                </a:lnTo>
                <a:lnTo>
                  <a:pt x="1681" y="1890"/>
                </a:lnTo>
                <a:lnTo>
                  <a:pt x="1692" y="1883"/>
                </a:lnTo>
                <a:lnTo>
                  <a:pt x="1720" y="1867"/>
                </a:lnTo>
                <a:lnTo>
                  <a:pt x="1767" y="1840"/>
                </a:lnTo>
                <a:lnTo>
                  <a:pt x="1797" y="1826"/>
                </a:lnTo>
                <a:lnTo>
                  <a:pt x="1829" y="1810"/>
                </a:lnTo>
                <a:lnTo>
                  <a:pt x="1866" y="1794"/>
                </a:lnTo>
                <a:lnTo>
                  <a:pt x="1905" y="1777"/>
                </a:lnTo>
                <a:lnTo>
                  <a:pt x="1948" y="1760"/>
                </a:lnTo>
                <a:lnTo>
                  <a:pt x="1995" y="1745"/>
                </a:lnTo>
                <a:lnTo>
                  <a:pt x="2044" y="1729"/>
                </a:lnTo>
                <a:lnTo>
                  <a:pt x="2095" y="1716"/>
                </a:lnTo>
                <a:lnTo>
                  <a:pt x="2148" y="1704"/>
                </a:lnTo>
                <a:lnTo>
                  <a:pt x="2204" y="1693"/>
                </a:lnTo>
                <a:lnTo>
                  <a:pt x="2221" y="1691"/>
                </a:lnTo>
                <a:lnTo>
                  <a:pt x="2240" y="1690"/>
                </a:lnTo>
                <a:lnTo>
                  <a:pt x="2278" y="1687"/>
                </a:lnTo>
                <a:lnTo>
                  <a:pt x="2320" y="1687"/>
                </a:lnTo>
                <a:lnTo>
                  <a:pt x="2362" y="1689"/>
                </a:lnTo>
                <a:lnTo>
                  <a:pt x="2444" y="1695"/>
                </a:lnTo>
                <a:lnTo>
                  <a:pt x="2519" y="1699"/>
                </a:lnTo>
                <a:lnTo>
                  <a:pt x="2550" y="1702"/>
                </a:lnTo>
                <a:lnTo>
                  <a:pt x="2583" y="1707"/>
                </a:lnTo>
                <a:lnTo>
                  <a:pt x="2651" y="1718"/>
                </a:lnTo>
                <a:lnTo>
                  <a:pt x="2685" y="1724"/>
                </a:lnTo>
                <a:lnTo>
                  <a:pt x="2720" y="1732"/>
                </a:lnTo>
                <a:lnTo>
                  <a:pt x="2752" y="1740"/>
                </a:lnTo>
                <a:lnTo>
                  <a:pt x="2766" y="1745"/>
                </a:lnTo>
                <a:lnTo>
                  <a:pt x="2781" y="1751"/>
                </a:lnTo>
                <a:lnTo>
                  <a:pt x="2823" y="1771"/>
                </a:lnTo>
                <a:lnTo>
                  <a:pt x="2862" y="1791"/>
                </a:lnTo>
                <a:lnTo>
                  <a:pt x="2899" y="1812"/>
                </a:lnTo>
                <a:lnTo>
                  <a:pt x="2934" y="1831"/>
                </a:lnTo>
                <a:lnTo>
                  <a:pt x="2997" y="1868"/>
                </a:lnTo>
                <a:lnTo>
                  <a:pt x="3048" y="1901"/>
                </a:lnTo>
                <a:lnTo>
                  <a:pt x="3090" y="1930"/>
                </a:lnTo>
                <a:lnTo>
                  <a:pt x="3120" y="1951"/>
                </a:lnTo>
                <a:lnTo>
                  <a:pt x="3145" y="1970"/>
                </a:lnTo>
                <a:lnTo>
                  <a:pt x="3150" y="1993"/>
                </a:lnTo>
                <a:lnTo>
                  <a:pt x="3164" y="2047"/>
                </a:lnTo>
                <a:lnTo>
                  <a:pt x="3175" y="2080"/>
                </a:lnTo>
                <a:lnTo>
                  <a:pt x="3187" y="2115"/>
                </a:lnTo>
                <a:lnTo>
                  <a:pt x="3200" y="2147"/>
                </a:lnTo>
                <a:lnTo>
                  <a:pt x="3207" y="2163"/>
                </a:lnTo>
                <a:lnTo>
                  <a:pt x="3214" y="2177"/>
                </a:lnTo>
                <a:lnTo>
                  <a:pt x="3229" y="2202"/>
                </a:lnTo>
                <a:lnTo>
                  <a:pt x="3239" y="2226"/>
                </a:lnTo>
                <a:lnTo>
                  <a:pt x="3249" y="2248"/>
                </a:lnTo>
                <a:lnTo>
                  <a:pt x="3256" y="2265"/>
                </a:lnTo>
                <a:lnTo>
                  <a:pt x="3266" y="2295"/>
                </a:lnTo>
                <a:lnTo>
                  <a:pt x="3270" y="2313"/>
                </a:lnTo>
                <a:lnTo>
                  <a:pt x="3272" y="2317"/>
                </a:lnTo>
                <a:lnTo>
                  <a:pt x="3274" y="2318"/>
                </a:lnTo>
                <a:lnTo>
                  <a:pt x="3276" y="2319"/>
                </a:lnTo>
                <a:lnTo>
                  <a:pt x="3280" y="2320"/>
                </a:lnTo>
                <a:lnTo>
                  <a:pt x="3299" y="2320"/>
                </a:lnTo>
                <a:lnTo>
                  <a:pt x="3311" y="2322"/>
                </a:lnTo>
                <a:lnTo>
                  <a:pt x="3317" y="2323"/>
                </a:lnTo>
                <a:lnTo>
                  <a:pt x="3324" y="2325"/>
                </a:lnTo>
                <a:lnTo>
                  <a:pt x="3330" y="2330"/>
                </a:lnTo>
                <a:lnTo>
                  <a:pt x="3336" y="2335"/>
                </a:lnTo>
                <a:lnTo>
                  <a:pt x="3343" y="2341"/>
                </a:lnTo>
                <a:lnTo>
                  <a:pt x="3349" y="2349"/>
                </a:lnTo>
                <a:lnTo>
                  <a:pt x="3361" y="2367"/>
                </a:lnTo>
                <a:lnTo>
                  <a:pt x="3372" y="2381"/>
                </a:lnTo>
                <a:lnTo>
                  <a:pt x="3393" y="2408"/>
                </a:lnTo>
                <a:lnTo>
                  <a:pt x="3403" y="2421"/>
                </a:lnTo>
                <a:lnTo>
                  <a:pt x="3410" y="2435"/>
                </a:lnTo>
                <a:lnTo>
                  <a:pt x="3412" y="2443"/>
                </a:lnTo>
                <a:lnTo>
                  <a:pt x="3415" y="2452"/>
                </a:lnTo>
                <a:lnTo>
                  <a:pt x="3417" y="2460"/>
                </a:lnTo>
                <a:lnTo>
                  <a:pt x="3418" y="2471"/>
                </a:lnTo>
                <a:lnTo>
                  <a:pt x="3420" y="2492"/>
                </a:lnTo>
                <a:lnTo>
                  <a:pt x="3420" y="2515"/>
                </a:lnTo>
                <a:lnTo>
                  <a:pt x="3421" y="2562"/>
                </a:lnTo>
                <a:lnTo>
                  <a:pt x="3421" y="2583"/>
                </a:lnTo>
                <a:lnTo>
                  <a:pt x="3422" y="2602"/>
                </a:lnTo>
                <a:lnTo>
                  <a:pt x="3426" y="2619"/>
                </a:lnTo>
                <a:lnTo>
                  <a:pt x="3427" y="2626"/>
                </a:lnTo>
                <a:lnTo>
                  <a:pt x="3429" y="2632"/>
                </a:lnTo>
                <a:lnTo>
                  <a:pt x="3439" y="2655"/>
                </a:lnTo>
                <a:lnTo>
                  <a:pt x="3445" y="2665"/>
                </a:lnTo>
                <a:lnTo>
                  <a:pt x="3451" y="2676"/>
                </a:lnTo>
                <a:lnTo>
                  <a:pt x="3459" y="2686"/>
                </a:lnTo>
                <a:lnTo>
                  <a:pt x="3464" y="2689"/>
                </a:lnTo>
                <a:lnTo>
                  <a:pt x="3470" y="2693"/>
                </a:lnTo>
                <a:lnTo>
                  <a:pt x="3476" y="2695"/>
                </a:lnTo>
                <a:lnTo>
                  <a:pt x="3483" y="2698"/>
                </a:lnTo>
                <a:lnTo>
                  <a:pt x="3490" y="2699"/>
                </a:lnTo>
                <a:lnTo>
                  <a:pt x="3498" y="2699"/>
                </a:lnTo>
                <a:lnTo>
                  <a:pt x="3509" y="2700"/>
                </a:lnTo>
                <a:lnTo>
                  <a:pt x="3522" y="2701"/>
                </a:lnTo>
                <a:lnTo>
                  <a:pt x="3552" y="2707"/>
                </a:lnTo>
                <a:lnTo>
                  <a:pt x="3588" y="2717"/>
                </a:lnTo>
                <a:lnTo>
                  <a:pt x="3607" y="2723"/>
                </a:lnTo>
                <a:lnTo>
                  <a:pt x="3627" y="2730"/>
                </a:lnTo>
                <a:lnTo>
                  <a:pt x="3649" y="2738"/>
                </a:lnTo>
                <a:lnTo>
                  <a:pt x="3669" y="2747"/>
                </a:lnTo>
                <a:lnTo>
                  <a:pt x="3690" y="2757"/>
                </a:lnTo>
                <a:lnTo>
                  <a:pt x="3710" y="2768"/>
                </a:lnTo>
                <a:lnTo>
                  <a:pt x="3730" y="2780"/>
                </a:lnTo>
                <a:lnTo>
                  <a:pt x="3749" y="2793"/>
                </a:lnTo>
                <a:lnTo>
                  <a:pt x="3767" y="2808"/>
                </a:lnTo>
                <a:lnTo>
                  <a:pt x="3784" y="2822"/>
                </a:lnTo>
                <a:lnTo>
                  <a:pt x="3796" y="2836"/>
                </a:lnTo>
                <a:lnTo>
                  <a:pt x="3807" y="2849"/>
                </a:lnTo>
                <a:lnTo>
                  <a:pt x="3815" y="2863"/>
                </a:lnTo>
                <a:lnTo>
                  <a:pt x="3821" y="2876"/>
                </a:lnTo>
                <a:lnTo>
                  <a:pt x="3833" y="2900"/>
                </a:lnTo>
                <a:lnTo>
                  <a:pt x="3838" y="2910"/>
                </a:lnTo>
                <a:lnTo>
                  <a:pt x="3842" y="2920"/>
                </a:lnTo>
                <a:lnTo>
                  <a:pt x="3848" y="2927"/>
                </a:lnTo>
                <a:lnTo>
                  <a:pt x="3856" y="2934"/>
                </a:lnTo>
                <a:lnTo>
                  <a:pt x="3862" y="2939"/>
                </a:lnTo>
                <a:lnTo>
                  <a:pt x="3867" y="2943"/>
                </a:lnTo>
                <a:lnTo>
                  <a:pt x="3877" y="2947"/>
                </a:lnTo>
                <a:lnTo>
                  <a:pt x="3881" y="2947"/>
                </a:lnTo>
                <a:lnTo>
                  <a:pt x="3885" y="294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 name="KSO_Shape"/>
          <p:cNvSpPr/>
          <p:nvPr/>
        </p:nvSpPr>
        <p:spPr>
          <a:xfrm>
            <a:off x="1876443" y="4103476"/>
            <a:ext cx="586692" cy="416551"/>
          </a:xfrm>
          <a:custGeom>
            <a:avLst/>
            <a:gdLst>
              <a:gd name="connsiteX0" fmla="*/ 236286 w 472572"/>
              <a:gd name="connsiteY0" fmla="*/ 238384 h 335351"/>
              <a:gd name="connsiteX1" fmla="*/ 297849 w 472572"/>
              <a:gd name="connsiteY1" fmla="*/ 277381 h 335351"/>
              <a:gd name="connsiteX2" fmla="*/ 236286 w 472572"/>
              <a:gd name="connsiteY2" fmla="*/ 335351 h 335351"/>
              <a:gd name="connsiteX3" fmla="*/ 174722 w 472572"/>
              <a:gd name="connsiteY3" fmla="*/ 277381 h 335351"/>
              <a:gd name="connsiteX4" fmla="*/ 236286 w 472572"/>
              <a:gd name="connsiteY4" fmla="*/ 238384 h 335351"/>
              <a:gd name="connsiteX5" fmla="*/ 236286 w 472572"/>
              <a:gd name="connsiteY5" fmla="*/ 153779 h 335351"/>
              <a:gd name="connsiteX6" fmla="*/ 360886 w 472572"/>
              <a:gd name="connsiteY6" fmla="*/ 218025 h 335351"/>
              <a:gd name="connsiteX7" fmla="*/ 331907 w 472572"/>
              <a:gd name="connsiteY7" fmla="*/ 245311 h 335351"/>
              <a:gd name="connsiteX8" fmla="*/ 236286 w 472572"/>
              <a:gd name="connsiteY8" fmla="*/ 193327 h 335351"/>
              <a:gd name="connsiteX9" fmla="*/ 140664 w 472572"/>
              <a:gd name="connsiteY9" fmla="*/ 245311 h 335351"/>
              <a:gd name="connsiteX10" fmla="*/ 111686 w 472572"/>
              <a:gd name="connsiteY10" fmla="*/ 218025 h 335351"/>
              <a:gd name="connsiteX11" fmla="*/ 236286 w 472572"/>
              <a:gd name="connsiteY11" fmla="*/ 153779 h 335351"/>
              <a:gd name="connsiteX12" fmla="*/ 236285 w 472572"/>
              <a:gd name="connsiteY12" fmla="*/ 72334 h 335351"/>
              <a:gd name="connsiteX13" fmla="*/ 420037 w 472572"/>
              <a:gd name="connsiteY13" fmla="*/ 162327 h 335351"/>
              <a:gd name="connsiteX14" fmla="*/ 389766 w 472572"/>
              <a:gd name="connsiteY14" fmla="*/ 190830 h 335351"/>
              <a:gd name="connsiteX15" fmla="*/ 236285 w 472572"/>
              <a:gd name="connsiteY15" fmla="*/ 114013 h 335351"/>
              <a:gd name="connsiteX16" fmla="*/ 82804 w 472572"/>
              <a:gd name="connsiteY16" fmla="*/ 190829 h 335351"/>
              <a:gd name="connsiteX17" fmla="*/ 52534 w 472572"/>
              <a:gd name="connsiteY17" fmla="*/ 162327 h 335351"/>
              <a:gd name="connsiteX18" fmla="*/ 236285 w 472572"/>
              <a:gd name="connsiteY18" fmla="*/ 72334 h 335351"/>
              <a:gd name="connsiteX19" fmla="*/ 236286 w 472572"/>
              <a:gd name="connsiteY19" fmla="*/ 0 h 335351"/>
              <a:gd name="connsiteX20" fmla="*/ 472572 w 472572"/>
              <a:gd name="connsiteY20" fmla="*/ 112859 h 335351"/>
              <a:gd name="connsiteX21" fmla="*/ 443240 w 472572"/>
              <a:gd name="connsiteY21" fmla="*/ 140479 h 335351"/>
              <a:gd name="connsiteX22" fmla="*/ 236286 w 472572"/>
              <a:gd name="connsiteY22" fmla="*/ 40387 h 335351"/>
              <a:gd name="connsiteX23" fmla="*/ 29332 w 472572"/>
              <a:gd name="connsiteY23" fmla="*/ 140479 h 335351"/>
              <a:gd name="connsiteX24" fmla="*/ 0 w 472572"/>
              <a:gd name="connsiteY24" fmla="*/ 112859 h 335351"/>
              <a:gd name="connsiteX25" fmla="*/ 236286 w 472572"/>
              <a:gd name="connsiteY25" fmla="*/ 0 h 33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2572" h="335351">
                <a:moveTo>
                  <a:pt x="236286" y="238384"/>
                </a:moveTo>
                <a:cubicBezTo>
                  <a:pt x="263564" y="238384"/>
                  <a:pt x="287156" y="254165"/>
                  <a:pt x="297849" y="277381"/>
                </a:cubicBezTo>
                <a:lnTo>
                  <a:pt x="236286" y="335351"/>
                </a:lnTo>
                <a:lnTo>
                  <a:pt x="174722" y="277381"/>
                </a:lnTo>
                <a:cubicBezTo>
                  <a:pt x="185416" y="254165"/>
                  <a:pt x="209008" y="238384"/>
                  <a:pt x="236286" y="238384"/>
                </a:cubicBezTo>
                <a:close/>
                <a:moveTo>
                  <a:pt x="236286" y="153779"/>
                </a:moveTo>
                <a:cubicBezTo>
                  <a:pt x="287723" y="153779"/>
                  <a:pt x="333263" y="179027"/>
                  <a:pt x="360886" y="218025"/>
                </a:cubicBezTo>
                <a:lnTo>
                  <a:pt x="331907" y="245311"/>
                </a:lnTo>
                <a:cubicBezTo>
                  <a:pt x="311651" y="213977"/>
                  <a:pt x="276380" y="193327"/>
                  <a:pt x="236286" y="193327"/>
                </a:cubicBezTo>
                <a:cubicBezTo>
                  <a:pt x="196191" y="193327"/>
                  <a:pt x="160920" y="213977"/>
                  <a:pt x="140664" y="245311"/>
                </a:cubicBezTo>
                <a:lnTo>
                  <a:pt x="111686" y="218025"/>
                </a:lnTo>
                <a:cubicBezTo>
                  <a:pt x="139308" y="179027"/>
                  <a:pt x="184848" y="153779"/>
                  <a:pt x="236286" y="153779"/>
                </a:cubicBezTo>
                <a:close/>
                <a:moveTo>
                  <a:pt x="236285" y="72334"/>
                </a:moveTo>
                <a:cubicBezTo>
                  <a:pt x="311099" y="72334"/>
                  <a:pt x="377756" y="107256"/>
                  <a:pt x="420037" y="162327"/>
                </a:cubicBezTo>
                <a:lnTo>
                  <a:pt x="389766" y="190830"/>
                </a:lnTo>
                <a:cubicBezTo>
                  <a:pt x="354994" y="143968"/>
                  <a:pt x="299138" y="114013"/>
                  <a:pt x="236285" y="114013"/>
                </a:cubicBezTo>
                <a:cubicBezTo>
                  <a:pt x="173433" y="114013"/>
                  <a:pt x="117576" y="143967"/>
                  <a:pt x="82804" y="190829"/>
                </a:cubicBezTo>
                <a:lnTo>
                  <a:pt x="52534" y="162327"/>
                </a:lnTo>
                <a:cubicBezTo>
                  <a:pt x="94815" y="107256"/>
                  <a:pt x="161472" y="72334"/>
                  <a:pt x="236285" y="72334"/>
                </a:cubicBezTo>
                <a:close/>
                <a:moveTo>
                  <a:pt x="236286" y="0"/>
                </a:moveTo>
                <a:cubicBezTo>
                  <a:pt x="331854" y="0"/>
                  <a:pt x="417244" y="43584"/>
                  <a:pt x="472572" y="112859"/>
                </a:cubicBezTo>
                <a:lnTo>
                  <a:pt x="443240" y="140479"/>
                </a:lnTo>
                <a:cubicBezTo>
                  <a:pt x="395198" y="79129"/>
                  <a:pt x="320266" y="40387"/>
                  <a:pt x="236286" y="40387"/>
                </a:cubicBezTo>
                <a:cubicBezTo>
                  <a:pt x="152305" y="40387"/>
                  <a:pt x="77373" y="79129"/>
                  <a:pt x="29332" y="140479"/>
                </a:cubicBezTo>
                <a:lnTo>
                  <a:pt x="0" y="112859"/>
                </a:lnTo>
                <a:cubicBezTo>
                  <a:pt x="55328" y="43584"/>
                  <a:pt x="140717" y="0"/>
                  <a:pt x="23628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7" name="直接连接符 6"/>
          <p:cNvCxnSpPr/>
          <p:nvPr/>
        </p:nvCxnSpPr>
        <p:spPr>
          <a:xfrm>
            <a:off x="894287" y="1800058"/>
            <a:ext cx="2699145"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KSO_Shape"/>
          <p:cNvSpPr/>
          <p:nvPr/>
        </p:nvSpPr>
        <p:spPr>
          <a:xfrm rot="10800000">
            <a:off x="1867083" y="1927060"/>
            <a:ext cx="586692" cy="416551"/>
          </a:xfrm>
          <a:custGeom>
            <a:avLst/>
            <a:gdLst>
              <a:gd name="connsiteX0" fmla="*/ 236286 w 472572"/>
              <a:gd name="connsiteY0" fmla="*/ 238384 h 335351"/>
              <a:gd name="connsiteX1" fmla="*/ 297849 w 472572"/>
              <a:gd name="connsiteY1" fmla="*/ 277381 h 335351"/>
              <a:gd name="connsiteX2" fmla="*/ 236286 w 472572"/>
              <a:gd name="connsiteY2" fmla="*/ 335351 h 335351"/>
              <a:gd name="connsiteX3" fmla="*/ 174722 w 472572"/>
              <a:gd name="connsiteY3" fmla="*/ 277381 h 335351"/>
              <a:gd name="connsiteX4" fmla="*/ 236286 w 472572"/>
              <a:gd name="connsiteY4" fmla="*/ 238384 h 335351"/>
              <a:gd name="connsiteX5" fmla="*/ 236286 w 472572"/>
              <a:gd name="connsiteY5" fmla="*/ 153779 h 335351"/>
              <a:gd name="connsiteX6" fmla="*/ 360886 w 472572"/>
              <a:gd name="connsiteY6" fmla="*/ 218025 h 335351"/>
              <a:gd name="connsiteX7" fmla="*/ 331907 w 472572"/>
              <a:gd name="connsiteY7" fmla="*/ 245311 h 335351"/>
              <a:gd name="connsiteX8" fmla="*/ 236286 w 472572"/>
              <a:gd name="connsiteY8" fmla="*/ 193327 h 335351"/>
              <a:gd name="connsiteX9" fmla="*/ 140664 w 472572"/>
              <a:gd name="connsiteY9" fmla="*/ 245311 h 335351"/>
              <a:gd name="connsiteX10" fmla="*/ 111686 w 472572"/>
              <a:gd name="connsiteY10" fmla="*/ 218025 h 335351"/>
              <a:gd name="connsiteX11" fmla="*/ 236286 w 472572"/>
              <a:gd name="connsiteY11" fmla="*/ 153779 h 335351"/>
              <a:gd name="connsiteX12" fmla="*/ 236285 w 472572"/>
              <a:gd name="connsiteY12" fmla="*/ 72334 h 335351"/>
              <a:gd name="connsiteX13" fmla="*/ 420037 w 472572"/>
              <a:gd name="connsiteY13" fmla="*/ 162327 h 335351"/>
              <a:gd name="connsiteX14" fmla="*/ 389766 w 472572"/>
              <a:gd name="connsiteY14" fmla="*/ 190830 h 335351"/>
              <a:gd name="connsiteX15" fmla="*/ 236285 w 472572"/>
              <a:gd name="connsiteY15" fmla="*/ 114013 h 335351"/>
              <a:gd name="connsiteX16" fmla="*/ 82804 w 472572"/>
              <a:gd name="connsiteY16" fmla="*/ 190829 h 335351"/>
              <a:gd name="connsiteX17" fmla="*/ 52534 w 472572"/>
              <a:gd name="connsiteY17" fmla="*/ 162327 h 335351"/>
              <a:gd name="connsiteX18" fmla="*/ 236285 w 472572"/>
              <a:gd name="connsiteY18" fmla="*/ 72334 h 335351"/>
              <a:gd name="connsiteX19" fmla="*/ 236286 w 472572"/>
              <a:gd name="connsiteY19" fmla="*/ 0 h 335351"/>
              <a:gd name="connsiteX20" fmla="*/ 472572 w 472572"/>
              <a:gd name="connsiteY20" fmla="*/ 112859 h 335351"/>
              <a:gd name="connsiteX21" fmla="*/ 443240 w 472572"/>
              <a:gd name="connsiteY21" fmla="*/ 140479 h 335351"/>
              <a:gd name="connsiteX22" fmla="*/ 236286 w 472572"/>
              <a:gd name="connsiteY22" fmla="*/ 40387 h 335351"/>
              <a:gd name="connsiteX23" fmla="*/ 29332 w 472572"/>
              <a:gd name="connsiteY23" fmla="*/ 140479 h 335351"/>
              <a:gd name="connsiteX24" fmla="*/ 0 w 472572"/>
              <a:gd name="connsiteY24" fmla="*/ 112859 h 335351"/>
              <a:gd name="connsiteX25" fmla="*/ 236286 w 472572"/>
              <a:gd name="connsiteY25" fmla="*/ 0 h 33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2572" h="335351">
                <a:moveTo>
                  <a:pt x="236286" y="238384"/>
                </a:moveTo>
                <a:cubicBezTo>
                  <a:pt x="263564" y="238384"/>
                  <a:pt x="287156" y="254165"/>
                  <a:pt x="297849" y="277381"/>
                </a:cubicBezTo>
                <a:lnTo>
                  <a:pt x="236286" y="335351"/>
                </a:lnTo>
                <a:lnTo>
                  <a:pt x="174722" y="277381"/>
                </a:lnTo>
                <a:cubicBezTo>
                  <a:pt x="185416" y="254165"/>
                  <a:pt x="209008" y="238384"/>
                  <a:pt x="236286" y="238384"/>
                </a:cubicBezTo>
                <a:close/>
                <a:moveTo>
                  <a:pt x="236286" y="153779"/>
                </a:moveTo>
                <a:cubicBezTo>
                  <a:pt x="287723" y="153779"/>
                  <a:pt x="333263" y="179027"/>
                  <a:pt x="360886" y="218025"/>
                </a:cubicBezTo>
                <a:lnTo>
                  <a:pt x="331907" y="245311"/>
                </a:lnTo>
                <a:cubicBezTo>
                  <a:pt x="311651" y="213977"/>
                  <a:pt x="276380" y="193327"/>
                  <a:pt x="236286" y="193327"/>
                </a:cubicBezTo>
                <a:cubicBezTo>
                  <a:pt x="196191" y="193327"/>
                  <a:pt x="160920" y="213977"/>
                  <a:pt x="140664" y="245311"/>
                </a:cubicBezTo>
                <a:lnTo>
                  <a:pt x="111686" y="218025"/>
                </a:lnTo>
                <a:cubicBezTo>
                  <a:pt x="139308" y="179027"/>
                  <a:pt x="184848" y="153779"/>
                  <a:pt x="236286" y="153779"/>
                </a:cubicBezTo>
                <a:close/>
                <a:moveTo>
                  <a:pt x="236285" y="72334"/>
                </a:moveTo>
                <a:cubicBezTo>
                  <a:pt x="311099" y="72334"/>
                  <a:pt x="377756" y="107256"/>
                  <a:pt x="420037" y="162327"/>
                </a:cubicBezTo>
                <a:lnTo>
                  <a:pt x="389766" y="190830"/>
                </a:lnTo>
                <a:cubicBezTo>
                  <a:pt x="354994" y="143968"/>
                  <a:pt x="299138" y="114013"/>
                  <a:pt x="236285" y="114013"/>
                </a:cubicBezTo>
                <a:cubicBezTo>
                  <a:pt x="173433" y="114013"/>
                  <a:pt x="117576" y="143967"/>
                  <a:pt x="82804" y="190829"/>
                </a:cubicBezTo>
                <a:lnTo>
                  <a:pt x="52534" y="162327"/>
                </a:lnTo>
                <a:cubicBezTo>
                  <a:pt x="94815" y="107256"/>
                  <a:pt x="161472" y="72334"/>
                  <a:pt x="236285" y="72334"/>
                </a:cubicBezTo>
                <a:close/>
                <a:moveTo>
                  <a:pt x="236286" y="0"/>
                </a:moveTo>
                <a:cubicBezTo>
                  <a:pt x="331854" y="0"/>
                  <a:pt x="417244" y="43584"/>
                  <a:pt x="472572" y="112859"/>
                </a:cubicBezTo>
                <a:lnTo>
                  <a:pt x="443240" y="140479"/>
                </a:lnTo>
                <a:cubicBezTo>
                  <a:pt x="395198" y="79129"/>
                  <a:pt x="320266" y="40387"/>
                  <a:pt x="236286" y="40387"/>
                </a:cubicBezTo>
                <a:cubicBezTo>
                  <a:pt x="152305" y="40387"/>
                  <a:pt x="77373" y="79129"/>
                  <a:pt x="29332" y="140479"/>
                </a:cubicBezTo>
                <a:lnTo>
                  <a:pt x="0" y="112859"/>
                </a:lnTo>
                <a:cubicBezTo>
                  <a:pt x="55328" y="43584"/>
                  <a:pt x="140717" y="0"/>
                  <a:pt x="23628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grpSp>
        <p:nvGrpSpPr>
          <p:cNvPr id="43" name="组合 42"/>
          <p:cNvGrpSpPr/>
          <p:nvPr/>
        </p:nvGrpSpPr>
        <p:grpSpPr>
          <a:xfrm>
            <a:off x="1059387" y="1578560"/>
            <a:ext cx="2367184" cy="221498"/>
            <a:chOff x="690418" y="1491916"/>
            <a:chExt cx="2543040" cy="308142"/>
          </a:xfrm>
        </p:grpSpPr>
        <p:cxnSp>
          <p:nvCxnSpPr>
            <p:cNvPr id="9" name="直接连接符 8"/>
            <p:cNvCxnSpPr/>
            <p:nvPr/>
          </p:nvCxnSpPr>
          <p:spPr>
            <a:xfrm flipH="1">
              <a:off x="690418" y="1491916"/>
              <a:ext cx="175856" cy="308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848230" y="1491916"/>
              <a:ext cx="175856" cy="308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006042" y="1491916"/>
              <a:ext cx="175856" cy="308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1163854" y="1491916"/>
              <a:ext cx="175856" cy="308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1321666" y="1491916"/>
              <a:ext cx="175856" cy="308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1479478" y="1491916"/>
              <a:ext cx="175856" cy="308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637290" y="1491916"/>
              <a:ext cx="175856" cy="308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795102" y="1491916"/>
              <a:ext cx="175856" cy="308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952914" y="1491916"/>
              <a:ext cx="175856" cy="308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2110726" y="1491916"/>
              <a:ext cx="175856" cy="308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2268538" y="1491916"/>
              <a:ext cx="175856" cy="308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2426350" y="1491916"/>
              <a:ext cx="175856" cy="308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584162" y="1491916"/>
              <a:ext cx="175856" cy="308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2741974" y="1491916"/>
              <a:ext cx="175856" cy="308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2899786" y="1491916"/>
              <a:ext cx="175856" cy="308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057602" y="1491916"/>
              <a:ext cx="175856" cy="308142"/>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内容占位符 2"/>
          <p:cNvSpPr txBox="1">
            <a:spLocks/>
          </p:cNvSpPr>
          <p:nvPr/>
        </p:nvSpPr>
        <p:spPr>
          <a:xfrm>
            <a:off x="4419600" y="3951076"/>
            <a:ext cx="5205663" cy="2571644"/>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zh-CN" altLang="en-US" sz="3200" b="1" dirty="0"/>
              <a:t>特点</a:t>
            </a:r>
            <a:endParaRPr lang="en-US" altLang="zh-CN" sz="3200" b="1" dirty="0"/>
          </a:p>
          <a:p>
            <a:pPr marL="0" indent="0">
              <a:lnSpc>
                <a:spcPct val="120000"/>
              </a:lnSpc>
              <a:spcBef>
                <a:spcPts val="1200"/>
              </a:spcBef>
              <a:buNone/>
            </a:pPr>
            <a:r>
              <a:rPr lang="zh-CN" altLang="en-US" dirty="0"/>
              <a:t>整体定位精度较高，结构简单</a:t>
            </a:r>
            <a:endParaRPr lang="en-US" altLang="zh-CN" dirty="0"/>
          </a:p>
          <a:p>
            <a:pPr marL="0" indent="0">
              <a:lnSpc>
                <a:spcPct val="120000"/>
              </a:lnSpc>
              <a:buNone/>
            </a:pPr>
            <a:r>
              <a:rPr lang="zh-CN" altLang="en-US" dirty="0"/>
              <a:t>受多径效应和非视距传播影响大</a:t>
            </a:r>
            <a:endParaRPr lang="en-US" altLang="zh-CN" dirty="0"/>
          </a:p>
          <a:p>
            <a:pPr marL="0" indent="0">
              <a:lnSpc>
                <a:spcPct val="120000"/>
              </a:lnSpc>
              <a:buNone/>
            </a:pPr>
            <a:r>
              <a:rPr lang="zh-CN" altLang="en-US" dirty="0"/>
              <a:t>需大量的底层硬件设施，成本高</a:t>
            </a:r>
            <a:endParaRPr lang="en-US" altLang="zh-CN" dirty="0"/>
          </a:p>
        </p:txBody>
      </p:sp>
      <p:cxnSp>
        <p:nvCxnSpPr>
          <p:cNvPr id="47" name="直接连接符 46"/>
          <p:cNvCxnSpPr>
            <a:stCxn id="8" idx="19"/>
            <a:endCxn id="5" idx="19"/>
          </p:cNvCxnSpPr>
          <p:nvPr/>
        </p:nvCxnSpPr>
        <p:spPr>
          <a:xfrm>
            <a:off x="2160429" y="2343611"/>
            <a:ext cx="9360" cy="1759865"/>
          </a:xfrm>
          <a:prstGeom prst="line">
            <a:avLst/>
          </a:prstGeom>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1698201" y="3100406"/>
            <a:ext cx="407484" cy="461665"/>
          </a:xfrm>
          <a:prstGeom prst="rect">
            <a:avLst/>
          </a:prstGeom>
        </p:spPr>
        <p:txBody>
          <a:bodyPr wrap="none">
            <a:spAutoFit/>
          </a:bodyPr>
          <a:lstStyle/>
          <a:p>
            <a:r>
              <a:rPr lang="en-US" altLang="zh-CN" sz="2400" b="1" dirty="0">
                <a:solidFill>
                  <a:srgbClr val="333333"/>
                </a:solidFill>
                <a:latin typeface="Arial" panose="020B0604020202020204" pitchFamily="34" charset="0"/>
                <a:cs typeface="Arial" panose="020B0604020202020204" pitchFamily="34" charset="0"/>
              </a:rPr>
              <a:t>D</a:t>
            </a:r>
            <a:endParaRPr lang="zh-CN" alt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10547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蓝牙技术</a:t>
            </a:r>
          </a:p>
        </p:txBody>
      </p:sp>
      <p:grpSp>
        <p:nvGrpSpPr>
          <p:cNvPr id="102" name="组合 101"/>
          <p:cNvGrpSpPr/>
          <p:nvPr/>
        </p:nvGrpSpPr>
        <p:grpSpPr>
          <a:xfrm>
            <a:off x="161017" y="1375694"/>
            <a:ext cx="8172611" cy="5328036"/>
            <a:chOff x="3370044" y="1358442"/>
            <a:chExt cx="8172611" cy="5328036"/>
          </a:xfrm>
        </p:grpSpPr>
        <p:pic>
          <p:nvPicPr>
            <p:cNvPr id="6" name="图片 5"/>
            <p:cNvPicPr>
              <a:picLocks noChangeAspect="1"/>
            </p:cNvPicPr>
            <p:nvPr/>
          </p:nvPicPr>
          <p:blipFill>
            <a:blip r:embed="rId3"/>
            <a:stretch>
              <a:fillRect/>
            </a:stretch>
          </p:blipFill>
          <p:spPr>
            <a:xfrm>
              <a:off x="10388440" y="1708258"/>
              <a:ext cx="1011368" cy="1351035"/>
            </a:xfrm>
            <a:prstGeom prst="rect">
              <a:avLst/>
            </a:prstGeom>
          </p:spPr>
        </p:pic>
        <p:pic>
          <p:nvPicPr>
            <p:cNvPr id="7" name="图片 6"/>
            <p:cNvPicPr>
              <a:picLocks noChangeAspect="1"/>
            </p:cNvPicPr>
            <p:nvPr/>
          </p:nvPicPr>
          <p:blipFill>
            <a:blip r:embed="rId3"/>
            <a:stretch>
              <a:fillRect/>
            </a:stretch>
          </p:blipFill>
          <p:spPr>
            <a:xfrm>
              <a:off x="3926456" y="1708258"/>
              <a:ext cx="1011368" cy="1351035"/>
            </a:xfrm>
            <a:prstGeom prst="rect">
              <a:avLst/>
            </a:prstGeom>
          </p:spPr>
        </p:pic>
        <p:pic>
          <p:nvPicPr>
            <p:cNvPr id="8" name="Picture 18" descr="application server"/>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91916" y="1773553"/>
              <a:ext cx="909184" cy="123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1095" y="3978738"/>
              <a:ext cx="326437" cy="690238"/>
            </a:xfrm>
            <a:prstGeom prst="rect">
              <a:avLst/>
            </a:prstGeom>
          </p:spPr>
        </p:pic>
        <p:grpSp>
          <p:nvGrpSpPr>
            <p:cNvPr id="12" name="组合 11"/>
            <p:cNvGrpSpPr/>
            <p:nvPr/>
          </p:nvGrpSpPr>
          <p:grpSpPr>
            <a:xfrm>
              <a:off x="7327222" y="5627586"/>
              <a:ext cx="1311578" cy="1058892"/>
              <a:chOff x="3013836" y="3241963"/>
              <a:chExt cx="1662753" cy="1359359"/>
            </a:xfrm>
          </p:grpSpPr>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2668" y="3241963"/>
                <a:ext cx="479490" cy="731521"/>
              </a:xfrm>
              <a:prstGeom prst="rect">
                <a:avLst/>
              </a:prstGeom>
            </p:spPr>
          </p:pic>
          <p:sp>
            <p:nvSpPr>
              <p:cNvPr id="11" name="矩形 10"/>
              <p:cNvSpPr/>
              <p:nvPr/>
            </p:nvSpPr>
            <p:spPr>
              <a:xfrm>
                <a:off x="3013836" y="4008657"/>
                <a:ext cx="1662753" cy="592665"/>
              </a:xfrm>
              <a:prstGeom prst="rect">
                <a:avLst/>
              </a:prstGeom>
            </p:spPr>
            <p:txBody>
              <a:bodyPr wrap="none">
                <a:spAutoFit/>
              </a:bodyPr>
              <a:lstStyle/>
              <a:p>
                <a:r>
                  <a:rPr lang="en-US" altLang="zh-CN" sz="2400" b="1" dirty="0">
                    <a:solidFill>
                      <a:srgbClr val="333333"/>
                    </a:solidFill>
                    <a:latin typeface="微软雅黑" panose="020B0503020204020204" pitchFamily="34" charset="-122"/>
                    <a:ea typeface="微软雅黑" panose="020B0503020204020204" pitchFamily="34" charset="-122"/>
                    <a:cs typeface="Arial" panose="020B0604020202020204" pitchFamily="34" charset="0"/>
                  </a:rPr>
                  <a:t>Beacon</a:t>
                </a:r>
                <a:endParaRPr lang="zh-CN" altLang="en-US" sz="2400" b="1" dirty="0">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3" name="组合 12"/>
            <p:cNvGrpSpPr/>
            <p:nvPr/>
          </p:nvGrpSpPr>
          <p:grpSpPr>
            <a:xfrm>
              <a:off x="9165816" y="4204576"/>
              <a:ext cx="1311578" cy="1058892"/>
              <a:chOff x="3013836" y="3241963"/>
              <a:chExt cx="1662753" cy="1359359"/>
            </a:xfrm>
          </p:grpSpPr>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2667" y="3241963"/>
                <a:ext cx="479489" cy="731521"/>
              </a:xfrm>
              <a:prstGeom prst="rect">
                <a:avLst/>
              </a:prstGeom>
            </p:spPr>
          </p:pic>
          <p:sp>
            <p:nvSpPr>
              <p:cNvPr id="15" name="矩形 14"/>
              <p:cNvSpPr/>
              <p:nvPr/>
            </p:nvSpPr>
            <p:spPr>
              <a:xfrm>
                <a:off x="3013836" y="4008657"/>
                <a:ext cx="1662753" cy="592665"/>
              </a:xfrm>
              <a:prstGeom prst="rect">
                <a:avLst/>
              </a:prstGeom>
            </p:spPr>
            <p:txBody>
              <a:bodyPr wrap="none">
                <a:spAutoFit/>
              </a:bodyPr>
              <a:lstStyle/>
              <a:p>
                <a:r>
                  <a:rPr lang="en-US" altLang="zh-CN" sz="2400" b="1" dirty="0">
                    <a:solidFill>
                      <a:srgbClr val="333333"/>
                    </a:solidFill>
                    <a:latin typeface="微软雅黑" panose="020B0503020204020204" pitchFamily="34" charset="-122"/>
                    <a:ea typeface="微软雅黑" panose="020B0503020204020204" pitchFamily="34" charset="-122"/>
                    <a:cs typeface="Arial" panose="020B0604020202020204" pitchFamily="34" charset="0"/>
                  </a:rPr>
                  <a:t>Beacon</a:t>
                </a:r>
                <a:endParaRPr lang="zh-CN" altLang="en-US" sz="2400" b="1" dirty="0">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6" name="组合 15"/>
            <p:cNvGrpSpPr/>
            <p:nvPr/>
          </p:nvGrpSpPr>
          <p:grpSpPr>
            <a:xfrm>
              <a:off x="5163501" y="4204576"/>
              <a:ext cx="1311578" cy="1058892"/>
              <a:chOff x="3013836" y="3241963"/>
              <a:chExt cx="1662753" cy="1359359"/>
            </a:xfrm>
          </p:grpSpPr>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2667" y="3241963"/>
                <a:ext cx="479489" cy="731521"/>
              </a:xfrm>
              <a:prstGeom prst="rect">
                <a:avLst/>
              </a:prstGeom>
            </p:spPr>
          </p:pic>
          <p:sp>
            <p:nvSpPr>
              <p:cNvPr id="18" name="矩形 17"/>
              <p:cNvSpPr/>
              <p:nvPr/>
            </p:nvSpPr>
            <p:spPr>
              <a:xfrm>
                <a:off x="3013836" y="4008657"/>
                <a:ext cx="1662753" cy="592665"/>
              </a:xfrm>
              <a:prstGeom prst="rect">
                <a:avLst/>
              </a:prstGeom>
            </p:spPr>
            <p:txBody>
              <a:bodyPr wrap="none">
                <a:spAutoFit/>
              </a:bodyPr>
              <a:lstStyle/>
              <a:p>
                <a:r>
                  <a:rPr lang="en-US" altLang="zh-CN" sz="2400" b="1" dirty="0">
                    <a:solidFill>
                      <a:srgbClr val="333333"/>
                    </a:solidFill>
                    <a:latin typeface="微软雅黑" panose="020B0503020204020204" pitchFamily="34" charset="-122"/>
                    <a:ea typeface="微软雅黑" panose="020B0503020204020204" pitchFamily="34" charset="-122"/>
                    <a:cs typeface="Arial" panose="020B0604020202020204" pitchFamily="34" charset="0"/>
                  </a:rPr>
                  <a:t>Beacon</a:t>
                </a:r>
                <a:endParaRPr lang="zh-CN" altLang="en-US" sz="2400" b="1" dirty="0">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33" name="直接箭头连接符 32"/>
            <p:cNvCxnSpPr>
              <a:stCxn id="17" idx="0"/>
              <a:endCxn id="8" idx="2"/>
            </p:cNvCxnSpPr>
            <p:nvPr/>
          </p:nvCxnSpPr>
          <p:spPr>
            <a:xfrm flipV="1">
              <a:off x="5675099" y="3007534"/>
              <a:ext cx="1971409" cy="1197043"/>
            </a:xfrm>
            <a:prstGeom prst="straightConnector1">
              <a:avLst/>
            </a:prstGeom>
            <a:ln w="28575">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4" idx="0"/>
              <a:endCxn id="8" idx="2"/>
            </p:cNvCxnSpPr>
            <p:nvPr/>
          </p:nvCxnSpPr>
          <p:spPr>
            <a:xfrm flipH="1" flipV="1">
              <a:off x="7646508" y="3007534"/>
              <a:ext cx="2030906" cy="1197043"/>
            </a:xfrm>
            <a:prstGeom prst="straightConnector1">
              <a:avLst/>
            </a:prstGeom>
            <a:ln w="28575">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7" idx="3"/>
              <a:endCxn id="8" idx="1"/>
            </p:cNvCxnSpPr>
            <p:nvPr/>
          </p:nvCxnSpPr>
          <p:spPr>
            <a:xfrm>
              <a:off x="4937824" y="2383776"/>
              <a:ext cx="2254092" cy="6768"/>
            </a:xfrm>
            <a:prstGeom prst="straightConnector1">
              <a:avLst/>
            </a:prstGeom>
            <a:ln w="28575">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8" idx="3"/>
              <a:endCxn id="6" idx="1"/>
            </p:cNvCxnSpPr>
            <p:nvPr/>
          </p:nvCxnSpPr>
          <p:spPr>
            <a:xfrm flipV="1">
              <a:off x="8101100" y="2383776"/>
              <a:ext cx="2287340" cy="6768"/>
            </a:xfrm>
            <a:prstGeom prst="straightConnector1">
              <a:avLst/>
            </a:prstGeom>
            <a:ln w="28575">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3370044" y="3059293"/>
              <a:ext cx="2234907" cy="461665"/>
            </a:xfrm>
            <a:prstGeom prst="rect">
              <a:avLst/>
            </a:prstGeom>
          </p:spPr>
          <p:txBody>
            <a:bodyPr wrap="none">
              <a:spAutoFit/>
            </a:bodyPr>
            <a:lstStyle/>
            <a:p>
              <a:r>
                <a:rPr lang="en-US" altLang="zh-CN" sz="2400" b="1" dirty="0">
                  <a:solidFill>
                    <a:srgbClr val="333333"/>
                  </a:solidFill>
                  <a:latin typeface="微软雅黑" panose="020B0503020204020204" pitchFamily="34" charset="-122"/>
                  <a:ea typeface="微软雅黑" panose="020B0503020204020204" pitchFamily="34" charset="-122"/>
                  <a:cs typeface="Arial" panose="020B0604020202020204" pitchFamily="34" charset="0"/>
                </a:rPr>
                <a:t>Beacon</a:t>
              </a:r>
              <a:r>
                <a:rPr lang="zh-CN" altLang="en-US" sz="2400" b="1" dirty="0">
                  <a:solidFill>
                    <a:srgbClr val="333333"/>
                  </a:solidFill>
                  <a:latin typeface="微软雅黑" panose="020B0503020204020204" pitchFamily="34" charset="-122"/>
                  <a:ea typeface="微软雅黑" panose="020B0503020204020204" pitchFamily="34" charset="-122"/>
                  <a:cs typeface="Arial" panose="020B0604020202020204" pitchFamily="34" charset="0"/>
                </a:rPr>
                <a:t>服务器</a:t>
              </a:r>
              <a:endParaRPr lang="zh-CN" altLang="en-US" sz="24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0" name="矩形 49"/>
            <p:cNvSpPr/>
            <p:nvPr/>
          </p:nvSpPr>
          <p:spPr>
            <a:xfrm>
              <a:off x="7210788" y="4765990"/>
              <a:ext cx="1415772" cy="461665"/>
            </a:xfrm>
            <a:prstGeom prst="rect">
              <a:avLst/>
            </a:prstGeom>
          </p:spPr>
          <p:txBody>
            <a:bodyPr wrap="none">
              <a:spAutoFit/>
            </a:bodyPr>
            <a:lstStyle/>
            <a:p>
              <a:r>
                <a:rPr lang="zh-CN" altLang="en-US" sz="2400" b="1" dirty="0">
                  <a:solidFill>
                    <a:srgbClr val="333333"/>
                  </a:solidFill>
                  <a:latin typeface="微软雅黑" panose="020B0503020204020204" pitchFamily="34" charset="-122"/>
                  <a:ea typeface="微软雅黑" panose="020B0503020204020204" pitchFamily="34" charset="-122"/>
                  <a:cs typeface="Arial" panose="020B0604020202020204" pitchFamily="34" charset="0"/>
                </a:rPr>
                <a:t>蓝牙定位</a:t>
              </a:r>
              <a:endParaRPr lang="zh-CN" altLang="en-US" sz="24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矩形 50"/>
            <p:cNvSpPr/>
            <p:nvPr/>
          </p:nvSpPr>
          <p:spPr>
            <a:xfrm>
              <a:off x="6608439" y="1358442"/>
              <a:ext cx="2542684" cy="461665"/>
            </a:xfrm>
            <a:prstGeom prst="rect">
              <a:avLst/>
            </a:prstGeom>
          </p:spPr>
          <p:txBody>
            <a:bodyPr wrap="none">
              <a:spAutoFit/>
            </a:bodyPr>
            <a:lstStyle/>
            <a:p>
              <a:r>
                <a:rPr lang="en-US" altLang="zh-CN" sz="2400" b="1" dirty="0">
                  <a:solidFill>
                    <a:srgbClr val="333333"/>
                  </a:solidFill>
                  <a:latin typeface="微软雅黑" panose="020B0503020204020204" pitchFamily="34" charset="-122"/>
                  <a:ea typeface="微软雅黑" panose="020B0503020204020204" pitchFamily="34" charset="-122"/>
                  <a:cs typeface="Arial" panose="020B0604020202020204" pitchFamily="34" charset="0"/>
                </a:rPr>
                <a:t>Beacon</a:t>
              </a:r>
              <a:r>
                <a:rPr lang="zh-CN" altLang="en-US" sz="2400" b="1" dirty="0">
                  <a:solidFill>
                    <a:srgbClr val="333333"/>
                  </a:solidFill>
                  <a:latin typeface="微软雅黑" panose="020B0503020204020204" pitchFamily="34" charset="-122"/>
                  <a:ea typeface="微软雅黑" panose="020B0503020204020204" pitchFamily="34" charset="-122"/>
                  <a:cs typeface="Arial" panose="020B0604020202020204" pitchFamily="34" charset="0"/>
                </a:rPr>
                <a:t>管理设备</a:t>
              </a:r>
              <a:endParaRPr lang="zh-CN" altLang="en-US" sz="2400" b="1"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88" name="图片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586132">
              <a:off x="6959135" y="4037698"/>
              <a:ext cx="572319" cy="572319"/>
            </a:xfrm>
            <a:prstGeom prst="rect">
              <a:avLst/>
            </a:prstGeom>
          </p:spPr>
        </p:pic>
        <p:pic>
          <p:nvPicPr>
            <p:cNvPr id="89" name="图片 8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8077173" y="4037698"/>
              <a:ext cx="572319" cy="572319"/>
            </a:xfrm>
            <a:prstGeom prst="rect">
              <a:avLst/>
            </a:prstGeom>
          </p:spPr>
        </p:pic>
        <p:sp>
          <p:nvSpPr>
            <p:cNvPr id="99" name="任意多边形 98"/>
            <p:cNvSpPr/>
            <p:nvPr/>
          </p:nvSpPr>
          <p:spPr>
            <a:xfrm>
              <a:off x="7660257" y="3001992"/>
              <a:ext cx="3298008" cy="2778759"/>
            </a:xfrm>
            <a:custGeom>
              <a:avLst/>
              <a:gdLst>
                <a:gd name="connsiteX0" fmla="*/ 345056 w 3298008"/>
                <a:gd name="connsiteY0" fmla="*/ 2777706 h 2778759"/>
                <a:gd name="connsiteX1" fmla="*/ 2863969 w 3298008"/>
                <a:gd name="connsiteY1" fmla="*/ 2501661 h 2778759"/>
                <a:gd name="connsiteX2" fmla="*/ 3157268 w 3298008"/>
                <a:gd name="connsiteY2" fmla="*/ 1069676 h 2778759"/>
                <a:gd name="connsiteX3" fmla="*/ 1362973 w 3298008"/>
                <a:gd name="connsiteY3" fmla="*/ 207034 h 2778759"/>
                <a:gd name="connsiteX4" fmla="*/ 0 w 3298008"/>
                <a:gd name="connsiteY4" fmla="*/ 0 h 2778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8008" h="2778759">
                  <a:moveTo>
                    <a:pt x="345056" y="2777706"/>
                  </a:moveTo>
                  <a:cubicBezTo>
                    <a:pt x="1370161" y="2782019"/>
                    <a:pt x="2395267" y="2786333"/>
                    <a:pt x="2863969" y="2501661"/>
                  </a:cubicBezTo>
                  <a:cubicBezTo>
                    <a:pt x="3332671" y="2216989"/>
                    <a:pt x="3407434" y="1452114"/>
                    <a:pt x="3157268" y="1069676"/>
                  </a:cubicBezTo>
                  <a:cubicBezTo>
                    <a:pt x="2907102" y="687238"/>
                    <a:pt x="1889184" y="385313"/>
                    <a:pt x="1362973" y="207034"/>
                  </a:cubicBezTo>
                  <a:cubicBezTo>
                    <a:pt x="836762" y="28755"/>
                    <a:pt x="418381" y="14377"/>
                    <a:pt x="0" y="0"/>
                  </a:cubicBezTo>
                </a:path>
              </a:pathLst>
            </a:custGeom>
            <a:noFill/>
            <a:ln w="28575">
              <a:solidFill>
                <a:schemeClr val="accent1"/>
              </a:solidFill>
              <a:prstDash val="sysDot"/>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0" name="矩形 99"/>
            <p:cNvSpPr/>
            <p:nvPr/>
          </p:nvSpPr>
          <p:spPr>
            <a:xfrm>
              <a:off x="10126883" y="3059293"/>
              <a:ext cx="1415772" cy="461665"/>
            </a:xfrm>
            <a:prstGeom prst="rect">
              <a:avLst/>
            </a:prstGeom>
          </p:spPr>
          <p:txBody>
            <a:bodyPr wrap="none">
              <a:spAutoFit/>
            </a:bodyPr>
            <a:lstStyle/>
            <a:p>
              <a:r>
                <a:rPr lang="zh-CN" altLang="en-US" sz="2400" b="1" dirty="0">
                  <a:solidFill>
                    <a:srgbClr val="333333"/>
                  </a:solidFill>
                  <a:latin typeface="微软雅黑" panose="020B0503020204020204" pitchFamily="34" charset="-122"/>
                  <a:ea typeface="微软雅黑" panose="020B0503020204020204" pitchFamily="34" charset="-122"/>
                  <a:cs typeface="Arial" panose="020B0604020202020204" pitchFamily="34" charset="0"/>
                </a:rPr>
                <a:t>地图引擎</a:t>
              </a:r>
              <a:endParaRPr lang="zh-CN" altLang="en-US" sz="2400" b="1" dirty="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01" name="矩形 100"/>
          <p:cNvSpPr/>
          <p:nvPr/>
        </p:nvSpPr>
        <p:spPr>
          <a:xfrm>
            <a:off x="8901807" y="1413710"/>
            <a:ext cx="2941692" cy="4585871"/>
          </a:xfrm>
          <a:prstGeom prst="rect">
            <a:avLst/>
          </a:prstGeom>
        </p:spPr>
        <p:txBody>
          <a:bodyPr wrap="square">
            <a:spAutoFit/>
          </a:bodyPr>
          <a:lstStyle/>
          <a:p>
            <a:r>
              <a:rPr lang="en-US" altLang="zh-CN" sz="3200" b="1" dirty="0">
                <a:latin typeface="Arial" panose="020B0604020202020204" pitchFamily="34" charset="0"/>
                <a:ea typeface="微软雅黑" panose="020B0503020204020204" pitchFamily="34" charset="-122"/>
                <a:cs typeface="Arial" panose="020B0604020202020204" pitchFamily="34" charset="0"/>
              </a:rPr>
              <a:t>1/ </a:t>
            </a:r>
            <a:r>
              <a:rPr lang="en-US" altLang="zh-CN" sz="2800" dirty="0">
                <a:latin typeface="Arial" panose="020B0604020202020204" pitchFamily="34" charset="0"/>
                <a:ea typeface="微软雅黑" panose="020B0503020204020204" pitchFamily="34" charset="-122"/>
                <a:cs typeface="Arial" panose="020B0604020202020204" pitchFamily="34" charset="0"/>
              </a:rPr>
              <a:t>Beacon</a:t>
            </a:r>
            <a:r>
              <a:rPr lang="zh-CN" altLang="en-US" sz="2800" dirty="0">
                <a:latin typeface="Arial" panose="020B0604020202020204" pitchFamily="34" charset="0"/>
                <a:ea typeface="微软雅黑" panose="020B0503020204020204" pitchFamily="34" charset="-122"/>
                <a:cs typeface="Arial" panose="020B0604020202020204" pitchFamily="34" charset="0"/>
              </a:rPr>
              <a:t>基站不断发送广播报文</a:t>
            </a:r>
            <a:br>
              <a:rPr lang="zh-CN" altLang="en-US" sz="2800" dirty="0">
                <a:latin typeface="Arial" panose="020B0604020202020204" pitchFamily="34" charset="0"/>
                <a:ea typeface="微软雅黑" panose="020B0503020204020204" pitchFamily="34" charset="-122"/>
                <a:cs typeface="Arial" panose="020B0604020202020204" pitchFamily="34" charset="0"/>
              </a:rPr>
            </a:br>
            <a:endParaRPr lang="en-US" altLang="zh-CN" sz="2800" dirty="0">
              <a:latin typeface="Arial" panose="020B0604020202020204" pitchFamily="34" charset="0"/>
              <a:ea typeface="微软雅黑" panose="020B0503020204020204" pitchFamily="34" charset="-122"/>
              <a:cs typeface="Arial" panose="020B0604020202020204" pitchFamily="34" charset="0"/>
            </a:endParaRPr>
          </a:p>
          <a:p>
            <a:r>
              <a:rPr lang="en-US" altLang="zh-CN" sz="3200" b="1" dirty="0">
                <a:latin typeface="Arial" panose="020B0604020202020204" pitchFamily="34" charset="0"/>
                <a:ea typeface="微软雅黑" panose="020B0503020204020204" pitchFamily="34" charset="-122"/>
                <a:cs typeface="Arial" panose="020B0604020202020204" pitchFamily="34" charset="0"/>
              </a:rPr>
              <a:t>2/ </a:t>
            </a:r>
            <a:r>
              <a:rPr lang="zh-CN" altLang="en-US" sz="2800" dirty="0">
                <a:latin typeface="Arial" panose="020B0604020202020204" pitchFamily="34" charset="0"/>
                <a:ea typeface="微软雅黑" panose="020B0503020204020204" pitchFamily="34" charset="-122"/>
                <a:cs typeface="Arial" panose="020B0604020202020204" pitchFamily="34" charset="0"/>
              </a:rPr>
              <a:t>终端收到广播报文后，测算距离该基站的距离</a:t>
            </a:r>
            <a:br>
              <a:rPr lang="zh-CN" altLang="en-US" sz="2800" dirty="0">
                <a:latin typeface="Arial" panose="020B0604020202020204" pitchFamily="34" charset="0"/>
                <a:ea typeface="微软雅黑" panose="020B0503020204020204" pitchFamily="34" charset="-122"/>
                <a:cs typeface="Arial" panose="020B0604020202020204" pitchFamily="34" charset="0"/>
              </a:rPr>
            </a:br>
            <a:endParaRPr lang="en-US" altLang="zh-CN" sz="2800" dirty="0">
              <a:latin typeface="Arial" panose="020B0604020202020204" pitchFamily="34" charset="0"/>
              <a:ea typeface="微软雅黑" panose="020B0503020204020204" pitchFamily="34" charset="-122"/>
              <a:cs typeface="Arial" panose="020B0604020202020204" pitchFamily="34" charset="0"/>
            </a:endParaRPr>
          </a:p>
          <a:p>
            <a:r>
              <a:rPr lang="en-US" altLang="zh-CN" sz="3200" b="1" dirty="0">
                <a:latin typeface="Arial" panose="020B0604020202020204" pitchFamily="34" charset="0"/>
                <a:ea typeface="微软雅黑" panose="020B0503020204020204" pitchFamily="34" charset="-122"/>
                <a:cs typeface="Arial" panose="020B0604020202020204" pitchFamily="34" charset="0"/>
              </a:rPr>
              <a:t>3/ </a:t>
            </a:r>
            <a:r>
              <a:rPr lang="zh-CN" altLang="en-US" sz="2800" dirty="0">
                <a:latin typeface="Arial" panose="020B0604020202020204" pitchFamily="34" charset="0"/>
                <a:ea typeface="微软雅黑" panose="020B0503020204020204" pitchFamily="34" charset="-122"/>
                <a:cs typeface="Arial" panose="020B0604020202020204" pitchFamily="34" charset="0"/>
              </a:rPr>
              <a:t>根据距离多个基站的距离，实现多点定位功能</a:t>
            </a:r>
          </a:p>
        </p:txBody>
      </p:sp>
    </p:spTree>
    <p:extLst>
      <p:ext uri="{BB962C8B-B14F-4D97-AF65-F5344CB8AC3E}">
        <p14:creationId xmlns:p14="http://schemas.microsoft.com/office/powerpoint/2010/main" val="7711727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iBeacon</a:t>
            </a:r>
            <a:endParaRPr lang="zh-CN" altLang="en-US" dirty="0"/>
          </a:p>
        </p:txBody>
      </p:sp>
      <p:sp>
        <p:nvSpPr>
          <p:cNvPr id="3" name="内容占位符 2"/>
          <p:cNvSpPr>
            <a:spLocks noGrp="1"/>
          </p:cNvSpPr>
          <p:nvPr>
            <p:ph idx="1"/>
          </p:nvPr>
        </p:nvSpPr>
        <p:spPr>
          <a:xfrm>
            <a:off x="692051" y="3476954"/>
            <a:ext cx="3152873" cy="2314480"/>
          </a:xfrm>
        </p:spPr>
        <p:txBody>
          <a:bodyPr>
            <a:noAutofit/>
          </a:bodyPr>
          <a:lstStyle/>
          <a:p>
            <a:pPr marL="0" indent="0" algn="ctr">
              <a:buNone/>
            </a:pPr>
            <a:r>
              <a:rPr lang="zh-CN" altLang="en-US" dirty="0"/>
              <a:t>苹果公司</a:t>
            </a:r>
            <a:r>
              <a:rPr lang="en-US" altLang="zh-CN" dirty="0"/>
              <a:t>2013</a:t>
            </a:r>
            <a:r>
              <a:rPr lang="zh-CN" altLang="en-US" dirty="0"/>
              <a:t>年</a:t>
            </a:r>
            <a:r>
              <a:rPr lang="en-US" altLang="zh-CN" dirty="0"/>
              <a:t>9</a:t>
            </a:r>
            <a:r>
              <a:rPr lang="zh-CN" altLang="en-US" dirty="0"/>
              <a:t>月发布的基于蓝牙低功耗方案的一种定位技术</a:t>
            </a:r>
            <a:endParaRPr lang="en-US" altLang="zh-CN" dirty="0"/>
          </a:p>
        </p:txBody>
      </p:sp>
      <p:sp>
        <p:nvSpPr>
          <p:cNvPr id="4" name="矩形 3"/>
          <p:cNvSpPr/>
          <p:nvPr/>
        </p:nvSpPr>
        <p:spPr>
          <a:xfrm>
            <a:off x="8833406" y="3476954"/>
            <a:ext cx="2498424" cy="2314480"/>
          </a:xfrm>
          <a:prstGeom prst="rect">
            <a:avLst/>
          </a:prstGeom>
        </p:spPr>
        <p:txBody>
          <a:bodyPr wrap="square">
            <a:spAutoFit/>
          </a:bodyPr>
          <a:lstStyle/>
          <a:p>
            <a:pPr algn="ctr">
              <a:lnSpc>
                <a:spcPct val="120000"/>
              </a:lnSpc>
            </a:pPr>
            <a:r>
              <a:rPr lang="zh-CN" altLang="en-US" sz="2800" dirty="0">
                <a:latin typeface="Arial" panose="020B0604020202020204" pitchFamily="34" charset="0"/>
                <a:ea typeface="微软雅黑" panose="020B0503020204020204" pitchFamily="34" charset="-122"/>
                <a:cs typeface="Arial" panose="020B0604020202020204" pitchFamily="34" charset="0"/>
              </a:rPr>
              <a:t>阿里巴巴 </a:t>
            </a:r>
            <a:endParaRPr lang="en-US" altLang="zh-CN" sz="2800" dirty="0">
              <a:latin typeface="Arial" panose="020B0604020202020204" pitchFamily="34" charset="0"/>
              <a:ea typeface="微软雅黑" panose="020B0503020204020204" pitchFamily="34" charset="-122"/>
              <a:cs typeface="Arial" panose="020B0604020202020204" pitchFamily="34" charset="0"/>
            </a:endParaRPr>
          </a:p>
          <a:p>
            <a:pPr algn="ctr">
              <a:lnSpc>
                <a:spcPct val="120000"/>
              </a:lnSpc>
            </a:pPr>
            <a:r>
              <a:rPr lang="zh-CN" altLang="en-US" sz="2800" dirty="0">
                <a:latin typeface="Arial" panose="020B0604020202020204" pitchFamily="34" charset="0"/>
                <a:ea typeface="微软雅黑" panose="020B0503020204020204" pitchFamily="34" charset="-122"/>
                <a:cs typeface="Arial" panose="020B0604020202020204" pitchFamily="34" charset="0"/>
              </a:rPr>
              <a:t>“喵街”</a:t>
            </a:r>
            <a:endParaRPr lang="en-US" altLang="zh-CN" sz="2800" dirty="0">
              <a:latin typeface="Arial" panose="020B0604020202020204" pitchFamily="34" charset="0"/>
              <a:ea typeface="微软雅黑" panose="020B0503020204020204" pitchFamily="34" charset="-122"/>
              <a:cs typeface="Arial" panose="020B0604020202020204" pitchFamily="34" charset="0"/>
            </a:endParaRPr>
          </a:p>
          <a:p>
            <a:pPr algn="ctr">
              <a:lnSpc>
                <a:spcPct val="120000"/>
              </a:lnSpc>
              <a:spcBef>
                <a:spcPts val="12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微信</a:t>
            </a:r>
            <a:endParaRPr lang="en-US" altLang="zh-CN" sz="2800" dirty="0">
              <a:latin typeface="Arial" panose="020B0604020202020204" pitchFamily="34" charset="0"/>
              <a:ea typeface="微软雅黑" panose="020B0503020204020204" pitchFamily="34" charset="-122"/>
              <a:cs typeface="Arial" panose="020B0604020202020204" pitchFamily="34" charset="0"/>
            </a:endParaRPr>
          </a:p>
          <a:p>
            <a:pPr algn="ctr">
              <a:lnSpc>
                <a:spcPct val="120000"/>
              </a:lnSpc>
            </a:pPr>
            <a:r>
              <a:rPr lang="zh-CN" altLang="en-US" sz="2800" dirty="0">
                <a:latin typeface="Arial" panose="020B0604020202020204" pitchFamily="34" charset="0"/>
                <a:ea typeface="微软雅黑" panose="020B0503020204020204" pitchFamily="34" charset="-122"/>
                <a:cs typeface="Arial" panose="020B0604020202020204" pitchFamily="34" charset="0"/>
              </a:rPr>
              <a:t>“摇一摇</a:t>
            </a:r>
            <a:r>
              <a:rPr lang="en-US" altLang="zh-CN" sz="2800" dirty="0">
                <a:latin typeface="Arial" panose="020B0604020202020204" pitchFamily="34" charset="0"/>
                <a:ea typeface="微软雅黑" panose="020B0503020204020204" pitchFamily="34" charset="-122"/>
                <a:cs typeface="Arial" panose="020B0604020202020204" pitchFamily="34" charset="0"/>
              </a:rPr>
              <a:t>·</a:t>
            </a:r>
            <a:r>
              <a:rPr lang="zh-CN" altLang="en-US" sz="2800" dirty="0">
                <a:latin typeface="Arial" panose="020B0604020202020204" pitchFamily="34" charset="0"/>
                <a:ea typeface="微软雅黑" panose="020B0503020204020204" pitchFamily="34" charset="-122"/>
                <a:cs typeface="Arial" panose="020B0604020202020204" pitchFamily="34" charset="0"/>
              </a:rPr>
              <a:t>周边”</a:t>
            </a:r>
          </a:p>
        </p:txBody>
      </p:sp>
      <p:sp>
        <p:nvSpPr>
          <p:cNvPr id="5" name="矩形 4"/>
          <p:cNvSpPr/>
          <p:nvPr/>
        </p:nvSpPr>
        <p:spPr>
          <a:xfrm>
            <a:off x="4951617" y="3476954"/>
            <a:ext cx="3157319" cy="2314480"/>
          </a:xfrm>
          <a:prstGeom prst="rect">
            <a:avLst/>
          </a:prstGeom>
        </p:spPr>
        <p:txBody>
          <a:bodyPr wrap="square">
            <a:spAutoFit/>
          </a:bodyPr>
          <a:lstStyle/>
          <a:p>
            <a:pPr marL="0" lvl="2" indent="-342900" algn="ctr">
              <a:lnSpc>
                <a:spcPct val="120000"/>
              </a:lnSpc>
              <a:spcBef>
                <a:spcPts val="1200"/>
              </a:spcBef>
              <a:buSzPct val="60000"/>
            </a:pPr>
            <a:r>
              <a:rPr lang="zh-CN" altLang="en-US" sz="2800" dirty="0">
                <a:latin typeface="Arial" panose="020B0604020202020204" pitchFamily="34" charset="0"/>
                <a:ea typeface="微软雅黑" panose="020B0503020204020204" pitchFamily="34" charset="-122"/>
                <a:cs typeface="Arial" panose="020B0604020202020204" pitchFamily="34" charset="0"/>
              </a:rPr>
              <a:t>利用</a:t>
            </a:r>
            <a:r>
              <a:rPr lang="en-US" altLang="zh-CN" sz="2800" b="1" dirty="0">
                <a:latin typeface="Arial" panose="020B0604020202020204" pitchFamily="34" charset="0"/>
                <a:ea typeface="微软雅黑" panose="020B0503020204020204" pitchFamily="34" charset="-122"/>
                <a:cs typeface="Arial" panose="020B0604020202020204" pitchFamily="34" charset="0"/>
              </a:rPr>
              <a:t>iBeacon</a:t>
            </a:r>
            <a:r>
              <a:rPr lang="zh-CN" altLang="en-US" sz="2800" b="1" dirty="0">
                <a:latin typeface="Arial" panose="020B0604020202020204" pitchFamily="34" charset="0"/>
                <a:ea typeface="微软雅黑" panose="020B0503020204020204" pitchFamily="34" charset="-122"/>
                <a:cs typeface="Arial" panose="020B0604020202020204" pitchFamily="34" charset="0"/>
              </a:rPr>
              <a:t>基站</a:t>
            </a:r>
            <a:endParaRPr lang="en-US" altLang="zh-CN" sz="2800" b="1" dirty="0">
              <a:latin typeface="Arial" panose="020B0604020202020204" pitchFamily="34" charset="0"/>
              <a:ea typeface="微软雅黑" panose="020B0503020204020204" pitchFamily="34" charset="-122"/>
              <a:cs typeface="Arial" panose="020B0604020202020204" pitchFamily="34" charset="0"/>
            </a:endParaRPr>
          </a:p>
          <a:p>
            <a:pPr marL="0" lvl="2" indent="-342900" algn="ctr">
              <a:lnSpc>
                <a:spcPct val="120000"/>
              </a:lnSpc>
              <a:buSzPct val="60000"/>
            </a:pPr>
            <a:r>
              <a:rPr lang="zh-CN" altLang="en-US" sz="2800" dirty="0">
                <a:latin typeface="Arial" panose="020B0604020202020204" pitchFamily="34" charset="0"/>
                <a:ea typeface="微软雅黑" panose="020B0503020204020204" pitchFamily="34" charset="-122"/>
                <a:cs typeface="Arial" panose="020B0604020202020204" pitchFamily="34" charset="0"/>
              </a:rPr>
              <a:t>手机感知用户是否进入某特定区域</a:t>
            </a:r>
            <a:endParaRPr lang="en-US" altLang="zh-CN" sz="2800" dirty="0">
              <a:latin typeface="Arial" panose="020B0604020202020204" pitchFamily="34" charset="0"/>
              <a:ea typeface="微软雅黑" panose="020B0503020204020204" pitchFamily="34" charset="-122"/>
              <a:cs typeface="Arial" panose="020B0604020202020204" pitchFamily="34" charset="0"/>
            </a:endParaRPr>
          </a:p>
          <a:p>
            <a:pPr marL="0" lvl="1" algn="ctr">
              <a:lnSpc>
                <a:spcPct val="120000"/>
              </a:lnSpc>
              <a:spcBef>
                <a:spcPts val="12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基站可用电池驱动</a:t>
            </a:r>
            <a:endParaRPr lang="en-US" altLang="zh-CN" sz="2800" dirty="0">
              <a:latin typeface="Arial" panose="020B0604020202020204" pitchFamily="34" charset="0"/>
              <a:ea typeface="微软雅黑" panose="020B0503020204020204" pitchFamily="34" charset="-122"/>
              <a:cs typeface="Arial" panose="020B0604020202020204" pitchFamily="34" charset="0"/>
            </a:endParaRPr>
          </a:p>
        </p:txBody>
      </p:sp>
      <p:grpSp>
        <p:nvGrpSpPr>
          <p:cNvPr id="8" name="组合 7"/>
          <p:cNvGrpSpPr/>
          <p:nvPr/>
        </p:nvGrpSpPr>
        <p:grpSpPr>
          <a:xfrm>
            <a:off x="1388245" y="1659965"/>
            <a:ext cx="1382110" cy="1581014"/>
            <a:chOff x="1734207" y="2362932"/>
            <a:chExt cx="1382110" cy="158101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8290" y="2362932"/>
              <a:ext cx="1213945" cy="1213945"/>
            </a:xfrm>
            <a:prstGeom prst="rect">
              <a:avLst/>
            </a:prstGeom>
          </p:spPr>
        </p:pic>
        <p:sp>
          <p:nvSpPr>
            <p:cNvPr id="7" name="矩形 6"/>
            <p:cNvSpPr/>
            <p:nvPr/>
          </p:nvSpPr>
          <p:spPr>
            <a:xfrm>
              <a:off x="1734207" y="3482281"/>
              <a:ext cx="1382110" cy="461665"/>
            </a:xfrm>
            <a:prstGeom prst="rect">
              <a:avLst/>
            </a:prstGeom>
          </p:spPr>
          <p:txBody>
            <a:bodyPr wrap="none">
              <a:spAutoFit/>
            </a:bodyPr>
            <a:lstStyle/>
            <a:p>
              <a:r>
                <a:rPr lang="en-US" altLang="zh-CN" sz="2400" b="1" dirty="0">
                  <a:solidFill>
                    <a:srgbClr val="333333"/>
                  </a:solidFill>
                  <a:latin typeface="Arial" panose="020B0604020202020204" pitchFamily="34" charset="0"/>
                  <a:cs typeface="Arial" panose="020B0604020202020204" pitchFamily="34" charset="0"/>
                </a:rPr>
                <a:t>iBeacon</a:t>
              </a:r>
              <a:endParaRPr lang="zh-CN" altLang="en-US" sz="2400" b="1" dirty="0">
                <a:latin typeface="Arial" panose="020B0604020202020204" pitchFamily="34" charset="0"/>
                <a:cs typeface="Arial" panose="020B0604020202020204" pitchFamily="34" charset="0"/>
              </a:endParaRPr>
            </a:p>
          </p:txBody>
        </p:sp>
      </p:grpSp>
      <p:grpSp>
        <p:nvGrpSpPr>
          <p:cNvPr id="11" name="组合 10"/>
          <p:cNvGrpSpPr/>
          <p:nvPr/>
        </p:nvGrpSpPr>
        <p:grpSpPr>
          <a:xfrm>
            <a:off x="4951617" y="1636746"/>
            <a:ext cx="2576346" cy="1375197"/>
            <a:chOff x="1387365" y="4682359"/>
            <a:chExt cx="2576346" cy="1375197"/>
          </a:xfrm>
        </p:grpSpPr>
        <p:pic>
          <p:nvPicPr>
            <p:cNvPr id="7170" name="Picture 2" descr="https://timgsa.baidu.com/timg?image&amp;quality=80&amp;size=b9999_10000&amp;sec=1504707405353&amp;di=c9d694276176fafbf1343fff36bdaf43&amp;imgtype=0&amp;src=http%3A%2F%2Fpic.baike.soso.com%2Fp%2F20140506%2F20140506154453-390391445.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0" r="100000">
                          <a14:foregroundMark x1="24769" y1="39612" x2="24769" y2="39612"/>
                          <a14:foregroundMark x1="49074" y1="54017" x2="49074" y2="54017"/>
                        </a14:backgroundRemoval>
                      </a14:imgEffect>
                    </a14:imgLayer>
                  </a14:imgProps>
                </a:ext>
                <a:ext uri="{28A0092B-C50C-407E-A947-70E740481C1C}">
                  <a14:useLocalDpi xmlns:a14="http://schemas.microsoft.com/office/drawing/2010/main" val="0"/>
                </a:ext>
              </a:extLst>
            </a:blip>
            <a:srcRect l="12514" t="10538" r="16373" b="30459"/>
            <a:stretch/>
          </p:blipFill>
          <p:spPr bwMode="auto">
            <a:xfrm>
              <a:off x="2084331" y="4682359"/>
              <a:ext cx="1182414" cy="819807"/>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387365" y="5349670"/>
              <a:ext cx="2576346" cy="707886"/>
            </a:xfrm>
            <a:prstGeom prst="rect">
              <a:avLst/>
            </a:prstGeom>
          </p:spPr>
          <p:txBody>
            <a:bodyPr wrap="none">
              <a:spAutoFit/>
            </a:bodyPr>
            <a:lstStyle/>
            <a:p>
              <a:r>
                <a:rPr lang="en-US" altLang="zh-CN" sz="4000" b="1" dirty="0">
                  <a:solidFill>
                    <a:srgbClr val="333333"/>
                  </a:solidFill>
                  <a:effectLst>
                    <a:reflection blurRad="63500" stA="37000" endPos="45500" dir="5400000" sy="-100000" algn="bl" rotWithShape="0"/>
                  </a:effectLst>
                  <a:latin typeface="Arial" panose="020B0604020202020204" pitchFamily="34" charset="0"/>
                  <a:cs typeface="Arial" panose="020B0604020202020204" pitchFamily="34" charset="0"/>
                </a:rPr>
                <a:t>Bluetooth</a:t>
              </a:r>
              <a:endParaRPr lang="zh-CN" altLang="en-US" sz="4000" b="1" dirty="0">
                <a:effectLst>
                  <a:reflection blurRad="63500" stA="37000" endPos="45500" dir="5400000" sy="-100000" algn="bl" rotWithShape="0"/>
                </a:effectLst>
                <a:latin typeface="Arial" panose="020B0604020202020204" pitchFamily="34" charset="0"/>
                <a:cs typeface="Arial" panose="020B0604020202020204" pitchFamily="34" charset="0"/>
              </a:endParaRPr>
            </a:p>
          </p:txBody>
        </p:sp>
      </p:grpSp>
      <p:grpSp>
        <p:nvGrpSpPr>
          <p:cNvPr id="17" name="组合 16"/>
          <p:cNvGrpSpPr/>
          <p:nvPr/>
        </p:nvGrpSpPr>
        <p:grpSpPr>
          <a:xfrm>
            <a:off x="9156133" y="1539770"/>
            <a:ext cx="1334140" cy="1334140"/>
            <a:chOff x="1579522" y="4882143"/>
            <a:chExt cx="1334140" cy="1334140"/>
          </a:xfrm>
        </p:grpSpPr>
        <p:sp>
          <p:nvSpPr>
            <p:cNvPr id="14" name="椭圆 13"/>
            <p:cNvSpPr/>
            <p:nvPr/>
          </p:nvSpPr>
          <p:spPr>
            <a:xfrm>
              <a:off x="1579522" y="4882143"/>
              <a:ext cx="1334140" cy="133414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1931728" y="5023003"/>
              <a:ext cx="629728" cy="1052423"/>
              <a:chOff x="1931728" y="5023003"/>
              <a:chExt cx="629728" cy="1052423"/>
            </a:xfrm>
          </p:grpSpPr>
          <p:pic>
            <p:nvPicPr>
              <p:cNvPr id="13" name="图片 12"/>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30302" t="17424" r="28718" b="14088"/>
              <a:stretch/>
            </p:blipFill>
            <p:spPr>
              <a:xfrm>
                <a:off x="1931728" y="5023003"/>
                <a:ext cx="629728" cy="1052423"/>
              </a:xfrm>
              <a:prstGeom prst="rect">
                <a:avLst/>
              </a:prstGeom>
            </p:spPr>
          </p:pic>
          <p:sp>
            <p:nvSpPr>
              <p:cNvPr id="15" name="圆角矩形 14"/>
              <p:cNvSpPr/>
              <p:nvPr/>
            </p:nvSpPr>
            <p:spPr>
              <a:xfrm>
                <a:off x="1971913" y="5044634"/>
                <a:ext cx="549359" cy="1009160"/>
              </a:xfrm>
              <a:prstGeom prst="roundRect">
                <a:avLst/>
              </a:prstGeom>
              <a:noFill/>
              <a:ln w="19050">
                <a:solidFill>
                  <a:srgbClr val="C0C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908310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场景</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65</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7864" y="2335726"/>
            <a:ext cx="925423" cy="1233897"/>
          </a:xfrm>
          <a:prstGeom prst="rect">
            <a:avLst/>
          </a:prstGeom>
        </p:spPr>
      </p:pic>
      <p:sp>
        <p:nvSpPr>
          <p:cNvPr id="6" name="KSO_Shape"/>
          <p:cNvSpPr>
            <a:spLocks/>
          </p:cNvSpPr>
          <p:nvPr/>
        </p:nvSpPr>
        <p:spPr bwMode="auto">
          <a:xfrm flipH="1">
            <a:off x="8937710" y="5621128"/>
            <a:ext cx="454989" cy="1014845"/>
          </a:xfrm>
          <a:custGeom>
            <a:avLst/>
            <a:gdLst/>
            <a:ahLst/>
            <a:cxnLst/>
            <a:rect l="0" t="0" r="r" b="b"/>
            <a:pathLst>
              <a:path w="1476375" h="3292475">
                <a:moveTo>
                  <a:pt x="350928" y="1040693"/>
                </a:moveTo>
                <a:lnTo>
                  <a:pt x="339188" y="1048946"/>
                </a:lnTo>
                <a:lnTo>
                  <a:pt x="327766" y="1058151"/>
                </a:lnTo>
                <a:lnTo>
                  <a:pt x="316978" y="1068309"/>
                </a:lnTo>
                <a:lnTo>
                  <a:pt x="306190" y="1078466"/>
                </a:lnTo>
                <a:lnTo>
                  <a:pt x="301113" y="1084180"/>
                </a:lnTo>
                <a:lnTo>
                  <a:pt x="296036" y="1089893"/>
                </a:lnTo>
                <a:lnTo>
                  <a:pt x="290960" y="1095607"/>
                </a:lnTo>
                <a:lnTo>
                  <a:pt x="286517" y="1101638"/>
                </a:lnTo>
                <a:lnTo>
                  <a:pt x="281758" y="1107986"/>
                </a:lnTo>
                <a:lnTo>
                  <a:pt x="277316" y="1114335"/>
                </a:lnTo>
                <a:lnTo>
                  <a:pt x="273191" y="1121001"/>
                </a:lnTo>
                <a:lnTo>
                  <a:pt x="269066" y="1127666"/>
                </a:lnTo>
                <a:lnTo>
                  <a:pt x="265259" y="1134650"/>
                </a:lnTo>
                <a:lnTo>
                  <a:pt x="261451" y="1141950"/>
                </a:lnTo>
                <a:lnTo>
                  <a:pt x="257961" y="1149568"/>
                </a:lnTo>
                <a:lnTo>
                  <a:pt x="254471" y="1157187"/>
                </a:lnTo>
                <a:lnTo>
                  <a:pt x="251298" y="1165439"/>
                </a:lnTo>
                <a:lnTo>
                  <a:pt x="248125" y="1173692"/>
                </a:lnTo>
                <a:lnTo>
                  <a:pt x="245586" y="1182580"/>
                </a:lnTo>
                <a:lnTo>
                  <a:pt x="243048" y="1191468"/>
                </a:lnTo>
                <a:lnTo>
                  <a:pt x="240510" y="1200673"/>
                </a:lnTo>
                <a:lnTo>
                  <a:pt x="238606" y="1210513"/>
                </a:lnTo>
                <a:lnTo>
                  <a:pt x="237019" y="1220353"/>
                </a:lnTo>
                <a:lnTo>
                  <a:pt x="235116" y="1230828"/>
                </a:lnTo>
                <a:lnTo>
                  <a:pt x="234164" y="1241620"/>
                </a:lnTo>
                <a:lnTo>
                  <a:pt x="233212" y="1253048"/>
                </a:lnTo>
                <a:lnTo>
                  <a:pt x="232577" y="1264792"/>
                </a:lnTo>
                <a:lnTo>
                  <a:pt x="232577" y="1276854"/>
                </a:lnTo>
                <a:lnTo>
                  <a:pt x="232895" y="1293360"/>
                </a:lnTo>
                <a:lnTo>
                  <a:pt x="233846" y="1311136"/>
                </a:lnTo>
                <a:lnTo>
                  <a:pt x="235750" y="1329229"/>
                </a:lnTo>
                <a:lnTo>
                  <a:pt x="238289" y="1348591"/>
                </a:lnTo>
                <a:lnTo>
                  <a:pt x="241779" y="1368906"/>
                </a:lnTo>
                <a:lnTo>
                  <a:pt x="246221" y="1390173"/>
                </a:lnTo>
                <a:lnTo>
                  <a:pt x="251615" y="1412075"/>
                </a:lnTo>
                <a:lnTo>
                  <a:pt x="257961" y="1434930"/>
                </a:lnTo>
                <a:lnTo>
                  <a:pt x="265576" y="1458736"/>
                </a:lnTo>
                <a:lnTo>
                  <a:pt x="273826" y="1483812"/>
                </a:lnTo>
                <a:lnTo>
                  <a:pt x="283662" y="1509841"/>
                </a:lnTo>
                <a:lnTo>
                  <a:pt x="294450" y="1536187"/>
                </a:lnTo>
                <a:lnTo>
                  <a:pt x="306507" y="1564120"/>
                </a:lnTo>
                <a:lnTo>
                  <a:pt x="319833" y="1592688"/>
                </a:lnTo>
                <a:lnTo>
                  <a:pt x="334429" y="1622208"/>
                </a:lnTo>
                <a:lnTo>
                  <a:pt x="350928" y="1653315"/>
                </a:lnTo>
                <a:lnTo>
                  <a:pt x="350928" y="1585070"/>
                </a:lnTo>
                <a:lnTo>
                  <a:pt x="350928" y="1040693"/>
                </a:lnTo>
                <a:close/>
                <a:moveTo>
                  <a:pt x="444848" y="752475"/>
                </a:moveTo>
                <a:lnTo>
                  <a:pt x="452781" y="752475"/>
                </a:lnTo>
                <a:lnTo>
                  <a:pt x="460713" y="752793"/>
                </a:lnTo>
                <a:lnTo>
                  <a:pt x="462934" y="752793"/>
                </a:lnTo>
                <a:lnTo>
                  <a:pt x="1025181" y="752793"/>
                </a:lnTo>
                <a:lnTo>
                  <a:pt x="1032479" y="752793"/>
                </a:lnTo>
                <a:lnTo>
                  <a:pt x="1039777" y="753745"/>
                </a:lnTo>
                <a:lnTo>
                  <a:pt x="1041046" y="753745"/>
                </a:lnTo>
                <a:lnTo>
                  <a:pt x="1053420" y="754062"/>
                </a:lnTo>
                <a:lnTo>
                  <a:pt x="1060084" y="754697"/>
                </a:lnTo>
                <a:lnTo>
                  <a:pt x="1067064" y="755332"/>
                </a:lnTo>
                <a:lnTo>
                  <a:pt x="1074362" y="756284"/>
                </a:lnTo>
                <a:lnTo>
                  <a:pt x="1081977" y="757237"/>
                </a:lnTo>
                <a:lnTo>
                  <a:pt x="1089909" y="758824"/>
                </a:lnTo>
                <a:lnTo>
                  <a:pt x="1098159" y="760411"/>
                </a:lnTo>
                <a:lnTo>
                  <a:pt x="1106726" y="762950"/>
                </a:lnTo>
                <a:lnTo>
                  <a:pt x="1115293" y="765172"/>
                </a:lnTo>
                <a:lnTo>
                  <a:pt x="1124495" y="768029"/>
                </a:lnTo>
                <a:lnTo>
                  <a:pt x="1133379" y="771520"/>
                </a:lnTo>
                <a:lnTo>
                  <a:pt x="1142580" y="775012"/>
                </a:lnTo>
                <a:lnTo>
                  <a:pt x="1152417" y="779456"/>
                </a:lnTo>
                <a:lnTo>
                  <a:pt x="1161935" y="784217"/>
                </a:lnTo>
                <a:lnTo>
                  <a:pt x="1171454" y="788979"/>
                </a:lnTo>
                <a:lnTo>
                  <a:pt x="1181290" y="794692"/>
                </a:lnTo>
                <a:lnTo>
                  <a:pt x="1191127" y="801041"/>
                </a:lnTo>
                <a:lnTo>
                  <a:pt x="1200645" y="807389"/>
                </a:lnTo>
                <a:lnTo>
                  <a:pt x="1210481" y="814690"/>
                </a:lnTo>
                <a:lnTo>
                  <a:pt x="1220318" y="822308"/>
                </a:lnTo>
                <a:lnTo>
                  <a:pt x="1230154" y="830243"/>
                </a:lnTo>
                <a:lnTo>
                  <a:pt x="1239673" y="839131"/>
                </a:lnTo>
                <a:lnTo>
                  <a:pt x="1249192" y="848336"/>
                </a:lnTo>
                <a:lnTo>
                  <a:pt x="1259028" y="858176"/>
                </a:lnTo>
                <a:lnTo>
                  <a:pt x="1268229" y="868651"/>
                </a:lnTo>
                <a:lnTo>
                  <a:pt x="1277431" y="879126"/>
                </a:lnTo>
                <a:lnTo>
                  <a:pt x="1286632" y="890871"/>
                </a:lnTo>
                <a:lnTo>
                  <a:pt x="1295834" y="902615"/>
                </a:lnTo>
                <a:lnTo>
                  <a:pt x="1304401" y="915312"/>
                </a:lnTo>
                <a:lnTo>
                  <a:pt x="1313285" y="928326"/>
                </a:lnTo>
                <a:lnTo>
                  <a:pt x="1321535" y="942293"/>
                </a:lnTo>
                <a:lnTo>
                  <a:pt x="1329785" y="956577"/>
                </a:lnTo>
                <a:lnTo>
                  <a:pt x="1338351" y="971495"/>
                </a:lnTo>
                <a:lnTo>
                  <a:pt x="1346284" y="987049"/>
                </a:lnTo>
                <a:lnTo>
                  <a:pt x="1354216" y="1003238"/>
                </a:lnTo>
                <a:lnTo>
                  <a:pt x="1361831" y="1020061"/>
                </a:lnTo>
                <a:lnTo>
                  <a:pt x="1369129" y="1037519"/>
                </a:lnTo>
                <a:lnTo>
                  <a:pt x="1376427" y="1055929"/>
                </a:lnTo>
                <a:lnTo>
                  <a:pt x="1383725" y="1074340"/>
                </a:lnTo>
                <a:lnTo>
                  <a:pt x="1390388" y="1094020"/>
                </a:lnTo>
                <a:lnTo>
                  <a:pt x="1397369" y="1114652"/>
                </a:lnTo>
                <a:lnTo>
                  <a:pt x="1403714" y="1135602"/>
                </a:lnTo>
                <a:lnTo>
                  <a:pt x="1410060" y="1157504"/>
                </a:lnTo>
                <a:lnTo>
                  <a:pt x="1415772" y="1180041"/>
                </a:lnTo>
                <a:lnTo>
                  <a:pt x="1421483" y="1203530"/>
                </a:lnTo>
                <a:lnTo>
                  <a:pt x="1427194" y="1227971"/>
                </a:lnTo>
                <a:lnTo>
                  <a:pt x="1432588" y="1253048"/>
                </a:lnTo>
                <a:lnTo>
                  <a:pt x="1437665" y="1278759"/>
                </a:lnTo>
                <a:lnTo>
                  <a:pt x="1442107" y="1305739"/>
                </a:lnTo>
                <a:lnTo>
                  <a:pt x="1446867" y="1333672"/>
                </a:lnTo>
                <a:lnTo>
                  <a:pt x="1450674" y="1362240"/>
                </a:lnTo>
                <a:lnTo>
                  <a:pt x="1454799" y="1391760"/>
                </a:lnTo>
                <a:lnTo>
                  <a:pt x="1458289" y="1422233"/>
                </a:lnTo>
                <a:lnTo>
                  <a:pt x="1461779" y="1453975"/>
                </a:lnTo>
                <a:lnTo>
                  <a:pt x="1464635" y="1486352"/>
                </a:lnTo>
                <a:lnTo>
                  <a:pt x="1467491" y="1519998"/>
                </a:lnTo>
                <a:lnTo>
                  <a:pt x="1469712" y="1554597"/>
                </a:lnTo>
                <a:lnTo>
                  <a:pt x="1471616" y="1590148"/>
                </a:lnTo>
                <a:lnTo>
                  <a:pt x="1473519" y="1626652"/>
                </a:lnTo>
                <a:lnTo>
                  <a:pt x="1474789" y="1664425"/>
                </a:lnTo>
                <a:lnTo>
                  <a:pt x="1475740" y="1703467"/>
                </a:lnTo>
                <a:lnTo>
                  <a:pt x="1476058" y="1743145"/>
                </a:lnTo>
                <a:lnTo>
                  <a:pt x="1476375" y="1784410"/>
                </a:lnTo>
                <a:lnTo>
                  <a:pt x="1476375" y="1826944"/>
                </a:lnTo>
                <a:lnTo>
                  <a:pt x="1475740" y="1870113"/>
                </a:lnTo>
                <a:lnTo>
                  <a:pt x="1474789" y="1915187"/>
                </a:lnTo>
                <a:lnTo>
                  <a:pt x="1472885" y="1960896"/>
                </a:lnTo>
                <a:lnTo>
                  <a:pt x="1472567" y="1966927"/>
                </a:lnTo>
                <a:lnTo>
                  <a:pt x="1471933" y="1972640"/>
                </a:lnTo>
                <a:lnTo>
                  <a:pt x="1471298" y="1978036"/>
                </a:lnTo>
                <a:lnTo>
                  <a:pt x="1470029" y="1983750"/>
                </a:lnTo>
                <a:lnTo>
                  <a:pt x="1468760" y="1989146"/>
                </a:lnTo>
                <a:lnTo>
                  <a:pt x="1467173" y="1994860"/>
                </a:lnTo>
                <a:lnTo>
                  <a:pt x="1464952" y="1999621"/>
                </a:lnTo>
                <a:lnTo>
                  <a:pt x="1462731" y="2005017"/>
                </a:lnTo>
                <a:lnTo>
                  <a:pt x="1460510" y="2010096"/>
                </a:lnTo>
                <a:lnTo>
                  <a:pt x="1457655" y="2014857"/>
                </a:lnTo>
                <a:lnTo>
                  <a:pt x="1455116" y="2019618"/>
                </a:lnTo>
                <a:lnTo>
                  <a:pt x="1451943" y="2024062"/>
                </a:lnTo>
                <a:lnTo>
                  <a:pt x="1448453" y="2028189"/>
                </a:lnTo>
                <a:lnTo>
                  <a:pt x="1445280" y="2032633"/>
                </a:lnTo>
                <a:lnTo>
                  <a:pt x="1441473" y="2036759"/>
                </a:lnTo>
                <a:lnTo>
                  <a:pt x="1437665" y="2040568"/>
                </a:lnTo>
                <a:lnTo>
                  <a:pt x="1433540" y="2044377"/>
                </a:lnTo>
                <a:lnTo>
                  <a:pt x="1429415" y="2047869"/>
                </a:lnTo>
                <a:lnTo>
                  <a:pt x="1425291" y="2051360"/>
                </a:lnTo>
                <a:lnTo>
                  <a:pt x="1420531" y="2054217"/>
                </a:lnTo>
                <a:lnTo>
                  <a:pt x="1415772" y="2057391"/>
                </a:lnTo>
                <a:lnTo>
                  <a:pt x="1411329" y="2059931"/>
                </a:lnTo>
                <a:lnTo>
                  <a:pt x="1406253" y="2062153"/>
                </a:lnTo>
                <a:lnTo>
                  <a:pt x="1400859" y="2064692"/>
                </a:lnTo>
                <a:lnTo>
                  <a:pt x="1396099" y="2066597"/>
                </a:lnTo>
                <a:lnTo>
                  <a:pt x="1390705" y="2068184"/>
                </a:lnTo>
                <a:lnTo>
                  <a:pt x="1385311" y="2069771"/>
                </a:lnTo>
                <a:lnTo>
                  <a:pt x="1379600" y="2070723"/>
                </a:lnTo>
                <a:lnTo>
                  <a:pt x="1374206" y="2071993"/>
                </a:lnTo>
                <a:lnTo>
                  <a:pt x="1368495" y="2072628"/>
                </a:lnTo>
                <a:lnTo>
                  <a:pt x="1362783" y="2073262"/>
                </a:lnTo>
                <a:lnTo>
                  <a:pt x="1356755" y="2073262"/>
                </a:lnTo>
                <a:lnTo>
                  <a:pt x="1352947" y="2073262"/>
                </a:lnTo>
                <a:lnTo>
                  <a:pt x="1346919" y="2072945"/>
                </a:lnTo>
                <a:lnTo>
                  <a:pt x="1340890" y="2072310"/>
                </a:lnTo>
                <a:lnTo>
                  <a:pt x="1335179" y="2071041"/>
                </a:lnTo>
                <a:lnTo>
                  <a:pt x="1329467" y="2069771"/>
                </a:lnTo>
                <a:lnTo>
                  <a:pt x="1324073" y="2068501"/>
                </a:lnTo>
                <a:lnTo>
                  <a:pt x="1318362" y="2066914"/>
                </a:lnTo>
                <a:lnTo>
                  <a:pt x="1312968" y="2064692"/>
                </a:lnTo>
                <a:lnTo>
                  <a:pt x="1307891" y="2062470"/>
                </a:lnTo>
                <a:lnTo>
                  <a:pt x="1302815" y="2059931"/>
                </a:lnTo>
                <a:lnTo>
                  <a:pt x="1297738" y="2057391"/>
                </a:lnTo>
                <a:lnTo>
                  <a:pt x="1292978" y="2054217"/>
                </a:lnTo>
                <a:lnTo>
                  <a:pt x="1288536" y="2051043"/>
                </a:lnTo>
                <a:lnTo>
                  <a:pt x="1284094" y="2047551"/>
                </a:lnTo>
                <a:lnTo>
                  <a:pt x="1279652" y="2044060"/>
                </a:lnTo>
                <a:lnTo>
                  <a:pt x="1275844" y="2040251"/>
                </a:lnTo>
                <a:lnTo>
                  <a:pt x="1271719" y="2036442"/>
                </a:lnTo>
                <a:lnTo>
                  <a:pt x="1268229" y="2031998"/>
                </a:lnTo>
                <a:lnTo>
                  <a:pt x="1264422" y="2027554"/>
                </a:lnTo>
                <a:lnTo>
                  <a:pt x="1261249" y="2023110"/>
                </a:lnTo>
                <a:lnTo>
                  <a:pt x="1258076" y="2018349"/>
                </a:lnTo>
                <a:lnTo>
                  <a:pt x="1255220" y="2013587"/>
                </a:lnTo>
                <a:lnTo>
                  <a:pt x="1252682" y="2008826"/>
                </a:lnTo>
                <a:lnTo>
                  <a:pt x="1250143" y="2003430"/>
                </a:lnTo>
                <a:lnTo>
                  <a:pt x="1248240" y="1998351"/>
                </a:lnTo>
                <a:lnTo>
                  <a:pt x="1246336" y="1992955"/>
                </a:lnTo>
                <a:lnTo>
                  <a:pt x="1244749" y="1987559"/>
                </a:lnTo>
                <a:lnTo>
                  <a:pt x="1243163" y="1981845"/>
                </a:lnTo>
                <a:lnTo>
                  <a:pt x="1242211" y="1976132"/>
                </a:lnTo>
                <a:lnTo>
                  <a:pt x="1241259" y="1970418"/>
                </a:lnTo>
                <a:lnTo>
                  <a:pt x="1240625" y="1964387"/>
                </a:lnTo>
                <a:lnTo>
                  <a:pt x="1240625" y="1958674"/>
                </a:lnTo>
                <a:lnTo>
                  <a:pt x="1240625" y="1952643"/>
                </a:lnTo>
                <a:lnTo>
                  <a:pt x="1241894" y="1908839"/>
                </a:lnTo>
                <a:lnTo>
                  <a:pt x="1242846" y="1866304"/>
                </a:lnTo>
                <a:lnTo>
                  <a:pt x="1243480" y="1824722"/>
                </a:lnTo>
                <a:lnTo>
                  <a:pt x="1243480" y="1784410"/>
                </a:lnTo>
                <a:lnTo>
                  <a:pt x="1243163" y="1730448"/>
                </a:lnTo>
                <a:lnTo>
                  <a:pt x="1242211" y="1678074"/>
                </a:lnTo>
                <a:lnTo>
                  <a:pt x="1240625" y="1628556"/>
                </a:lnTo>
                <a:lnTo>
                  <a:pt x="1238403" y="1581261"/>
                </a:lnTo>
                <a:lnTo>
                  <a:pt x="1235231" y="1536187"/>
                </a:lnTo>
                <a:lnTo>
                  <a:pt x="1231740" y="1493335"/>
                </a:lnTo>
                <a:lnTo>
                  <a:pt x="1227298" y="1452705"/>
                </a:lnTo>
                <a:lnTo>
                  <a:pt x="1223173" y="1413980"/>
                </a:lnTo>
                <a:lnTo>
                  <a:pt x="1217779" y="1377476"/>
                </a:lnTo>
                <a:lnTo>
                  <a:pt x="1212385" y="1343195"/>
                </a:lnTo>
                <a:lnTo>
                  <a:pt x="1206357" y="1310818"/>
                </a:lnTo>
                <a:lnTo>
                  <a:pt x="1200328" y="1280028"/>
                </a:lnTo>
                <a:lnTo>
                  <a:pt x="1193665" y="1251460"/>
                </a:lnTo>
                <a:lnTo>
                  <a:pt x="1186684" y="1225115"/>
                </a:lnTo>
                <a:lnTo>
                  <a:pt x="1179704" y="1200038"/>
                </a:lnTo>
                <a:lnTo>
                  <a:pt x="1172406" y="1176867"/>
                </a:lnTo>
                <a:lnTo>
                  <a:pt x="1168281" y="1163852"/>
                </a:lnTo>
                <a:lnTo>
                  <a:pt x="1163839" y="1151473"/>
                </a:lnTo>
                <a:lnTo>
                  <a:pt x="1159714" y="1140046"/>
                </a:lnTo>
                <a:lnTo>
                  <a:pt x="1154955" y="1128619"/>
                </a:lnTo>
                <a:lnTo>
                  <a:pt x="1150513" y="1118461"/>
                </a:lnTo>
                <a:lnTo>
                  <a:pt x="1146388" y="1108304"/>
                </a:lnTo>
                <a:lnTo>
                  <a:pt x="1141946" y="1098781"/>
                </a:lnTo>
                <a:lnTo>
                  <a:pt x="1137504" y="1089893"/>
                </a:lnTo>
                <a:lnTo>
                  <a:pt x="1137504" y="1860591"/>
                </a:lnTo>
                <a:lnTo>
                  <a:pt x="1137504" y="1868209"/>
                </a:lnTo>
                <a:lnTo>
                  <a:pt x="1136235" y="1875192"/>
                </a:lnTo>
                <a:lnTo>
                  <a:pt x="1135283" y="1882493"/>
                </a:lnTo>
                <a:lnTo>
                  <a:pt x="1133696" y="1889476"/>
                </a:lnTo>
                <a:lnTo>
                  <a:pt x="1374206" y="3075994"/>
                </a:lnTo>
                <a:lnTo>
                  <a:pt x="1375792" y="3085199"/>
                </a:lnTo>
                <a:lnTo>
                  <a:pt x="1376744" y="3094087"/>
                </a:lnTo>
                <a:lnTo>
                  <a:pt x="1377379" y="3102975"/>
                </a:lnTo>
                <a:lnTo>
                  <a:pt x="1377696" y="3112498"/>
                </a:lnTo>
                <a:lnTo>
                  <a:pt x="1377379" y="3121068"/>
                </a:lnTo>
                <a:lnTo>
                  <a:pt x="1376744" y="3129956"/>
                </a:lnTo>
                <a:lnTo>
                  <a:pt x="1375792" y="3138526"/>
                </a:lnTo>
                <a:lnTo>
                  <a:pt x="1374206" y="3147414"/>
                </a:lnTo>
                <a:lnTo>
                  <a:pt x="1371985" y="3155984"/>
                </a:lnTo>
                <a:lnTo>
                  <a:pt x="1369764" y="3164237"/>
                </a:lnTo>
                <a:lnTo>
                  <a:pt x="1367225" y="3172490"/>
                </a:lnTo>
                <a:lnTo>
                  <a:pt x="1363735" y="3180743"/>
                </a:lnTo>
                <a:lnTo>
                  <a:pt x="1360562" y="3188361"/>
                </a:lnTo>
                <a:lnTo>
                  <a:pt x="1356437" y="3196614"/>
                </a:lnTo>
                <a:lnTo>
                  <a:pt x="1352313" y="3203915"/>
                </a:lnTo>
                <a:lnTo>
                  <a:pt x="1347553" y="3211215"/>
                </a:lnTo>
                <a:lnTo>
                  <a:pt x="1342476" y="3218516"/>
                </a:lnTo>
                <a:lnTo>
                  <a:pt x="1337717" y="3225182"/>
                </a:lnTo>
                <a:lnTo>
                  <a:pt x="1332006" y="3231530"/>
                </a:lnTo>
                <a:lnTo>
                  <a:pt x="1325977" y="3237879"/>
                </a:lnTo>
                <a:lnTo>
                  <a:pt x="1319631" y="3243910"/>
                </a:lnTo>
                <a:lnTo>
                  <a:pt x="1313285" y="3249623"/>
                </a:lnTo>
                <a:lnTo>
                  <a:pt x="1306305" y="3255337"/>
                </a:lnTo>
                <a:lnTo>
                  <a:pt x="1299324" y="3260098"/>
                </a:lnTo>
                <a:lnTo>
                  <a:pt x="1291709" y="3265177"/>
                </a:lnTo>
                <a:lnTo>
                  <a:pt x="1284411" y="3269621"/>
                </a:lnTo>
                <a:lnTo>
                  <a:pt x="1276479" y="3273430"/>
                </a:lnTo>
                <a:lnTo>
                  <a:pt x="1268229" y="3277239"/>
                </a:lnTo>
                <a:lnTo>
                  <a:pt x="1259980" y="3280413"/>
                </a:lnTo>
                <a:lnTo>
                  <a:pt x="1251095" y="3283587"/>
                </a:lnTo>
                <a:lnTo>
                  <a:pt x="1242528" y="3286127"/>
                </a:lnTo>
                <a:lnTo>
                  <a:pt x="1233644" y="3288031"/>
                </a:lnTo>
                <a:lnTo>
                  <a:pt x="1224443" y="3289936"/>
                </a:lnTo>
                <a:lnTo>
                  <a:pt x="1215241" y="3290888"/>
                </a:lnTo>
                <a:lnTo>
                  <a:pt x="1206039" y="3291523"/>
                </a:lnTo>
                <a:lnTo>
                  <a:pt x="1197155" y="3291840"/>
                </a:lnTo>
                <a:lnTo>
                  <a:pt x="1188271" y="3291523"/>
                </a:lnTo>
                <a:lnTo>
                  <a:pt x="1179387" y="3290888"/>
                </a:lnTo>
                <a:lnTo>
                  <a:pt x="1170502" y="3289936"/>
                </a:lnTo>
                <a:lnTo>
                  <a:pt x="1161935" y="3288031"/>
                </a:lnTo>
                <a:lnTo>
                  <a:pt x="1153686" y="3286127"/>
                </a:lnTo>
                <a:lnTo>
                  <a:pt x="1145119" y="3283905"/>
                </a:lnTo>
                <a:lnTo>
                  <a:pt x="1137186" y="3281048"/>
                </a:lnTo>
                <a:lnTo>
                  <a:pt x="1128619" y="3277874"/>
                </a:lnTo>
                <a:lnTo>
                  <a:pt x="1121004" y="3274382"/>
                </a:lnTo>
                <a:lnTo>
                  <a:pt x="1113072" y="3270573"/>
                </a:lnTo>
                <a:lnTo>
                  <a:pt x="1105774" y="3266129"/>
                </a:lnTo>
                <a:lnTo>
                  <a:pt x="1098476" y="3261685"/>
                </a:lnTo>
                <a:lnTo>
                  <a:pt x="1091179" y="3256924"/>
                </a:lnTo>
                <a:lnTo>
                  <a:pt x="1084515" y="3251528"/>
                </a:lnTo>
                <a:lnTo>
                  <a:pt x="1077852" y="3245814"/>
                </a:lnTo>
                <a:lnTo>
                  <a:pt x="1071506" y="3240101"/>
                </a:lnTo>
                <a:lnTo>
                  <a:pt x="1065795" y="3233752"/>
                </a:lnTo>
                <a:lnTo>
                  <a:pt x="1059766" y="3227404"/>
                </a:lnTo>
                <a:lnTo>
                  <a:pt x="1054372" y="3220421"/>
                </a:lnTo>
                <a:lnTo>
                  <a:pt x="1049295" y="3213437"/>
                </a:lnTo>
                <a:lnTo>
                  <a:pt x="1044536" y="3206137"/>
                </a:lnTo>
                <a:lnTo>
                  <a:pt x="1040094" y="3198519"/>
                </a:lnTo>
                <a:lnTo>
                  <a:pt x="1035969" y="3190583"/>
                </a:lnTo>
                <a:lnTo>
                  <a:pt x="1032479" y="3182330"/>
                </a:lnTo>
                <a:lnTo>
                  <a:pt x="1028989" y="3173760"/>
                </a:lnTo>
                <a:lnTo>
                  <a:pt x="1026133" y="3165189"/>
                </a:lnTo>
                <a:lnTo>
                  <a:pt x="1023595" y="3156619"/>
                </a:lnTo>
                <a:lnTo>
                  <a:pt x="1021374" y="3147731"/>
                </a:lnTo>
                <a:lnTo>
                  <a:pt x="783719" y="1973275"/>
                </a:lnTo>
                <a:lnTo>
                  <a:pt x="710424" y="1973275"/>
                </a:lnTo>
                <a:lnTo>
                  <a:pt x="710424" y="3112498"/>
                </a:lnTo>
                <a:lnTo>
                  <a:pt x="710107" y="3121703"/>
                </a:lnTo>
                <a:lnTo>
                  <a:pt x="709472" y="3130591"/>
                </a:lnTo>
                <a:lnTo>
                  <a:pt x="708521" y="3139796"/>
                </a:lnTo>
                <a:lnTo>
                  <a:pt x="706617" y="3148684"/>
                </a:lnTo>
                <a:lnTo>
                  <a:pt x="704713" y="3157254"/>
                </a:lnTo>
                <a:lnTo>
                  <a:pt x="702492" y="3165824"/>
                </a:lnTo>
                <a:lnTo>
                  <a:pt x="699319" y="3174077"/>
                </a:lnTo>
                <a:lnTo>
                  <a:pt x="696146" y="3182648"/>
                </a:lnTo>
                <a:lnTo>
                  <a:pt x="692656" y="3190583"/>
                </a:lnTo>
                <a:lnTo>
                  <a:pt x="688848" y="3198201"/>
                </a:lnTo>
                <a:lnTo>
                  <a:pt x="684406" y="3205819"/>
                </a:lnTo>
                <a:lnTo>
                  <a:pt x="679647" y="3213120"/>
                </a:lnTo>
                <a:lnTo>
                  <a:pt x="674570" y="3220103"/>
                </a:lnTo>
                <a:lnTo>
                  <a:pt x="669176" y="3227086"/>
                </a:lnTo>
                <a:lnTo>
                  <a:pt x="663465" y="3233435"/>
                </a:lnTo>
                <a:lnTo>
                  <a:pt x="657753" y="3239783"/>
                </a:lnTo>
                <a:lnTo>
                  <a:pt x="651407" y="3245497"/>
                </a:lnTo>
                <a:lnTo>
                  <a:pt x="645062" y="3251210"/>
                </a:lnTo>
                <a:lnTo>
                  <a:pt x="638081" y="3256607"/>
                </a:lnTo>
                <a:lnTo>
                  <a:pt x="631101" y="3261685"/>
                </a:lnTo>
                <a:lnTo>
                  <a:pt x="623803" y="3266129"/>
                </a:lnTo>
                <a:lnTo>
                  <a:pt x="616188" y="3270573"/>
                </a:lnTo>
                <a:lnTo>
                  <a:pt x="608573" y="3274382"/>
                </a:lnTo>
                <a:lnTo>
                  <a:pt x="600640" y="3278191"/>
                </a:lnTo>
                <a:lnTo>
                  <a:pt x="592391" y="3281365"/>
                </a:lnTo>
                <a:lnTo>
                  <a:pt x="583824" y="3284222"/>
                </a:lnTo>
                <a:lnTo>
                  <a:pt x="575574" y="3286762"/>
                </a:lnTo>
                <a:lnTo>
                  <a:pt x="566690" y="3288666"/>
                </a:lnTo>
                <a:lnTo>
                  <a:pt x="558123" y="3290253"/>
                </a:lnTo>
                <a:lnTo>
                  <a:pt x="548921" y="3291523"/>
                </a:lnTo>
                <a:lnTo>
                  <a:pt x="539720" y="3292158"/>
                </a:lnTo>
                <a:lnTo>
                  <a:pt x="530518" y="3292475"/>
                </a:lnTo>
                <a:lnTo>
                  <a:pt x="520999" y="3292158"/>
                </a:lnTo>
                <a:lnTo>
                  <a:pt x="512115" y="3291523"/>
                </a:lnTo>
                <a:lnTo>
                  <a:pt x="503231" y="3290253"/>
                </a:lnTo>
                <a:lnTo>
                  <a:pt x="494346" y="3288666"/>
                </a:lnTo>
                <a:lnTo>
                  <a:pt x="485462" y="3286762"/>
                </a:lnTo>
                <a:lnTo>
                  <a:pt x="476895" y="3284222"/>
                </a:lnTo>
                <a:lnTo>
                  <a:pt x="468645" y="3281365"/>
                </a:lnTo>
                <a:lnTo>
                  <a:pt x="460396" y="3278191"/>
                </a:lnTo>
                <a:lnTo>
                  <a:pt x="452463" y="3274382"/>
                </a:lnTo>
                <a:lnTo>
                  <a:pt x="444848" y="3270573"/>
                </a:lnTo>
                <a:lnTo>
                  <a:pt x="437233" y="3266129"/>
                </a:lnTo>
                <a:lnTo>
                  <a:pt x="429935" y="3261685"/>
                </a:lnTo>
                <a:lnTo>
                  <a:pt x="422955" y="3256607"/>
                </a:lnTo>
                <a:lnTo>
                  <a:pt x="416292" y="3251210"/>
                </a:lnTo>
                <a:lnTo>
                  <a:pt x="409628" y="3245497"/>
                </a:lnTo>
                <a:lnTo>
                  <a:pt x="403282" y="3239783"/>
                </a:lnTo>
                <a:lnTo>
                  <a:pt x="397253" y="3233435"/>
                </a:lnTo>
                <a:lnTo>
                  <a:pt x="391542" y="3227086"/>
                </a:lnTo>
                <a:lnTo>
                  <a:pt x="386465" y="3220103"/>
                </a:lnTo>
                <a:lnTo>
                  <a:pt x="381389" y="3213120"/>
                </a:lnTo>
                <a:lnTo>
                  <a:pt x="376629" y="3205819"/>
                </a:lnTo>
                <a:lnTo>
                  <a:pt x="372504" y="3198201"/>
                </a:lnTo>
                <a:lnTo>
                  <a:pt x="368380" y="3190583"/>
                </a:lnTo>
                <a:lnTo>
                  <a:pt x="364889" y="3182648"/>
                </a:lnTo>
                <a:lnTo>
                  <a:pt x="361716" y="3174077"/>
                </a:lnTo>
                <a:lnTo>
                  <a:pt x="358861" y="3165824"/>
                </a:lnTo>
                <a:lnTo>
                  <a:pt x="356322" y="3157254"/>
                </a:lnTo>
                <a:lnTo>
                  <a:pt x="354419" y="3148684"/>
                </a:lnTo>
                <a:lnTo>
                  <a:pt x="352832" y="3139796"/>
                </a:lnTo>
                <a:lnTo>
                  <a:pt x="351563" y="3130591"/>
                </a:lnTo>
                <a:lnTo>
                  <a:pt x="350928" y="3121703"/>
                </a:lnTo>
                <a:lnTo>
                  <a:pt x="350928" y="3112498"/>
                </a:lnTo>
                <a:lnTo>
                  <a:pt x="350928" y="1937089"/>
                </a:lnTo>
                <a:lnTo>
                  <a:pt x="342361" y="1939311"/>
                </a:lnTo>
                <a:lnTo>
                  <a:pt x="333794" y="1940898"/>
                </a:lnTo>
                <a:lnTo>
                  <a:pt x="325545" y="1941850"/>
                </a:lnTo>
                <a:lnTo>
                  <a:pt x="316978" y="1942168"/>
                </a:lnTo>
                <a:lnTo>
                  <a:pt x="309680" y="1941850"/>
                </a:lnTo>
                <a:lnTo>
                  <a:pt x="302699" y="1941216"/>
                </a:lnTo>
                <a:lnTo>
                  <a:pt x="295402" y="1940263"/>
                </a:lnTo>
                <a:lnTo>
                  <a:pt x="288421" y="1938676"/>
                </a:lnTo>
                <a:lnTo>
                  <a:pt x="281441" y="1936772"/>
                </a:lnTo>
                <a:lnTo>
                  <a:pt x="274777" y="1934232"/>
                </a:lnTo>
                <a:lnTo>
                  <a:pt x="268114" y="1931693"/>
                </a:lnTo>
                <a:lnTo>
                  <a:pt x="261451" y="1928201"/>
                </a:lnTo>
                <a:lnTo>
                  <a:pt x="255105" y="1924710"/>
                </a:lnTo>
                <a:lnTo>
                  <a:pt x="249077" y="1920583"/>
                </a:lnTo>
                <a:lnTo>
                  <a:pt x="243365" y="1916139"/>
                </a:lnTo>
                <a:lnTo>
                  <a:pt x="237654" y="1911061"/>
                </a:lnTo>
                <a:lnTo>
                  <a:pt x="232260" y="1905982"/>
                </a:lnTo>
                <a:lnTo>
                  <a:pt x="227183" y="1900268"/>
                </a:lnTo>
                <a:lnTo>
                  <a:pt x="222741" y="1894237"/>
                </a:lnTo>
                <a:lnTo>
                  <a:pt x="218299" y="1887889"/>
                </a:lnTo>
                <a:lnTo>
                  <a:pt x="204021" y="1864717"/>
                </a:lnTo>
                <a:lnTo>
                  <a:pt x="190377" y="1842180"/>
                </a:lnTo>
                <a:lnTo>
                  <a:pt x="177051" y="1819643"/>
                </a:lnTo>
                <a:lnTo>
                  <a:pt x="164676" y="1797741"/>
                </a:lnTo>
                <a:lnTo>
                  <a:pt x="152301" y="1775839"/>
                </a:lnTo>
                <a:lnTo>
                  <a:pt x="140562" y="1754255"/>
                </a:lnTo>
                <a:lnTo>
                  <a:pt x="129774" y="1732988"/>
                </a:lnTo>
                <a:lnTo>
                  <a:pt x="118985" y="1711720"/>
                </a:lnTo>
                <a:lnTo>
                  <a:pt x="108832" y="1691088"/>
                </a:lnTo>
                <a:lnTo>
                  <a:pt x="98996" y="1670456"/>
                </a:lnTo>
                <a:lnTo>
                  <a:pt x="89794" y="1650141"/>
                </a:lnTo>
                <a:lnTo>
                  <a:pt x="81227" y="1629826"/>
                </a:lnTo>
                <a:lnTo>
                  <a:pt x="72978" y="1610463"/>
                </a:lnTo>
                <a:lnTo>
                  <a:pt x="65363" y="1590783"/>
                </a:lnTo>
                <a:lnTo>
                  <a:pt x="58065" y="1571420"/>
                </a:lnTo>
                <a:lnTo>
                  <a:pt x="51084" y="1552375"/>
                </a:lnTo>
                <a:lnTo>
                  <a:pt x="44738" y="1533647"/>
                </a:lnTo>
                <a:lnTo>
                  <a:pt x="38710" y="1514920"/>
                </a:lnTo>
                <a:lnTo>
                  <a:pt x="33316" y="1496509"/>
                </a:lnTo>
                <a:lnTo>
                  <a:pt x="28239" y="1478416"/>
                </a:lnTo>
                <a:lnTo>
                  <a:pt x="23797" y="1460641"/>
                </a:lnTo>
                <a:lnTo>
                  <a:pt x="19355" y="1442548"/>
                </a:lnTo>
                <a:lnTo>
                  <a:pt x="15865" y="1425407"/>
                </a:lnTo>
                <a:lnTo>
                  <a:pt x="12057" y="1407949"/>
                </a:lnTo>
                <a:lnTo>
                  <a:pt x="9519" y="1390808"/>
                </a:lnTo>
                <a:lnTo>
                  <a:pt x="6980" y="1373985"/>
                </a:lnTo>
                <a:lnTo>
                  <a:pt x="4442" y="1357162"/>
                </a:lnTo>
                <a:lnTo>
                  <a:pt x="2855" y="1340973"/>
                </a:lnTo>
                <a:lnTo>
                  <a:pt x="1586" y="1324785"/>
                </a:lnTo>
                <a:lnTo>
                  <a:pt x="634" y="1308279"/>
                </a:lnTo>
                <a:lnTo>
                  <a:pt x="0" y="1292408"/>
                </a:lnTo>
                <a:lnTo>
                  <a:pt x="0" y="1276854"/>
                </a:lnTo>
                <a:lnTo>
                  <a:pt x="317" y="1257491"/>
                </a:lnTo>
                <a:lnTo>
                  <a:pt x="952" y="1238129"/>
                </a:lnTo>
                <a:lnTo>
                  <a:pt x="2538" y="1219718"/>
                </a:lnTo>
                <a:lnTo>
                  <a:pt x="4442" y="1201308"/>
                </a:lnTo>
                <a:lnTo>
                  <a:pt x="7298" y="1183532"/>
                </a:lnTo>
                <a:lnTo>
                  <a:pt x="10153" y="1165439"/>
                </a:lnTo>
                <a:lnTo>
                  <a:pt x="13961" y="1148299"/>
                </a:lnTo>
                <a:lnTo>
                  <a:pt x="18086" y="1131475"/>
                </a:lnTo>
                <a:lnTo>
                  <a:pt x="22845" y="1114970"/>
                </a:lnTo>
                <a:lnTo>
                  <a:pt x="28239" y="1098781"/>
                </a:lnTo>
                <a:lnTo>
                  <a:pt x="33633" y="1083228"/>
                </a:lnTo>
                <a:lnTo>
                  <a:pt x="39662" y="1067991"/>
                </a:lnTo>
                <a:lnTo>
                  <a:pt x="46008" y="1052755"/>
                </a:lnTo>
                <a:lnTo>
                  <a:pt x="52988" y="1038471"/>
                </a:lnTo>
                <a:lnTo>
                  <a:pt x="60286" y="1024187"/>
                </a:lnTo>
                <a:lnTo>
                  <a:pt x="67901" y="1011173"/>
                </a:lnTo>
                <a:lnTo>
                  <a:pt x="75833" y="997841"/>
                </a:lnTo>
                <a:lnTo>
                  <a:pt x="83766" y="984827"/>
                </a:lnTo>
                <a:lnTo>
                  <a:pt x="92650" y="972448"/>
                </a:lnTo>
                <a:lnTo>
                  <a:pt x="101217" y="961021"/>
                </a:lnTo>
                <a:lnTo>
                  <a:pt x="110101" y="949276"/>
                </a:lnTo>
                <a:lnTo>
                  <a:pt x="119303" y="938166"/>
                </a:lnTo>
                <a:lnTo>
                  <a:pt x="128822" y="927691"/>
                </a:lnTo>
                <a:lnTo>
                  <a:pt x="138023" y="917534"/>
                </a:lnTo>
                <a:lnTo>
                  <a:pt x="147542" y="907694"/>
                </a:lnTo>
                <a:lnTo>
                  <a:pt x="157378" y="898489"/>
                </a:lnTo>
                <a:lnTo>
                  <a:pt x="167214" y="889284"/>
                </a:lnTo>
                <a:lnTo>
                  <a:pt x="176733" y="880713"/>
                </a:lnTo>
                <a:lnTo>
                  <a:pt x="186887" y="872460"/>
                </a:lnTo>
                <a:lnTo>
                  <a:pt x="196723" y="864525"/>
                </a:lnTo>
                <a:lnTo>
                  <a:pt x="206559" y="857224"/>
                </a:lnTo>
                <a:lnTo>
                  <a:pt x="216712" y="849923"/>
                </a:lnTo>
                <a:lnTo>
                  <a:pt x="226231" y="843258"/>
                </a:lnTo>
                <a:lnTo>
                  <a:pt x="236385" y="836592"/>
                </a:lnTo>
                <a:lnTo>
                  <a:pt x="245904" y="830561"/>
                </a:lnTo>
                <a:lnTo>
                  <a:pt x="255422" y="824530"/>
                </a:lnTo>
                <a:lnTo>
                  <a:pt x="274460" y="813737"/>
                </a:lnTo>
                <a:lnTo>
                  <a:pt x="293181" y="803897"/>
                </a:lnTo>
                <a:lnTo>
                  <a:pt x="310632" y="795327"/>
                </a:lnTo>
                <a:lnTo>
                  <a:pt x="327449" y="787709"/>
                </a:lnTo>
                <a:lnTo>
                  <a:pt x="343631" y="781043"/>
                </a:lnTo>
                <a:lnTo>
                  <a:pt x="358861" y="775330"/>
                </a:lnTo>
                <a:lnTo>
                  <a:pt x="372822" y="770568"/>
                </a:lnTo>
                <a:lnTo>
                  <a:pt x="385196" y="766124"/>
                </a:lnTo>
                <a:lnTo>
                  <a:pt x="396619" y="762950"/>
                </a:lnTo>
                <a:lnTo>
                  <a:pt x="406455" y="760093"/>
                </a:lnTo>
                <a:lnTo>
                  <a:pt x="421051" y="756284"/>
                </a:lnTo>
                <a:lnTo>
                  <a:pt x="428349" y="754697"/>
                </a:lnTo>
                <a:lnTo>
                  <a:pt x="436916" y="753110"/>
                </a:lnTo>
                <a:lnTo>
                  <a:pt x="444848" y="752475"/>
                </a:lnTo>
                <a:close/>
                <a:moveTo>
                  <a:pt x="736113" y="0"/>
                </a:moveTo>
                <a:lnTo>
                  <a:pt x="744380" y="0"/>
                </a:lnTo>
                <a:lnTo>
                  <a:pt x="752329" y="0"/>
                </a:lnTo>
                <a:lnTo>
                  <a:pt x="760596" y="317"/>
                </a:lnTo>
                <a:lnTo>
                  <a:pt x="768545" y="951"/>
                </a:lnTo>
                <a:lnTo>
                  <a:pt x="776812" y="1585"/>
                </a:lnTo>
                <a:lnTo>
                  <a:pt x="785079" y="2536"/>
                </a:lnTo>
                <a:lnTo>
                  <a:pt x="793664" y="3488"/>
                </a:lnTo>
                <a:lnTo>
                  <a:pt x="801613" y="4756"/>
                </a:lnTo>
                <a:lnTo>
                  <a:pt x="809880" y="6658"/>
                </a:lnTo>
                <a:lnTo>
                  <a:pt x="818147" y="8560"/>
                </a:lnTo>
                <a:lnTo>
                  <a:pt x="826414" y="10462"/>
                </a:lnTo>
                <a:lnTo>
                  <a:pt x="834363" y="12365"/>
                </a:lnTo>
                <a:lnTo>
                  <a:pt x="842312" y="15218"/>
                </a:lnTo>
                <a:lnTo>
                  <a:pt x="850261" y="17437"/>
                </a:lnTo>
                <a:lnTo>
                  <a:pt x="858210" y="20608"/>
                </a:lnTo>
                <a:lnTo>
                  <a:pt x="866159" y="23461"/>
                </a:lnTo>
                <a:lnTo>
                  <a:pt x="873473" y="26314"/>
                </a:lnTo>
                <a:lnTo>
                  <a:pt x="881104" y="29802"/>
                </a:lnTo>
                <a:lnTo>
                  <a:pt x="888417" y="33289"/>
                </a:lnTo>
                <a:lnTo>
                  <a:pt x="895730" y="37094"/>
                </a:lnTo>
                <a:lnTo>
                  <a:pt x="902725" y="40581"/>
                </a:lnTo>
                <a:lnTo>
                  <a:pt x="909720" y="44703"/>
                </a:lnTo>
                <a:lnTo>
                  <a:pt x="923393" y="53263"/>
                </a:lnTo>
                <a:lnTo>
                  <a:pt x="936429" y="62140"/>
                </a:lnTo>
                <a:lnTo>
                  <a:pt x="949148" y="71968"/>
                </a:lnTo>
                <a:lnTo>
                  <a:pt x="961548" y="82113"/>
                </a:lnTo>
                <a:lnTo>
                  <a:pt x="972995" y="92892"/>
                </a:lnTo>
                <a:lnTo>
                  <a:pt x="983805" y="103989"/>
                </a:lnTo>
                <a:lnTo>
                  <a:pt x="994616" y="116036"/>
                </a:lnTo>
                <a:lnTo>
                  <a:pt x="1004155" y="128401"/>
                </a:lnTo>
                <a:lnTo>
                  <a:pt x="1013376" y="140765"/>
                </a:lnTo>
                <a:lnTo>
                  <a:pt x="1021961" y="154081"/>
                </a:lnTo>
                <a:lnTo>
                  <a:pt x="1030228" y="167396"/>
                </a:lnTo>
                <a:lnTo>
                  <a:pt x="1037541" y="181346"/>
                </a:lnTo>
                <a:lnTo>
                  <a:pt x="1043900" y="195613"/>
                </a:lnTo>
                <a:lnTo>
                  <a:pt x="1049942" y="210197"/>
                </a:lnTo>
                <a:lnTo>
                  <a:pt x="1055347" y="225097"/>
                </a:lnTo>
                <a:lnTo>
                  <a:pt x="1060116" y="239998"/>
                </a:lnTo>
                <a:lnTo>
                  <a:pt x="1063932" y="255850"/>
                </a:lnTo>
                <a:lnTo>
                  <a:pt x="1067111" y="271385"/>
                </a:lnTo>
                <a:lnTo>
                  <a:pt x="1069337" y="286920"/>
                </a:lnTo>
                <a:lnTo>
                  <a:pt x="1070927" y="302772"/>
                </a:lnTo>
                <a:lnTo>
                  <a:pt x="1071245" y="311015"/>
                </a:lnTo>
                <a:lnTo>
                  <a:pt x="1071563" y="318941"/>
                </a:lnTo>
                <a:lnTo>
                  <a:pt x="1071563" y="327184"/>
                </a:lnTo>
                <a:lnTo>
                  <a:pt x="1071563" y="335427"/>
                </a:lnTo>
                <a:lnTo>
                  <a:pt x="1071245" y="343353"/>
                </a:lnTo>
                <a:lnTo>
                  <a:pt x="1070609" y="351596"/>
                </a:lnTo>
                <a:lnTo>
                  <a:pt x="1069973" y="359839"/>
                </a:lnTo>
                <a:lnTo>
                  <a:pt x="1069019" y="368082"/>
                </a:lnTo>
                <a:lnTo>
                  <a:pt x="1068065" y="376325"/>
                </a:lnTo>
                <a:lnTo>
                  <a:pt x="1066794" y="384568"/>
                </a:lnTo>
                <a:lnTo>
                  <a:pt x="1064886" y="392811"/>
                </a:lnTo>
                <a:lnTo>
                  <a:pt x="1062978" y="401054"/>
                </a:lnTo>
                <a:lnTo>
                  <a:pt x="1061070" y="409297"/>
                </a:lnTo>
                <a:lnTo>
                  <a:pt x="1059163" y="417223"/>
                </a:lnTo>
                <a:lnTo>
                  <a:pt x="1056301" y="425148"/>
                </a:lnTo>
                <a:lnTo>
                  <a:pt x="1053757" y="433391"/>
                </a:lnTo>
                <a:lnTo>
                  <a:pt x="1050895" y="441000"/>
                </a:lnTo>
                <a:lnTo>
                  <a:pt x="1048034" y="448609"/>
                </a:lnTo>
                <a:lnTo>
                  <a:pt x="1045172" y="456218"/>
                </a:lnTo>
                <a:lnTo>
                  <a:pt x="1041675" y="463827"/>
                </a:lnTo>
                <a:lnTo>
                  <a:pt x="1038177" y="471119"/>
                </a:lnTo>
                <a:lnTo>
                  <a:pt x="1034361" y="478411"/>
                </a:lnTo>
                <a:lnTo>
                  <a:pt x="1030864" y="485386"/>
                </a:lnTo>
                <a:lnTo>
                  <a:pt x="1026730" y="492361"/>
                </a:lnTo>
                <a:lnTo>
                  <a:pt x="1018145" y="505993"/>
                </a:lnTo>
                <a:lnTo>
                  <a:pt x="1009242" y="519309"/>
                </a:lnTo>
                <a:lnTo>
                  <a:pt x="999386" y="531673"/>
                </a:lnTo>
                <a:lnTo>
                  <a:pt x="989211" y="543721"/>
                </a:lnTo>
                <a:lnTo>
                  <a:pt x="978082" y="555451"/>
                </a:lnTo>
                <a:lnTo>
                  <a:pt x="966953" y="566231"/>
                </a:lnTo>
                <a:lnTo>
                  <a:pt x="955189" y="577010"/>
                </a:lnTo>
                <a:lnTo>
                  <a:pt x="942788" y="586521"/>
                </a:lnTo>
                <a:lnTo>
                  <a:pt x="930388" y="595715"/>
                </a:lnTo>
                <a:lnTo>
                  <a:pt x="917033" y="604592"/>
                </a:lnTo>
                <a:lnTo>
                  <a:pt x="903361" y="612518"/>
                </a:lnTo>
                <a:lnTo>
                  <a:pt x="889689" y="619810"/>
                </a:lnTo>
                <a:lnTo>
                  <a:pt x="875380" y="626468"/>
                </a:lnTo>
                <a:lnTo>
                  <a:pt x="860754" y="632492"/>
                </a:lnTo>
                <a:lnTo>
                  <a:pt x="845810" y="637564"/>
                </a:lnTo>
                <a:lnTo>
                  <a:pt x="830548" y="642320"/>
                </a:lnTo>
                <a:lnTo>
                  <a:pt x="815285" y="645807"/>
                </a:lnTo>
                <a:lnTo>
                  <a:pt x="799387" y="649295"/>
                </a:lnTo>
                <a:lnTo>
                  <a:pt x="783807" y="651514"/>
                </a:lnTo>
                <a:lnTo>
                  <a:pt x="767591" y="652782"/>
                </a:lnTo>
                <a:lnTo>
                  <a:pt x="759642" y="653733"/>
                </a:lnTo>
                <a:lnTo>
                  <a:pt x="751693" y="654050"/>
                </a:lnTo>
                <a:lnTo>
                  <a:pt x="743426" y="654050"/>
                </a:lnTo>
                <a:lnTo>
                  <a:pt x="735159" y="654050"/>
                </a:lnTo>
                <a:lnTo>
                  <a:pt x="726892" y="653733"/>
                </a:lnTo>
                <a:lnTo>
                  <a:pt x="718943" y="652782"/>
                </a:lnTo>
                <a:lnTo>
                  <a:pt x="710676" y="652148"/>
                </a:lnTo>
                <a:lnTo>
                  <a:pt x="702409" y="651197"/>
                </a:lnTo>
                <a:lnTo>
                  <a:pt x="694460" y="650246"/>
                </a:lnTo>
                <a:lnTo>
                  <a:pt x="686193" y="648661"/>
                </a:lnTo>
                <a:lnTo>
                  <a:pt x="677608" y="647392"/>
                </a:lnTo>
                <a:lnTo>
                  <a:pt x="669341" y="645173"/>
                </a:lnTo>
                <a:lnTo>
                  <a:pt x="661074" y="643271"/>
                </a:lnTo>
                <a:lnTo>
                  <a:pt x="653125" y="641052"/>
                </a:lnTo>
                <a:lnTo>
                  <a:pt x="645176" y="638515"/>
                </a:lnTo>
                <a:lnTo>
                  <a:pt x="637227" y="635979"/>
                </a:lnTo>
                <a:lnTo>
                  <a:pt x="629596" y="633443"/>
                </a:lnTo>
                <a:lnTo>
                  <a:pt x="621647" y="630272"/>
                </a:lnTo>
                <a:lnTo>
                  <a:pt x="614334" y="627419"/>
                </a:lnTo>
                <a:lnTo>
                  <a:pt x="606385" y="623932"/>
                </a:lnTo>
                <a:lnTo>
                  <a:pt x="599071" y="620444"/>
                </a:lnTo>
                <a:lnTo>
                  <a:pt x="591758" y="616640"/>
                </a:lnTo>
                <a:lnTo>
                  <a:pt x="584763" y="613152"/>
                </a:lnTo>
                <a:lnTo>
                  <a:pt x="577768" y="609031"/>
                </a:lnTo>
                <a:lnTo>
                  <a:pt x="564414" y="600471"/>
                </a:lnTo>
                <a:lnTo>
                  <a:pt x="551059" y="591594"/>
                </a:lnTo>
                <a:lnTo>
                  <a:pt x="538341" y="581765"/>
                </a:lnTo>
                <a:lnTo>
                  <a:pt x="525940" y="571620"/>
                </a:lnTo>
                <a:lnTo>
                  <a:pt x="514811" y="560524"/>
                </a:lnTo>
                <a:lnTo>
                  <a:pt x="503683" y="549428"/>
                </a:lnTo>
                <a:lnTo>
                  <a:pt x="493190" y="537697"/>
                </a:lnTo>
                <a:lnTo>
                  <a:pt x="483015" y="525650"/>
                </a:lnTo>
                <a:lnTo>
                  <a:pt x="474112" y="512968"/>
                </a:lnTo>
                <a:lnTo>
                  <a:pt x="465527" y="499652"/>
                </a:lnTo>
                <a:lnTo>
                  <a:pt x="457578" y="486020"/>
                </a:lnTo>
                <a:lnTo>
                  <a:pt x="450265" y="472070"/>
                </a:lnTo>
                <a:lnTo>
                  <a:pt x="443588" y="458120"/>
                </a:lnTo>
                <a:lnTo>
                  <a:pt x="437547" y="443537"/>
                </a:lnTo>
                <a:lnTo>
                  <a:pt x="432141" y="428636"/>
                </a:lnTo>
                <a:lnTo>
                  <a:pt x="427372" y="413418"/>
                </a:lnTo>
                <a:lnTo>
                  <a:pt x="423556" y="398200"/>
                </a:lnTo>
                <a:lnTo>
                  <a:pt x="420695" y="382348"/>
                </a:lnTo>
                <a:lnTo>
                  <a:pt x="418151" y="366496"/>
                </a:lnTo>
                <a:lnTo>
                  <a:pt x="416561" y="350644"/>
                </a:lnTo>
                <a:lnTo>
                  <a:pt x="416243" y="342719"/>
                </a:lnTo>
                <a:lnTo>
                  <a:pt x="415925" y="334793"/>
                </a:lnTo>
                <a:lnTo>
                  <a:pt x="415925" y="326550"/>
                </a:lnTo>
                <a:lnTo>
                  <a:pt x="415925" y="318307"/>
                </a:lnTo>
                <a:lnTo>
                  <a:pt x="416243" y="310064"/>
                </a:lnTo>
                <a:lnTo>
                  <a:pt x="416879" y="302138"/>
                </a:lnTo>
                <a:lnTo>
                  <a:pt x="417515" y="293895"/>
                </a:lnTo>
                <a:lnTo>
                  <a:pt x="418469" y="285652"/>
                </a:lnTo>
                <a:lnTo>
                  <a:pt x="419423" y="277409"/>
                </a:lnTo>
                <a:lnTo>
                  <a:pt x="421013" y="269166"/>
                </a:lnTo>
                <a:lnTo>
                  <a:pt x="422602" y="260923"/>
                </a:lnTo>
                <a:lnTo>
                  <a:pt x="424510" y="252680"/>
                </a:lnTo>
                <a:lnTo>
                  <a:pt x="426418" y="244437"/>
                </a:lnTo>
                <a:lnTo>
                  <a:pt x="428644" y="236511"/>
                </a:lnTo>
                <a:lnTo>
                  <a:pt x="431187" y="228585"/>
                </a:lnTo>
                <a:lnTo>
                  <a:pt x="433413" y="220659"/>
                </a:lnTo>
                <a:lnTo>
                  <a:pt x="436593" y="212733"/>
                </a:lnTo>
                <a:lnTo>
                  <a:pt x="439454" y="204807"/>
                </a:lnTo>
                <a:lnTo>
                  <a:pt x="442634" y="197198"/>
                </a:lnTo>
                <a:lnTo>
                  <a:pt x="445814" y="189906"/>
                </a:lnTo>
                <a:lnTo>
                  <a:pt x="449629" y="182614"/>
                </a:lnTo>
                <a:lnTo>
                  <a:pt x="453127" y="175322"/>
                </a:lnTo>
                <a:lnTo>
                  <a:pt x="456942" y="168347"/>
                </a:lnTo>
                <a:lnTo>
                  <a:pt x="460758" y="161056"/>
                </a:lnTo>
                <a:lnTo>
                  <a:pt x="469343" y="147423"/>
                </a:lnTo>
                <a:lnTo>
                  <a:pt x="478564" y="134741"/>
                </a:lnTo>
                <a:lnTo>
                  <a:pt x="488103" y="122060"/>
                </a:lnTo>
                <a:lnTo>
                  <a:pt x="498277" y="109695"/>
                </a:lnTo>
                <a:lnTo>
                  <a:pt x="509406" y="97965"/>
                </a:lnTo>
                <a:lnTo>
                  <a:pt x="520535" y="87186"/>
                </a:lnTo>
                <a:lnTo>
                  <a:pt x="532299" y="76723"/>
                </a:lnTo>
                <a:lnTo>
                  <a:pt x="544700" y="66895"/>
                </a:lnTo>
                <a:lnTo>
                  <a:pt x="557418" y="58018"/>
                </a:lnTo>
                <a:lnTo>
                  <a:pt x="570455" y="49458"/>
                </a:lnTo>
                <a:lnTo>
                  <a:pt x="584127" y="41215"/>
                </a:lnTo>
                <a:lnTo>
                  <a:pt x="597800" y="33923"/>
                </a:lnTo>
                <a:lnTo>
                  <a:pt x="612108" y="26948"/>
                </a:lnTo>
                <a:lnTo>
                  <a:pt x="626734" y="21242"/>
                </a:lnTo>
                <a:lnTo>
                  <a:pt x="641678" y="16169"/>
                </a:lnTo>
                <a:lnTo>
                  <a:pt x="657259" y="11414"/>
                </a:lnTo>
                <a:lnTo>
                  <a:pt x="672521" y="7609"/>
                </a:lnTo>
                <a:lnTo>
                  <a:pt x="688101" y="4439"/>
                </a:lnTo>
                <a:lnTo>
                  <a:pt x="703681" y="2219"/>
                </a:lnTo>
                <a:lnTo>
                  <a:pt x="719897" y="634"/>
                </a:lnTo>
                <a:lnTo>
                  <a:pt x="727846" y="317"/>
                </a:lnTo>
                <a:lnTo>
                  <a:pt x="73611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矩形 6"/>
          <p:cNvSpPr/>
          <p:nvPr/>
        </p:nvSpPr>
        <p:spPr>
          <a:xfrm>
            <a:off x="5821756" y="891458"/>
            <a:ext cx="1415772" cy="497316"/>
          </a:xfrm>
          <a:prstGeom prst="rect">
            <a:avLst/>
          </a:prstGeom>
        </p:spPr>
        <p:txBody>
          <a:bodyPr wrap="none">
            <a:spAutoFit/>
          </a:bodyPr>
          <a:lstStyle/>
          <a:p>
            <a:pPr>
              <a:lnSpc>
                <a:spcPct val="120000"/>
              </a:lnSpc>
              <a:spcBef>
                <a:spcPts val="600"/>
              </a:spcBef>
            </a:pPr>
            <a:r>
              <a:rPr lang="zh-CN" altLang="en-US" sz="2400" dirty="0">
                <a:latin typeface="Arial" panose="020B0604020202020204" pitchFamily="34" charset="0"/>
                <a:ea typeface="微软雅黑" panose="020B0503020204020204" pitchFamily="34" charset="-122"/>
                <a:cs typeface="Arial" panose="020B0604020202020204" pitchFamily="34" charset="0"/>
              </a:rPr>
              <a:t>室内定位</a:t>
            </a: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8594" y="1538364"/>
            <a:ext cx="833347" cy="1111129"/>
          </a:xfrm>
          <a:prstGeom prst="rect">
            <a:avLst/>
          </a:prstGeom>
        </p:spPr>
      </p:pic>
      <p:sp>
        <p:nvSpPr>
          <p:cNvPr id="9" name="KSO_Shape"/>
          <p:cNvSpPr/>
          <p:nvPr/>
        </p:nvSpPr>
        <p:spPr>
          <a:xfrm>
            <a:off x="8319187" y="4049699"/>
            <a:ext cx="573833" cy="918132"/>
          </a:xfrm>
          <a:custGeom>
            <a:avLst/>
            <a:gdLst>
              <a:gd name="connsiteX0" fmla="*/ 1577975 w 2336800"/>
              <a:gd name="connsiteY0" fmla="*/ 898525 h 3736975"/>
              <a:gd name="connsiteX1" fmla="*/ 1568450 w 2336800"/>
              <a:gd name="connsiteY1" fmla="*/ 901700 h 3736975"/>
              <a:gd name="connsiteX2" fmla="*/ 1555750 w 2336800"/>
              <a:gd name="connsiteY2" fmla="*/ 914400 h 3736975"/>
              <a:gd name="connsiteX3" fmla="*/ 1543050 w 2336800"/>
              <a:gd name="connsiteY3" fmla="*/ 927100 h 3736975"/>
              <a:gd name="connsiteX4" fmla="*/ 1543050 w 2336800"/>
              <a:gd name="connsiteY4" fmla="*/ 936625 h 3736975"/>
              <a:gd name="connsiteX5" fmla="*/ 1539875 w 2336800"/>
              <a:gd name="connsiteY5" fmla="*/ 946150 h 3736975"/>
              <a:gd name="connsiteX6" fmla="*/ 1543050 w 2336800"/>
              <a:gd name="connsiteY6" fmla="*/ 955675 h 3736975"/>
              <a:gd name="connsiteX7" fmla="*/ 1543050 w 2336800"/>
              <a:gd name="connsiteY7" fmla="*/ 965200 h 3736975"/>
              <a:gd name="connsiteX8" fmla="*/ 1555750 w 2336800"/>
              <a:gd name="connsiteY8" fmla="*/ 981075 h 3736975"/>
              <a:gd name="connsiteX9" fmla="*/ 1568450 w 2336800"/>
              <a:gd name="connsiteY9" fmla="*/ 990600 h 3736975"/>
              <a:gd name="connsiteX10" fmla="*/ 1571246 w 2336800"/>
              <a:gd name="connsiteY10" fmla="*/ 991532 h 3736975"/>
              <a:gd name="connsiteX11" fmla="*/ 1470025 w 2336800"/>
              <a:gd name="connsiteY11" fmla="*/ 1831975 h 3736975"/>
              <a:gd name="connsiteX12" fmla="*/ 1587500 w 2336800"/>
              <a:gd name="connsiteY12" fmla="*/ 1958975 h 3736975"/>
              <a:gd name="connsiteX13" fmla="*/ 1698625 w 2336800"/>
              <a:gd name="connsiteY13" fmla="*/ 1831975 h 3736975"/>
              <a:gd name="connsiteX14" fmla="*/ 1603211 w 2336800"/>
              <a:gd name="connsiteY14" fmla="*/ 991713 h 3736975"/>
              <a:gd name="connsiteX15" fmla="*/ 1606550 w 2336800"/>
              <a:gd name="connsiteY15" fmla="*/ 990600 h 3736975"/>
              <a:gd name="connsiteX16" fmla="*/ 1622425 w 2336800"/>
              <a:gd name="connsiteY16" fmla="*/ 981075 h 3736975"/>
              <a:gd name="connsiteX17" fmla="*/ 1631950 w 2336800"/>
              <a:gd name="connsiteY17" fmla="*/ 965200 h 3736975"/>
              <a:gd name="connsiteX18" fmla="*/ 1635125 w 2336800"/>
              <a:gd name="connsiteY18" fmla="*/ 955675 h 3736975"/>
              <a:gd name="connsiteX19" fmla="*/ 1638300 w 2336800"/>
              <a:gd name="connsiteY19" fmla="*/ 946150 h 3736975"/>
              <a:gd name="connsiteX20" fmla="*/ 1635125 w 2336800"/>
              <a:gd name="connsiteY20" fmla="*/ 936625 h 3736975"/>
              <a:gd name="connsiteX21" fmla="*/ 1631950 w 2336800"/>
              <a:gd name="connsiteY21" fmla="*/ 927100 h 3736975"/>
              <a:gd name="connsiteX22" fmla="*/ 1622425 w 2336800"/>
              <a:gd name="connsiteY22" fmla="*/ 914400 h 3736975"/>
              <a:gd name="connsiteX23" fmla="*/ 1606550 w 2336800"/>
              <a:gd name="connsiteY23" fmla="*/ 901700 h 3736975"/>
              <a:gd name="connsiteX24" fmla="*/ 1597025 w 2336800"/>
              <a:gd name="connsiteY24" fmla="*/ 898525 h 3736975"/>
              <a:gd name="connsiteX25" fmla="*/ 1587500 w 2336800"/>
              <a:gd name="connsiteY25" fmla="*/ 898525 h 3736975"/>
              <a:gd name="connsiteX26" fmla="*/ 1450975 w 2336800"/>
              <a:gd name="connsiteY26" fmla="*/ 819150 h 3736975"/>
              <a:gd name="connsiteX27" fmla="*/ 1606550 w 2336800"/>
              <a:gd name="connsiteY27" fmla="*/ 819150 h 3736975"/>
              <a:gd name="connsiteX28" fmla="*/ 1704975 w 2336800"/>
              <a:gd name="connsiteY28" fmla="*/ 822325 h 3736975"/>
              <a:gd name="connsiteX29" fmla="*/ 1765300 w 2336800"/>
              <a:gd name="connsiteY29" fmla="*/ 828675 h 3736975"/>
              <a:gd name="connsiteX30" fmla="*/ 1828800 w 2336800"/>
              <a:gd name="connsiteY30" fmla="*/ 835025 h 3736975"/>
              <a:gd name="connsiteX31" fmla="*/ 1892300 w 2336800"/>
              <a:gd name="connsiteY31" fmla="*/ 844550 h 3736975"/>
              <a:gd name="connsiteX32" fmla="*/ 1955800 w 2336800"/>
              <a:gd name="connsiteY32" fmla="*/ 860425 h 3736975"/>
              <a:gd name="connsiteX33" fmla="*/ 2016125 w 2336800"/>
              <a:gd name="connsiteY33" fmla="*/ 876300 h 3736975"/>
              <a:gd name="connsiteX34" fmla="*/ 2070100 w 2336800"/>
              <a:gd name="connsiteY34" fmla="*/ 895350 h 3736975"/>
              <a:gd name="connsiteX35" fmla="*/ 2095500 w 2336800"/>
              <a:gd name="connsiteY35" fmla="*/ 908050 h 3736975"/>
              <a:gd name="connsiteX36" fmla="*/ 2114550 w 2336800"/>
              <a:gd name="connsiteY36" fmla="*/ 917575 h 3736975"/>
              <a:gd name="connsiteX37" fmla="*/ 2133600 w 2336800"/>
              <a:gd name="connsiteY37" fmla="*/ 930275 h 3736975"/>
              <a:gd name="connsiteX38" fmla="*/ 2149475 w 2336800"/>
              <a:gd name="connsiteY38" fmla="*/ 946150 h 3736975"/>
              <a:gd name="connsiteX39" fmla="*/ 2162175 w 2336800"/>
              <a:gd name="connsiteY39" fmla="*/ 958850 h 3736975"/>
              <a:gd name="connsiteX40" fmla="*/ 2171700 w 2336800"/>
              <a:gd name="connsiteY40" fmla="*/ 974725 h 3736975"/>
              <a:gd name="connsiteX41" fmla="*/ 2172074 w 2336800"/>
              <a:gd name="connsiteY41" fmla="*/ 976966 h 3736975"/>
              <a:gd name="connsiteX42" fmla="*/ 2178050 w 2336800"/>
              <a:gd name="connsiteY42" fmla="*/ 987425 h 3736975"/>
              <a:gd name="connsiteX43" fmla="*/ 2184400 w 2336800"/>
              <a:gd name="connsiteY43" fmla="*/ 1012825 h 3736975"/>
              <a:gd name="connsiteX44" fmla="*/ 2187575 w 2336800"/>
              <a:gd name="connsiteY44" fmla="*/ 1038225 h 3736975"/>
              <a:gd name="connsiteX45" fmla="*/ 2336800 w 2336800"/>
              <a:gd name="connsiteY45" fmla="*/ 2305050 h 3736975"/>
              <a:gd name="connsiteX46" fmla="*/ 2333625 w 2336800"/>
              <a:gd name="connsiteY46" fmla="*/ 2330450 h 3736975"/>
              <a:gd name="connsiteX47" fmla="*/ 2327275 w 2336800"/>
              <a:gd name="connsiteY47" fmla="*/ 2355850 h 3736975"/>
              <a:gd name="connsiteX48" fmla="*/ 2314575 w 2336800"/>
              <a:gd name="connsiteY48" fmla="*/ 2378075 h 3736975"/>
              <a:gd name="connsiteX49" fmla="*/ 2298700 w 2336800"/>
              <a:gd name="connsiteY49" fmla="*/ 2397125 h 3736975"/>
              <a:gd name="connsiteX50" fmla="*/ 2279650 w 2336800"/>
              <a:gd name="connsiteY50" fmla="*/ 2413000 h 3736975"/>
              <a:gd name="connsiteX51" fmla="*/ 2257425 w 2336800"/>
              <a:gd name="connsiteY51" fmla="*/ 2425700 h 3736975"/>
              <a:gd name="connsiteX52" fmla="*/ 2235200 w 2336800"/>
              <a:gd name="connsiteY52" fmla="*/ 2432050 h 3736975"/>
              <a:gd name="connsiteX53" fmla="*/ 2206625 w 2336800"/>
              <a:gd name="connsiteY53" fmla="*/ 2435225 h 3736975"/>
              <a:gd name="connsiteX54" fmla="*/ 2181225 w 2336800"/>
              <a:gd name="connsiteY54" fmla="*/ 2432050 h 3736975"/>
              <a:gd name="connsiteX55" fmla="*/ 2155825 w 2336800"/>
              <a:gd name="connsiteY55" fmla="*/ 2425700 h 3736975"/>
              <a:gd name="connsiteX56" fmla="*/ 2133600 w 2336800"/>
              <a:gd name="connsiteY56" fmla="*/ 2413000 h 3736975"/>
              <a:gd name="connsiteX57" fmla="*/ 2114550 w 2336800"/>
              <a:gd name="connsiteY57" fmla="*/ 2397125 h 3736975"/>
              <a:gd name="connsiteX58" fmla="*/ 2098675 w 2336800"/>
              <a:gd name="connsiteY58" fmla="*/ 2378075 h 3736975"/>
              <a:gd name="connsiteX59" fmla="*/ 2089150 w 2336800"/>
              <a:gd name="connsiteY59" fmla="*/ 2355850 h 3736975"/>
              <a:gd name="connsiteX60" fmla="*/ 2079625 w 2336800"/>
              <a:gd name="connsiteY60" fmla="*/ 2330450 h 3736975"/>
              <a:gd name="connsiteX61" fmla="*/ 2076450 w 2336800"/>
              <a:gd name="connsiteY61" fmla="*/ 2305050 h 3736975"/>
              <a:gd name="connsiteX62" fmla="*/ 1981200 w 2336800"/>
              <a:gd name="connsiteY62" fmla="*/ 1496439 h 3736975"/>
              <a:gd name="connsiteX63" fmla="*/ 1981200 w 2336800"/>
              <a:gd name="connsiteY63" fmla="*/ 2057400 h 3736975"/>
              <a:gd name="connsiteX64" fmla="*/ 1978025 w 2336800"/>
              <a:gd name="connsiteY64" fmla="*/ 2095500 h 3736975"/>
              <a:gd name="connsiteX65" fmla="*/ 1971675 w 2336800"/>
              <a:gd name="connsiteY65" fmla="*/ 2127250 h 3736975"/>
              <a:gd name="connsiteX66" fmla="*/ 1962150 w 2336800"/>
              <a:gd name="connsiteY66" fmla="*/ 2155825 h 3736975"/>
              <a:gd name="connsiteX67" fmla="*/ 1954679 w 2336800"/>
              <a:gd name="connsiteY67" fmla="*/ 2170766 h 3736975"/>
              <a:gd name="connsiteX68" fmla="*/ 1955800 w 2336800"/>
              <a:gd name="connsiteY68" fmla="*/ 2174875 h 3736975"/>
              <a:gd name="connsiteX69" fmla="*/ 1958975 w 2336800"/>
              <a:gd name="connsiteY69" fmla="*/ 2212975 h 3736975"/>
              <a:gd name="connsiteX70" fmla="*/ 1958975 w 2336800"/>
              <a:gd name="connsiteY70" fmla="*/ 3556000 h 3736975"/>
              <a:gd name="connsiteX71" fmla="*/ 1955800 w 2336800"/>
              <a:gd name="connsiteY71" fmla="*/ 3590925 h 3736975"/>
              <a:gd name="connsiteX72" fmla="*/ 1946275 w 2336800"/>
              <a:gd name="connsiteY72" fmla="*/ 3625850 h 3736975"/>
              <a:gd name="connsiteX73" fmla="*/ 1930400 w 2336800"/>
              <a:gd name="connsiteY73" fmla="*/ 3657600 h 3736975"/>
              <a:gd name="connsiteX74" fmla="*/ 1908175 w 2336800"/>
              <a:gd name="connsiteY74" fmla="*/ 3683000 h 3736975"/>
              <a:gd name="connsiteX75" fmla="*/ 1879600 w 2336800"/>
              <a:gd name="connsiteY75" fmla="*/ 3705225 h 3736975"/>
              <a:gd name="connsiteX76" fmla="*/ 1847850 w 2336800"/>
              <a:gd name="connsiteY76" fmla="*/ 3721100 h 3736975"/>
              <a:gd name="connsiteX77" fmla="*/ 1816100 w 2336800"/>
              <a:gd name="connsiteY77" fmla="*/ 3733800 h 3736975"/>
              <a:gd name="connsiteX78" fmla="*/ 1778000 w 2336800"/>
              <a:gd name="connsiteY78" fmla="*/ 3736975 h 3736975"/>
              <a:gd name="connsiteX79" fmla="*/ 1743075 w 2336800"/>
              <a:gd name="connsiteY79" fmla="*/ 3733800 h 3736975"/>
              <a:gd name="connsiteX80" fmla="*/ 1708150 w 2336800"/>
              <a:gd name="connsiteY80" fmla="*/ 3721100 h 3736975"/>
              <a:gd name="connsiteX81" fmla="*/ 1676400 w 2336800"/>
              <a:gd name="connsiteY81" fmla="*/ 3705225 h 3736975"/>
              <a:gd name="connsiteX82" fmla="*/ 1651000 w 2336800"/>
              <a:gd name="connsiteY82" fmla="*/ 3683000 h 3736975"/>
              <a:gd name="connsiteX83" fmla="*/ 1628775 w 2336800"/>
              <a:gd name="connsiteY83" fmla="*/ 3657600 h 3736975"/>
              <a:gd name="connsiteX84" fmla="*/ 1612900 w 2336800"/>
              <a:gd name="connsiteY84" fmla="*/ 3625850 h 3736975"/>
              <a:gd name="connsiteX85" fmla="*/ 1600200 w 2336800"/>
              <a:gd name="connsiteY85" fmla="*/ 3590925 h 3736975"/>
              <a:gd name="connsiteX86" fmla="*/ 1597025 w 2336800"/>
              <a:gd name="connsiteY86" fmla="*/ 3556000 h 3736975"/>
              <a:gd name="connsiteX87" fmla="*/ 1597025 w 2336800"/>
              <a:gd name="connsiteY87" fmla="*/ 2279650 h 3736975"/>
              <a:gd name="connsiteX88" fmla="*/ 1460500 w 2336800"/>
              <a:gd name="connsiteY88" fmla="*/ 2279650 h 3736975"/>
              <a:gd name="connsiteX89" fmla="*/ 1460500 w 2336800"/>
              <a:gd name="connsiteY89" fmla="*/ 3556000 h 3736975"/>
              <a:gd name="connsiteX90" fmla="*/ 1457325 w 2336800"/>
              <a:gd name="connsiteY90" fmla="*/ 3590925 h 3736975"/>
              <a:gd name="connsiteX91" fmla="*/ 1447800 w 2336800"/>
              <a:gd name="connsiteY91" fmla="*/ 3625850 h 3736975"/>
              <a:gd name="connsiteX92" fmla="*/ 1428750 w 2336800"/>
              <a:gd name="connsiteY92" fmla="*/ 3657600 h 3736975"/>
              <a:gd name="connsiteX93" fmla="*/ 1406525 w 2336800"/>
              <a:gd name="connsiteY93" fmla="*/ 3683000 h 3736975"/>
              <a:gd name="connsiteX94" fmla="*/ 1381125 w 2336800"/>
              <a:gd name="connsiteY94" fmla="*/ 3705225 h 3736975"/>
              <a:gd name="connsiteX95" fmla="*/ 1349375 w 2336800"/>
              <a:gd name="connsiteY95" fmla="*/ 3721100 h 3736975"/>
              <a:gd name="connsiteX96" fmla="*/ 1317625 w 2336800"/>
              <a:gd name="connsiteY96" fmla="*/ 3733800 h 3736975"/>
              <a:gd name="connsiteX97" fmla="*/ 1279525 w 2336800"/>
              <a:gd name="connsiteY97" fmla="*/ 3736975 h 3736975"/>
              <a:gd name="connsiteX98" fmla="*/ 1244600 w 2336800"/>
              <a:gd name="connsiteY98" fmla="*/ 3733800 h 3736975"/>
              <a:gd name="connsiteX99" fmla="*/ 1209675 w 2336800"/>
              <a:gd name="connsiteY99" fmla="*/ 3721100 h 3736975"/>
              <a:gd name="connsiteX100" fmla="*/ 1177925 w 2336800"/>
              <a:gd name="connsiteY100" fmla="*/ 3705225 h 3736975"/>
              <a:gd name="connsiteX101" fmla="*/ 1152525 w 2336800"/>
              <a:gd name="connsiteY101" fmla="*/ 3683000 h 3736975"/>
              <a:gd name="connsiteX102" fmla="*/ 1130300 w 2336800"/>
              <a:gd name="connsiteY102" fmla="*/ 3657600 h 3736975"/>
              <a:gd name="connsiteX103" fmla="*/ 1114425 w 2336800"/>
              <a:gd name="connsiteY103" fmla="*/ 3625850 h 3736975"/>
              <a:gd name="connsiteX104" fmla="*/ 1101725 w 2336800"/>
              <a:gd name="connsiteY104" fmla="*/ 3590925 h 3736975"/>
              <a:gd name="connsiteX105" fmla="*/ 1098550 w 2336800"/>
              <a:gd name="connsiteY105" fmla="*/ 3556000 h 3736975"/>
              <a:gd name="connsiteX106" fmla="*/ 1098550 w 2336800"/>
              <a:gd name="connsiteY106" fmla="*/ 2212975 h 3736975"/>
              <a:gd name="connsiteX107" fmla="*/ 1101725 w 2336800"/>
              <a:gd name="connsiteY107" fmla="*/ 2174875 h 3736975"/>
              <a:gd name="connsiteX108" fmla="*/ 1103062 w 2336800"/>
              <a:gd name="connsiteY108" fmla="*/ 2171199 h 3736975"/>
              <a:gd name="connsiteX109" fmla="*/ 1095375 w 2336800"/>
              <a:gd name="connsiteY109" fmla="*/ 2155825 h 3736975"/>
              <a:gd name="connsiteX110" fmla="*/ 1085850 w 2336800"/>
              <a:gd name="connsiteY110" fmla="*/ 2127250 h 3736975"/>
              <a:gd name="connsiteX111" fmla="*/ 1079500 w 2336800"/>
              <a:gd name="connsiteY111" fmla="*/ 2095500 h 3736975"/>
              <a:gd name="connsiteX112" fmla="*/ 1079500 w 2336800"/>
              <a:gd name="connsiteY112" fmla="*/ 2057400 h 3736975"/>
              <a:gd name="connsiteX113" fmla="*/ 1079500 w 2336800"/>
              <a:gd name="connsiteY113" fmla="*/ 1214835 h 3736975"/>
              <a:gd name="connsiteX114" fmla="*/ 784225 w 2336800"/>
              <a:gd name="connsiteY114" fmla="*/ 1473200 h 3736975"/>
              <a:gd name="connsiteX115" fmla="*/ 762000 w 2336800"/>
              <a:gd name="connsiteY115" fmla="*/ 1489075 h 3736975"/>
              <a:gd name="connsiteX116" fmla="*/ 739775 w 2336800"/>
              <a:gd name="connsiteY116" fmla="*/ 1504950 h 3736975"/>
              <a:gd name="connsiteX117" fmla="*/ 717550 w 2336800"/>
              <a:gd name="connsiteY117" fmla="*/ 1511300 h 3736975"/>
              <a:gd name="connsiteX118" fmla="*/ 698500 w 2336800"/>
              <a:gd name="connsiteY118" fmla="*/ 1513681 h 3736975"/>
              <a:gd name="connsiteX119" fmla="*/ 695325 w 2336800"/>
              <a:gd name="connsiteY119" fmla="*/ 1514475 h 3736975"/>
              <a:gd name="connsiteX120" fmla="*/ 692150 w 2336800"/>
              <a:gd name="connsiteY120" fmla="*/ 1514475 h 3736975"/>
              <a:gd name="connsiteX121" fmla="*/ 673100 w 2336800"/>
              <a:gd name="connsiteY121" fmla="*/ 1514475 h 3736975"/>
              <a:gd name="connsiteX122" fmla="*/ 666750 w 2336800"/>
              <a:gd name="connsiteY122" fmla="*/ 1514475 h 3736975"/>
              <a:gd name="connsiteX123" fmla="*/ 660400 w 2336800"/>
              <a:gd name="connsiteY123" fmla="*/ 1512888 h 3736975"/>
              <a:gd name="connsiteX124" fmla="*/ 647700 w 2336800"/>
              <a:gd name="connsiteY124" fmla="*/ 1511300 h 3736975"/>
              <a:gd name="connsiteX125" fmla="*/ 622300 w 2336800"/>
              <a:gd name="connsiteY125" fmla="*/ 1504950 h 3736975"/>
              <a:gd name="connsiteX126" fmla="*/ 76200 w 2336800"/>
              <a:gd name="connsiteY126" fmla="*/ 1174750 h 3736975"/>
              <a:gd name="connsiteX127" fmla="*/ 53975 w 2336800"/>
              <a:gd name="connsiteY127" fmla="*/ 1162050 h 3736975"/>
              <a:gd name="connsiteX128" fmla="*/ 34925 w 2336800"/>
              <a:gd name="connsiteY128" fmla="*/ 1143000 h 3736975"/>
              <a:gd name="connsiteX129" fmla="*/ 19050 w 2336800"/>
              <a:gd name="connsiteY129" fmla="*/ 1123950 h 3736975"/>
              <a:gd name="connsiteX130" fmla="*/ 9525 w 2336800"/>
              <a:gd name="connsiteY130" fmla="*/ 1101725 h 3736975"/>
              <a:gd name="connsiteX131" fmla="*/ 3175 w 2336800"/>
              <a:gd name="connsiteY131" fmla="*/ 1076325 h 3736975"/>
              <a:gd name="connsiteX132" fmla="*/ 0 w 2336800"/>
              <a:gd name="connsiteY132" fmla="*/ 1050925 h 3736975"/>
              <a:gd name="connsiteX133" fmla="*/ 3175 w 2336800"/>
              <a:gd name="connsiteY133" fmla="*/ 1025525 h 3736975"/>
              <a:gd name="connsiteX134" fmla="*/ 12700 w 2336800"/>
              <a:gd name="connsiteY134" fmla="*/ 1000125 h 3736975"/>
              <a:gd name="connsiteX135" fmla="*/ 25400 w 2336800"/>
              <a:gd name="connsiteY135" fmla="*/ 977900 h 3736975"/>
              <a:gd name="connsiteX136" fmla="*/ 44450 w 2336800"/>
              <a:gd name="connsiteY136" fmla="*/ 958850 h 3736975"/>
              <a:gd name="connsiteX137" fmla="*/ 63500 w 2336800"/>
              <a:gd name="connsiteY137" fmla="*/ 942975 h 3736975"/>
              <a:gd name="connsiteX138" fmla="*/ 85725 w 2336800"/>
              <a:gd name="connsiteY138" fmla="*/ 933450 h 3736975"/>
              <a:gd name="connsiteX139" fmla="*/ 111125 w 2336800"/>
              <a:gd name="connsiteY139" fmla="*/ 927100 h 3736975"/>
              <a:gd name="connsiteX140" fmla="*/ 136525 w 2336800"/>
              <a:gd name="connsiteY140" fmla="*/ 927100 h 3736975"/>
              <a:gd name="connsiteX141" fmla="*/ 161925 w 2336800"/>
              <a:gd name="connsiteY141" fmla="*/ 930275 h 3736975"/>
              <a:gd name="connsiteX142" fmla="*/ 187325 w 2336800"/>
              <a:gd name="connsiteY142" fmla="*/ 936625 h 3736975"/>
              <a:gd name="connsiteX143" fmla="*/ 669973 w 2336800"/>
              <a:gd name="connsiteY143" fmla="*/ 1228459 h 3736975"/>
              <a:gd name="connsiteX144" fmla="*/ 996950 w 2336800"/>
              <a:gd name="connsiteY144" fmla="*/ 939800 h 3736975"/>
              <a:gd name="connsiteX145" fmla="*/ 1019175 w 2336800"/>
              <a:gd name="connsiteY145" fmla="*/ 923925 h 3736975"/>
              <a:gd name="connsiteX146" fmla="*/ 1030288 w 2336800"/>
              <a:gd name="connsiteY146" fmla="*/ 917575 h 3736975"/>
              <a:gd name="connsiteX147" fmla="*/ 1054100 w 2336800"/>
              <a:gd name="connsiteY147" fmla="*/ 901700 h 3736975"/>
              <a:gd name="connsiteX148" fmla="*/ 1089025 w 2336800"/>
              <a:gd name="connsiteY148" fmla="*/ 882650 h 3736975"/>
              <a:gd name="connsiteX149" fmla="*/ 1127125 w 2336800"/>
              <a:gd name="connsiteY149" fmla="*/ 866775 h 3736975"/>
              <a:gd name="connsiteX150" fmla="*/ 1171575 w 2336800"/>
              <a:gd name="connsiteY150" fmla="*/ 854075 h 3736975"/>
              <a:gd name="connsiteX151" fmla="*/ 1219200 w 2336800"/>
              <a:gd name="connsiteY151" fmla="*/ 841375 h 3736975"/>
              <a:gd name="connsiteX152" fmla="*/ 1270000 w 2336800"/>
              <a:gd name="connsiteY152" fmla="*/ 835025 h 3736975"/>
              <a:gd name="connsiteX153" fmla="*/ 1317625 w 2336800"/>
              <a:gd name="connsiteY153" fmla="*/ 825500 h 3736975"/>
              <a:gd name="connsiteX154" fmla="*/ 1365250 w 2336800"/>
              <a:gd name="connsiteY154" fmla="*/ 822325 h 3736975"/>
              <a:gd name="connsiteX155" fmla="*/ 1588162 w 2336800"/>
              <a:gd name="connsiteY155" fmla="*/ 0 h 3736975"/>
              <a:gd name="connsiteX156" fmla="*/ 1972734 w 2336800"/>
              <a:gd name="connsiteY156" fmla="*/ 384572 h 3736975"/>
              <a:gd name="connsiteX157" fmla="*/ 1588162 w 2336800"/>
              <a:gd name="connsiteY157" fmla="*/ 769144 h 3736975"/>
              <a:gd name="connsiteX158" fmla="*/ 1203590 w 2336800"/>
              <a:gd name="connsiteY158" fmla="*/ 384572 h 3736975"/>
              <a:gd name="connsiteX159" fmla="*/ 1588162 w 2336800"/>
              <a:gd name="connsiteY159" fmla="*/ 0 h 373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2336800" h="3736975">
                <a:moveTo>
                  <a:pt x="1577975" y="898525"/>
                </a:moveTo>
                <a:lnTo>
                  <a:pt x="1568450" y="901700"/>
                </a:lnTo>
                <a:lnTo>
                  <a:pt x="1555750" y="914400"/>
                </a:lnTo>
                <a:lnTo>
                  <a:pt x="1543050" y="927100"/>
                </a:lnTo>
                <a:lnTo>
                  <a:pt x="1543050" y="936625"/>
                </a:lnTo>
                <a:lnTo>
                  <a:pt x="1539875" y="946150"/>
                </a:lnTo>
                <a:lnTo>
                  <a:pt x="1543050" y="955675"/>
                </a:lnTo>
                <a:lnTo>
                  <a:pt x="1543050" y="965200"/>
                </a:lnTo>
                <a:lnTo>
                  <a:pt x="1555750" y="981075"/>
                </a:lnTo>
                <a:lnTo>
                  <a:pt x="1568450" y="990600"/>
                </a:lnTo>
                <a:lnTo>
                  <a:pt x="1571246" y="991532"/>
                </a:lnTo>
                <a:lnTo>
                  <a:pt x="1470025" y="1831975"/>
                </a:lnTo>
                <a:lnTo>
                  <a:pt x="1587500" y="1958975"/>
                </a:lnTo>
                <a:lnTo>
                  <a:pt x="1698625" y="1831975"/>
                </a:lnTo>
                <a:lnTo>
                  <a:pt x="1603211" y="991713"/>
                </a:lnTo>
                <a:lnTo>
                  <a:pt x="1606550" y="990600"/>
                </a:lnTo>
                <a:lnTo>
                  <a:pt x="1622425" y="981075"/>
                </a:lnTo>
                <a:lnTo>
                  <a:pt x="1631950" y="965200"/>
                </a:lnTo>
                <a:lnTo>
                  <a:pt x="1635125" y="955675"/>
                </a:lnTo>
                <a:lnTo>
                  <a:pt x="1638300" y="946150"/>
                </a:lnTo>
                <a:lnTo>
                  <a:pt x="1635125" y="936625"/>
                </a:lnTo>
                <a:lnTo>
                  <a:pt x="1631950" y="927100"/>
                </a:lnTo>
                <a:lnTo>
                  <a:pt x="1622425" y="914400"/>
                </a:lnTo>
                <a:lnTo>
                  <a:pt x="1606550" y="901700"/>
                </a:lnTo>
                <a:lnTo>
                  <a:pt x="1597025" y="898525"/>
                </a:lnTo>
                <a:lnTo>
                  <a:pt x="1587500" y="898525"/>
                </a:lnTo>
                <a:close/>
                <a:moveTo>
                  <a:pt x="1450975" y="819150"/>
                </a:moveTo>
                <a:lnTo>
                  <a:pt x="1606550" y="819150"/>
                </a:lnTo>
                <a:lnTo>
                  <a:pt x="1704975" y="822325"/>
                </a:lnTo>
                <a:lnTo>
                  <a:pt x="1765300" y="828675"/>
                </a:lnTo>
                <a:lnTo>
                  <a:pt x="1828800" y="835025"/>
                </a:lnTo>
                <a:lnTo>
                  <a:pt x="1892300" y="844550"/>
                </a:lnTo>
                <a:lnTo>
                  <a:pt x="1955800" y="860425"/>
                </a:lnTo>
                <a:lnTo>
                  <a:pt x="2016125" y="876300"/>
                </a:lnTo>
                <a:lnTo>
                  <a:pt x="2070100" y="895350"/>
                </a:lnTo>
                <a:lnTo>
                  <a:pt x="2095500" y="908050"/>
                </a:lnTo>
                <a:lnTo>
                  <a:pt x="2114550" y="917575"/>
                </a:lnTo>
                <a:lnTo>
                  <a:pt x="2133600" y="930275"/>
                </a:lnTo>
                <a:lnTo>
                  <a:pt x="2149475" y="946150"/>
                </a:lnTo>
                <a:lnTo>
                  <a:pt x="2162175" y="958850"/>
                </a:lnTo>
                <a:lnTo>
                  <a:pt x="2171700" y="974725"/>
                </a:lnTo>
                <a:lnTo>
                  <a:pt x="2172074" y="976966"/>
                </a:lnTo>
                <a:lnTo>
                  <a:pt x="2178050" y="987425"/>
                </a:lnTo>
                <a:lnTo>
                  <a:pt x="2184400" y="1012825"/>
                </a:lnTo>
                <a:lnTo>
                  <a:pt x="2187575" y="1038225"/>
                </a:lnTo>
                <a:lnTo>
                  <a:pt x="2336800" y="2305050"/>
                </a:lnTo>
                <a:lnTo>
                  <a:pt x="2333625" y="2330450"/>
                </a:lnTo>
                <a:lnTo>
                  <a:pt x="2327275" y="2355850"/>
                </a:lnTo>
                <a:lnTo>
                  <a:pt x="2314575" y="2378075"/>
                </a:lnTo>
                <a:lnTo>
                  <a:pt x="2298700" y="2397125"/>
                </a:lnTo>
                <a:lnTo>
                  <a:pt x="2279650" y="2413000"/>
                </a:lnTo>
                <a:lnTo>
                  <a:pt x="2257425" y="2425700"/>
                </a:lnTo>
                <a:lnTo>
                  <a:pt x="2235200" y="2432050"/>
                </a:lnTo>
                <a:lnTo>
                  <a:pt x="2206625" y="2435225"/>
                </a:lnTo>
                <a:lnTo>
                  <a:pt x="2181225" y="2432050"/>
                </a:lnTo>
                <a:lnTo>
                  <a:pt x="2155825" y="2425700"/>
                </a:lnTo>
                <a:lnTo>
                  <a:pt x="2133600" y="2413000"/>
                </a:lnTo>
                <a:lnTo>
                  <a:pt x="2114550" y="2397125"/>
                </a:lnTo>
                <a:lnTo>
                  <a:pt x="2098675" y="2378075"/>
                </a:lnTo>
                <a:lnTo>
                  <a:pt x="2089150" y="2355850"/>
                </a:lnTo>
                <a:lnTo>
                  <a:pt x="2079625" y="2330450"/>
                </a:lnTo>
                <a:lnTo>
                  <a:pt x="2076450" y="2305050"/>
                </a:lnTo>
                <a:lnTo>
                  <a:pt x="1981200" y="1496439"/>
                </a:lnTo>
                <a:lnTo>
                  <a:pt x="1981200" y="2057400"/>
                </a:lnTo>
                <a:lnTo>
                  <a:pt x="1978025" y="2095500"/>
                </a:lnTo>
                <a:lnTo>
                  <a:pt x="1971675" y="2127250"/>
                </a:lnTo>
                <a:lnTo>
                  <a:pt x="1962150" y="2155825"/>
                </a:lnTo>
                <a:lnTo>
                  <a:pt x="1954679" y="2170766"/>
                </a:lnTo>
                <a:lnTo>
                  <a:pt x="1955800" y="2174875"/>
                </a:lnTo>
                <a:lnTo>
                  <a:pt x="1958975" y="2212975"/>
                </a:lnTo>
                <a:lnTo>
                  <a:pt x="1958975" y="3556000"/>
                </a:lnTo>
                <a:lnTo>
                  <a:pt x="1955800" y="3590925"/>
                </a:lnTo>
                <a:lnTo>
                  <a:pt x="1946275" y="3625850"/>
                </a:lnTo>
                <a:lnTo>
                  <a:pt x="1930400" y="3657600"/>
                </a:lnTo>
                <a:lnTo>
                  <a:pt x="1908175" y="3683000"/>
                </a:lnTo>
                <a:lnTo>
                  <a:pt x="1879600" y="3705225"/>
                </a:lnTo>
                <a:lnTo>
                  <a:pt x="1847850" y="3721100"/>
                </a:lnTo>
                <a:lnTo>
                  <a:pt x="1816100" y="3733800"/>
                </a:lnTo>
                <a:lnTo>
                  <a:pt x="1778000" y="3736975"/>
                </a:lnTo>
                <a:lnTo>
                  <a:pt x="1743075" y="3733800"/>
                </a:lnTo>
                <a:lnTo>
                  <a:pt x="1708150" y="3721100"/>
                </a:lnTo>
                <a:lnTo>
                  <a:pt x="1676400" y="3705225"/>
                </a:lnTo>
                <a:lnTo>
                  <a:pt x="1651000" y="3683000"/>
                </a:lnTo>
                <a:lnTo>
                  <a:pt x="1628775" y="3657600"/>
                </a:lnTo>
                <a:lnTo>
                  <a:pt x="1612900" y="3625850"/>
                </a:lnTo>
                <a:lnTo>
                  <a:pt x="1600200" y="3590925"/>
                </a:lnTo>
                <a:lnTo>
                  <a:pt x="1597025" y="3556000"/>
                </a:lnTo>
                <a:lnTo>
                  <a:pt x="1597025" y="2279650"/>
                </a:lnTo>
                <a:lnTo>
                  <a:pt x="1460500" y="2279650"/>
                </a:lnTo>
                <a:lnTo>
                  <a:pt x="1460500" y="3556000"/>
                </a:lnTo>
                <a:lnTo>
                  <a:pt x="1457325" y="3590925"/>
                </a:lnTo>
                <a:lnTo>
                  <a:pt x="1447800" y="3625850"/>
                </a:lnTo>
                <a:lnTo>
                  <a:pt x="1428750" y="3657600"/>
                </a:lnTo>
                <a:lnTo>
                  <a:pt x="1406525" y="3683000"/>
                </a:lnTo>
                <a:lnTo>
                  <a:pt x="1381125" y="3705225"/>
                </a:lnTo>
                <a:lnTo>
                  <a:pt x="1349375" y="3721100"/>
                </a:lnTo>
                <a:lnTo>
                  <a:pt x="1317625" y="3733800"/>
                </a:lnTo>
                <a:lnTo>
                  <a:pt x="1279525" y="3736975"/>
                </a:lnTo>
                <a:lnTo>
                  <a:pt x="1244600" y="3733800"/>
                </a:lnTo>
                <a:lnTo>
                  <a:pt x="1209675" y="3721100"/>
                </a:lnTo>
                <a:lnTo>
                  <a:pt x="1177925" y="3705225"/>
                </a:lnTo>
                <a:lnTo>
                  <a:pt x="1152525" y="3683000"/>
                </a:lnTo>
                <a:lnTo>
                  <a:pt x="1130300" y="3657600"/>
                </a:lnTo>
                <a:lnTo>
                  <a:pt x="1114425" y="3625850"/>
                </a:lnTo>
                <a:lnTo>
                  <a:pt x="1101725" y="3590925"/>
                </a:lnTo>
                <a:lnTo>
                  <a:pt x="1098550" y="3556000"/>
                </a:lnTo>
                <a:lnTo>
                  <a:pt x="1098550" y="2212975"/>
                </a:lnTo>
                <a:lnTo>
                  <a:pt x="1101725" y="2174875"/>
                </a:lnTo>
                <a:lnTo>
                  <a:pt x="1103062" y="2171199"/>
                </a:lnTo>
                <a:lnTo>
                  <a:pt x="1095375" y="2155825"/>
                </a:lnTo>
                <a:lnTo>
                  <a:pt x="1085850" y="2127250"/>
                </a:lnTo>
                <a:lnTo>
                  <a:pt x="1079500" y="2095500"/>
                </a:lnTo>
                <a:lnTo>
                  <a:pt x="1079500" y="2057400"/>
                </a:lnTo>
                <a:lnTo>
                  <a:pt x="1079500" y="1214835"/>
                </a:lnTo>
                <a:lnTo>
                  <a:pt x="784225" y="1473200"/>
                </a:lnTo>
                <a:lnTo>
                  <a:pt x="762000" y="1489075"/>
                </a:lnTo>
                <a:lnTo>
                  <a:pt x="739775" y="1504950"/>
                </a:lnTo>
                <a:lnTo>
                  <a:pt x="717550" y="1511300"/>
                </a:lnTo>
                <a:lnTo>
                  <a:pt x="698500" y="1513681"/>
                </a:lnTo>
                <a:lnTo>
                  <a:pt x="695325" y="1514475"/>
                </a:lnTo>
                <a:lnTo>
                  <a:pt x="692150" y="1514475"/>
                </a:lnTo>
                <a:lnTo>
                  <a:pt x="673100" y="1514475"/>
                </a:lnTo>
                <a:lnTo>
                  <a:pt x="666750" y="1514475"/>
                </a:lnTo>
                <a:lnTo>
                  <a:pt x="660400" y="1512888"/>
                </a:lnTo>
                <a:lnTo>
                  <a:pt x="647700" y="1511300"/>
                </a:lnTo>
                <a:lnTo>
                  <a:pt x="622300" y="1504950"/>
                </a:lnTo>
                <a:lnTo>
                  <a:pt x="76200" y="1174750"/>
                </a:lnTo>
                <a:lnTo>
                  <a:pt x="53975" y="1162050"/>
                </a:lnTo>
                <a:lnTo>
                  <a:pt x="34925" y="1143000"/>
                </a:lnTo>
                <a:lnTo>
                  <a:pt x="19050" y="1123950"/>
                </a:lnTo>
                <a:lnTo>
                  <a:pt x="9525" y="1101725"/>
                </a:lnTo>
                <a:lnTo>
                  <a:pt x="3175" y="1076325"/>
                </a:lnTo>
                <a:lnTo>
                  <a:pt x="0" y="1050925"/>
                </a:lnTo>
                <a:lnTo>
                  <a:pt x="3175" y="1025525"/>
                </a:lnTo>
                <a:lnTo>
                  <a:pt x="12700" y="1000125"/>
                </a:lnTo>
                <a:lnTo>
                  <a:pt x="25400" y="977900"/>
                </a:lnTo>
                <a:lnTo>
                  <a:pt x="44450" y="958850"/>
                </a:lnTo>
                <a:lnTo>
                  <a:pt x="63500" y="942975"/>
                </a:lnTo>
                <a:lnTo>
                  <a:pt x="85725" y="933450"/>
                </a:lnTo>
                <a:lnTo>
                  <a:pt x="111125" y="927100"/>
                </a:lnTo>
                <a:lnTo>
                  <a:pt x="136525" y="927100"/>
                </a:lnTo>
                <a:lnTo>
                  <a:pt x="161925" y="930275"/>
                </a:lnTo>
                <a:lnTo>
                  <a:pt x="187325" y="936625"/>
                </a:lnTo>
                <a:lnTo>
                  <a:pt x="669973" y="1228459"/>
                </a:lnTo>
                <a:lnTo>
                  <a:pt x="996950" y="939800"/>
                </a:lnTo>
                <a:lnTo>
                  <a:pt x="1019175" y="923925"/>
                </a:lnTo>
                <a:lnTo>
                  <a:pt x="1030288" y="917575"/>
                </a:lnTo>
                <a:lnTo>
                  <a:pt x="1054100" y="901700"/>
                </a:lnTo>
                <a:lnTo>
                  <a:pt x="1089025" y="882650"/>
                </a:lnTo>
                <a:lnTo>
                  <a:pt x="1127125" y="866775"/>
                </a:lnTo>
                <a:lnTo>
                  <a:pt x="1171575" y="854075"/>
                </a:lnTo>
                <a:lnTo>
                  <a:pt x="1219200" y="841375"/>
                </a:lnTo>
                <a:lnTo>
                  <a:pt x="1270000" y="835025"/>
                </a:lnTo>
                <a:lnTo>
                  <a:pt x="1317625" y="825500"/>
                </a:lnTo>
                <a:lnTo>
                  <a:pt x="1365250" y="822325"/>
                </a:lnTo>
                <a:close/>
                <a:moveTo>
                  <a:pt x="1588162" y="0"/>
                </a:moveTo>
                <a:cubicBezTo>
                  <a:pt x="1800555" y="0"/>
                  <a:pt x="1972734" y="172179"/>
                  <a:pt x="1972734" y="384572"/>
                </a:cubicBezTo>
                <a:cubicBezTo>
                  <a:pt x="1972734" y="596965"/>
                  <a:pt x="1800555" y="769144"/>
                  <a:pt x="1588162" y="769144"/>
                </a:cubicBezTo>
                <a:cubicBezTo>
                  <a:pt x="1375769" y="769144"/>
                  <a:pt x="1203590" y="596965"/>
                  <a:pt x="1203590" y="384572"/>
                </a:cubicBezTo>
                <a:cubicBezTo>
                  <a:pt x="1203590" y="172179"/>
                  <a:pt x="1375769" y="0"/>
                  <a:pt x="158816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1" name="矩形 10"/>
          <p:cNvSpPr/>
          <p:nvPr/>
        </p:nvSpPr>
        <p:spPr>
          <a:xfrm>
            <a:off x="2374900" y="1533236"/>
            <a:ext cx="7489537" cy="393815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2" name="矩形 11"/>
          <p:cNvSpPr/>
          <p:nvPr/>
        </p:nvSpPr>
        <p:spPr>
          <a:xfrm>
            <a:off x="7360229" y="5321654"/>
            <a:ext cx="1532792" cy="299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2242092" y="2890835"/>
            <a:ext cx="358648" cy="1318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4" name="KSO_Shape"/>
          <p:cNvSpPr>
            <a:spLocks/>
          </p:cNvSpPr>
          <p:nvPr/>
        </p:nvSpPr>
        <p:spPr bwMode="auto">
          <a:xfrm flipH="1">
            <a:off x="4096983" y="3073400"/>
            <a:ext cx="289502" cy="768589"/>
          </a:xfrm>
          <a:custGeom>
            <a:avLst/>
            <a:gdLst/>
            <a:ahLst/>
            <a:cxnLst/>
            <a:rect l="0" t="0" r="r" b="b"/>
            <a:pathLst>
              <a:path w="1190625" h="3163887">
                <a:moveTo>
                  <a:pt x="896392" y="1026239"/>
                </a:moveTo>
                <a:lnTo>
                  <a:pt x="896392" y="1562636"/>
                </a:lnTo>
                <a:lnTo>
                  <a:pt x="905596" y="1537864"/>
                </a:lnTo>
                <a:lnTo>
                  <a:pt x="914166" y="1513410"/>
                </a:lnTo>
                <a:lnTo>
                  <a:pt x="922419" y="1489909"/>
                </a:lnTo>
                <a:lnTo>
                  <a:pt x="929402" y="1466726"/>
                </a:lnTo>
                <a:lnTo>
                  <a:pt x="936067" y="1444495"/>
                </a:lnTo>
                <a:lnTo>
                  <a:pt x="941780" y="1423217"/>
                </a:lnTo>
                <a:lnTo>
                  <a:pt x="946859" y="1401939"/>
                </a:lnTo>
                <a:lnTo>
                  <a:pt x="951303" y="1381931"/>
                </a:lnTo>
                <a:lnTo>
                  <a:pt x="955111" y="1362241"/>
                </a:lnTo>
                <a:lnTo>
                  <a:pt x="958285" y="1343186"/>
                </a:lnTo>
                <a:lnTo>
                  <a:pt x="961142" y="1325084"/>
                </a:lnTo>
                <a:lnTo>
                  <a:pt x="963046" y="1307299"/>
                </a:lnTo>
                <a:lnTo>
                  <a:pt x="964951" y="1290467"/>
                </a:lnTo>
                <a:lnTo>
                  <a:pt x="965903" y="1273953"/>
                </a:lnTo>
                <a:lnTo>
                  <a:pt x="966538" y="1258392"/>
                </a:lnTo>
                <a:lnTo>
                  <a:pt x="966855" y="1243148"/>
                </a:lnTo>
                <a:lnTo>
                  <a:pt x="966221" y="1222822"/>
                </a:lnTo>
                <a:lnTo>
                  <a:pt x="964951" y="1203450"/>
                </a:lnTo>
                <a:lnTo>
                  <a:pt x="963046" y="1185030"/>
                </a:lnTo>
                <a:lnTo>
                  <a:pt x="960507" y="1167881"/>
                </a:lnTo>
                <a:lnTo>
                  <a:pt x="957651" y="1151684"/>
                </a:lnTo>
                <a:lnTo>
                  <a:pt x="953842" y="1136440"/>
                </a:lnTo>
                <a:lnTo>
                  <a:pt x="949716" y="1122149"/>
                </a:lnTo>
                <a:lnTo>
                  <a:pt x="945272" y="1108810"/>
                </a:lnTo>
                <a:lnTo>
                  <a:pt x="940193" y="1096107"/>
                </a:lnTo>
                <a:lnTo>
                  <a:pt x="934798" y="1084039"/>
                </a:lnTo>
                <a:lnTo>
                  <a:pt x="929084" y="1072923"/>
                </a:lnTo>
                <a:lnTo>
                  <a:pt x="923054" y="1062443"/>
                </a:lnTo>
                <a:lnTo>
                  <a:pt x="916388" y="1052598"/>
                </a:lnTo>
                <a:lnTo>
                  <a:pt x="910040" y="1043388"/>
                </a:lnTo>
                <a:lnTo>
                  <a:pt x="903375" y="1034814"/>
                </a:lnTo>
                <a:lnTo>
                  <a:pt x="896392" y="1026239"/>
                </a:lnTo>
                <a:close/>
                <a:moveTo>
                  <a:pt x="641199" y="722312"/>
                </a:moveTo>
                <a:lnTo>
                  <a:pt x="788474" y="722312"/>
                </a:lnTo>
                <a:lnTo>
                  <a:pt x="797044" y="722630"/>
                </a:lnTo>
                <a:lnTo>
                  <a:pt x="805297" y="723583"/>
                </a:lnTo>
                <a:lnTo>
                  <a:pt x="813867" y="725488"/>
                </a:lnTo>
                <a:lnTo>
                  <a:pt x="822119" y="727711"/>
                </a:lnTo>
                <a:lnTo>
                  <a:pt x="829419" y="729617"/>
                </a:lnTo>
                <a:lnTo>
                  <a:pt x="839259" y="732475"/>
                </a:lnTo>
                <a:lnTo>
                  <a:pt x="851638" y="736286"/>
                </a:lnTo>
                <a:lnTo>
                  <a:pt x="866238" y="741367"/>
                </a:lnTo>
                <a:lnTo>
                  <a:pt x="882108" y="747719"/>
                </a:lnTo>
                <a:lnTo>
                  <a:pt x="890678" y="751530"/>
                </a:lnTo>
                <a:lnTo>
                  <a:pt x="899883" y="755341"/>
                </a:lnTo>
                <a:lnTo>
                  <a:pt x="909088" y="760105"/>
                </a:lnTo>
                <a:lnTo>
                  <a:pt x="919245" y="765186"/>
                </a:lnTo>
                <a:lnTo>
                  <a:pt x="929084" y="770267"/>
                </a:lnTo>
                <a:lnTo>
                  <a:pt x="939559" y="775984"/>
                </a:lnTo>
                <a:lnTo>
                  <a:pt x="951620" y="783288"/>
                </a:lnTo>
                <a:lnTo>
                  <a:pt x="963999" y="791228"/>
                </a:lnTo>
                <a:lnTo>
                  <a:pt x="977012" y="799802"/>
                </a:lnTo>
                <a:lnTo>
                  <a:pt x="989708" y="809012"/>
                </a:lnTo>
                <a:lnTo>
                  <a:pt x="1002405" y="819175"/>
                </a:lnTo>
                <a:lnTo>
                  <a:pt x="1015418" y="829973"/>
                </a:lnTo>
                <a:lnTo>
                  <a:pt x="1028432" y="841406"/>
                </a:lnTo>
                <a:lnTo>
                  <a:pt x="1041445" y="853791"/>
                </a:lnTo>
                <a:lnTo>
                  <a:pt x="1054141" y="866812"/>
                </a:lnTo>
                <a:lnTo>
                  <a:pt x="1066838" y="881104"/>
                </a:lnTo>
                <a:lnTo>
                  <a:pt x="1072868" y="888408"/>
                </a:lnTo>
                <a:lnTo>
                  <a:pt x="1078899" y="895712"/>
                </a:lnTo>
                <a:lnTo>
                  <a:pt x="1085247" y="903652"/>
                </a:lnTo>
                <a:lnTo>
                  <a:pt x="1091278" y="911591"/>
                </a:lnTo>
                <a:lnTo>
                  <a:pt x="1096991" y="919531"/>
                </a:lnTo>
                <a:lnTo>
                  <a:pt x="1102704" y="928423"/>
                </a:lnTo>
                <a:lnTo>
                  <a:pt x="1108418" y="936998"/>
                </a:lnTo>
                <a:lnTo>
                  <a:pt x="1113813" y="945890"/>
                </a:lnTo>
                <a:lnTo>
                  <a:pt x="1119209" y="954783"/>
                </a:lnTo>
                <a:lnTo>
                  <a:pt x="1124605" y="963993"/>
                </a:lnTo>
                <a:lnTo>
                  <a:pt x="1129684" y="973520"/>
                </a:lnTo>
                <a:lnTo>
                  <a:pt x="1134445" y="983683"/>
                </a:lnTo>
                <a:lnTo>
                  <a:pt x="1141110" y="997021"/>
                </a:lnTo>
                <a:lnTo>
                  <a:pt x="1147141" y="1010677"/>
                </a:lnTo>
                <a:lnTo>
                  <a:pt x="1152854" y="1024651"/>
                </a:lnTo>
                <a:lnTo>
                  <a:pt x="1157933" y="1039577"/>
                </a:lnTo>
                <a:lnTo>
                  <a:pt x="1163011" y="1054504"/>
                </a:lnTo>
                <a:lnTo>
                  <a:pt x="1167772" y="1069748"/>
                </a:lnTo>
                <a:lnTo>
                  <a:pt x="1171898" y="1085309"/>
                </a:lnTo>
                <a:lnTo>
                  <a:pt x="1175707" y="1101506"/>
                </a:lnTo>
                <a:lnTo>
                  <a:pt x="1179199" y="1118020"/>
                </a:lnTo>
                <a:lnTo>
                  <a:pt x="1182055" y="1134534"/>
                </a:lnTo>
                <a:lnTo>
                  <a:pt x="1184595" y="1152001"/>
                </a:lnTo>
                <a:lnTo>
                  <a:pt x="1186816" y="1169469"/>
                </a:lnTo>
                <a:lnTo>
                  <a:pt x="1188403" y="1187253"/>
                </a:lnTo>
                <a:lnTo>
                  <a:pt x="1189673" y="1205673"/>
                </a:lnTo>
                <a:lnTo>
                  <a:pt x="1190308" y="1224093"/>
                </a:lnTo>
                <a:lnTo>
                  <a:pt x="1190625" y="1243148"/>
                </a:lnTo>
                <a:lnTo>
                  <a:pt x="1190308" y="1257756"/>
                </a:lnTo>
                <a:lnTo>
                  <a:pt x="1189990" y="1272365"/>
                </a:lnTo>
                <a:lnTo>
                  <a:pt x="1189356" y="1287292"/>
                </a:lnTo>
                <a:lnTo>
                  <a:pt x="1188403" y="1302218"/>
                </a:lnTo>
                <a:lnTo>
                  <a:pt x="1187134" y="1317780"/>
                </a:lnTo>
                <a:lnTo>
                  <a:pt x="1185547" y="1333341"/>
                </a:lnTo>
                <a:lnTo>
                  <a:pt x="1183642" y="1348903"/>
                </a:lnTo>
                <a:lnTo>
                  <a:pt x="1181420" y="1364782"/>
                </a:lnTo>
                <a:lnTo>
                  <a:pt x="1178881" y="1380979"/>
                </a:lnTo>
                <a:lnTo>
                  <a:pt x="1176025" y="1397493"/>
                </a:lnTo>
                <a:lnTo>
                  <a:pt x="1173168" y="1413690"/>
                </a:lnTo>
                <a:lnTo>
                  <a:pt x="1169677" y="1430839"/>
                </a:lnTo>
                <a:lnTo>
                  <a:pt x="1165868" y="1447671"/>
                </a:lnTo>
                <a:lnTo>
                  <a:pt x="1162059" y="1464820"/>
                </a:lnTo>
                <a:lnTo>
                  <a:pt x="1157615" y="1482605"/>
                </a:lnTo>
                <a:lnTo>
                  <a:pt x="1152854" y="1500390"/>
                </a:lnTo>
                <a:lnTo>
                  <a:pt x="1147776" y="1518174"/>
                </a:lnTo>
                <a:lnTo>
                  <a:pt x="1142380" y="1536594"/>
                </a:lnTo>
                <a:lnTo>
                  <a:pt x="1136349" y="1555014"/>
                </a:lnTo>
                <a:lnTo>
                  <a:pt x="1130318" y="1573434"/>
                </a:lnTo>
                <a:lnTo>
                  <a:pt x="1123970" y="1592489"/>
                </a:lnTo>
                <a:lnTo>
                  <a:pt x="1116987" y="1611543"/>
                </a:lnTo>
                <a:lnTo>
                  <a:pt x="1110005" y="1630916"/>
                </a:lnTo>
                <a:lnTo>
                  <a:pt x="1102387" y="1650924"/>
                </a:lnTo>
                <a:lnTo>
                  <a:pt x="1094452" y="1670614"/>
                </a:lnTo>
                <a:lnTo>
                  <a:pt x="1086199" y="1690622"/>
                </a:lnTo>
                <a:lnTo>
                  <a:pt x="1077312" y="1711582"/>
                </a:lnTo>
                <a:lnTo>
                  <a:pt x="1068425" y="1731907"/>
                </a:lnTo>
                <a:lnTo>
                  <a:pt x="1058903" y="1752868"/>
                </a:lnTo>
                <a:lnTo>
                  <a:pt x="1049063" y="1774463"/>
                </a:lnTo>
                <a:lnTo>
                  <a:pt x="1038906" y="1795741"/>
                </a:lnTo>
                <a:lnTo>
                  <a:pt x="1028114" y="1817655"/>
                </a:lnTo>
                <a:lnTo>
                  <a:pt x="1023988" y="1824959"/>
                </a:lnTo>
                <a:lnTo>
                  <a:pt x="1019862" y="1831628"/>
                </a:lnTo>
                <a:lnTo>
                  <a:pt x="1015101" y="1837980"/>
                </a:lnTo>
                <a:lnTo>
                  <a:pt x="1010022" y="1844014"/>
                </a:lnTo>
                <a:lnTo>
                  <a:pt x="1004626" y="1849413"/>
                </a:lnTo>
                <a:lnTo>
                  <a:pt x="998596" y="1854494"/>
                </a:lnTo>
                <a:lnTo>
                  <a:pt x="992565" y="1859258"/>
                </a:lnTo>
                <a:lnTo>
                  <a:pt x="986217" y="1863386"/>
                </a:lnTo>
                <a:lnTo>
                  <a:pt x="979551" y="1867515"/>
                </a:lnTo>
                <a:lnTo>
                  <a:pt x="972251" y="1870691"/>
                </a:lnTo>
                <a:lnTo>
                  <a:pt x="965268" y="1873549"/>
                </a:lnTo>
                <a:lnTo>
                  <a:pt x="957968" y="1875772"/>
                </a:lnTo>
                <a:lnTo>
                  <a:pt x="950668" y="1877678"/>
                </a:lnTo>
                <a:lnTo>
                  <a:pt x="943050" y="1878948"/>
                </a:lnTo>
                <a:lnTo>
                  <a:pt x="935432" y="1879583"/>
                </a:lnTo>
                <a:lnTo>
                  <a:pt x="927815" y="1879901"/>
                </a:lnTo>
                <a:lnTo>
                  <a:pt x="922419" y="1879901"/>
                </a:lnTo>
                <a:lnTo>
                  <a:pt x="916388" y="1879266"/>
                </a:lnTo>
                <a:lnTo>
                  <a:pt x="910992" y="1878630"/>
                </a:lnTo>
                <a:lnTo>
                  <a:pt x="905279" y="1877678"/>
                </a:lnTo>
                <a:lnTo>
                  <a:pt x="1123653" y="2955871"/>
                </a:lnTo>
                <a:lnTo>
                  <a:pt x="1125240" y="2964445"/>
                </a:lnTo>
                <a:lnTo>
                  <a:pt x="1126510" y="2973655"/>
                </a:lnTo>
                <a:lnTo>
                  <a:pt x="1127144" y="2982230"/>
                </a:lnTo>
                <a:lnTo>
                  <a:pt x="1127144" y="2990805"/>
                </a:lnTo>
                <a:lnTo>
                  <a:pt x="1127144" y="2999379"/>
                </a:lnTo>
                <a:lnTo>
                  <a:pt x="1126510" y="3007636"/>
                </a:lnTo>
                <a:lnTo>
                  <a:pt x="1125240" y="3016211"/>
                </a:lnTo>
                <a:lnTo>
                  <a:pt x="1123970" y="3024468"/>
                </a:lnTo>
                <a:lnTo>
                  <a:pt x="1122066" y="3032726"/>
                </a:lnTo>
                <a:lnTo>
                  <a:pt x="1119844" y="3040983"/>
                </a:lnTo>
                <a:lnTo>
                  <a:pt x="1116987" y="3048922"/>
                </a:lnTo>
                <a:lnTo>
                  <a:pt x="1114131" y="3056544"/>
                </a:lnTo>
                <a:lnTo>
                  <a:pt x="1110639" y="3064166"/>
                </a:lnTo>
                <a:lnTo>
                  <a:pt x="1107148" y="3071471"/>
                </a:lnTo>
                <a:lnTo>
                  <a:pt x="1103022" y="3078775"/>
                </a:lnTo>
                <a:lnTo>
                  <a:pt x="1098578" y="3086079"/>
                </a:lnTo>
                <a:lnTo>
                  <a:pt x="1093817" y="3092749"/>
                </a:lnTo>
                <a:lnTo>
                  <a:pt x="1088739" y="3099100"/>
                </a:lnTo>
                <a:lnTo>
                  <a:pt x="1083025" y="3105452"/>
                </a:lnTo>
                <a:lnTo>
                  <a:pt x="1077629" y="3111486"/>
                </a:lnTo>
                <a:lnTo>
                  <a:pt x="1071599" y="3117202"/>
                </a:lnTo>
                <a:lnTo>
                  <a:pt x="1065251" y="3122919"/>
                </a:lnTo>
                <a:lnTo>
                  <a:pt x="1058903" y="3128000"/>
                </a:lnTo>
                <a:lnTo>
                  <a:pt x="1051920" y="3133082"/>
                </a:lnTo>
                <a:lnTo>
                  <a:pt x="1044937" y="3137845"/>
                </a:lnTo>
                <a:lnTo>
                  <a:pt x="1037636" y="3141974"/>
                </a:lnTo>
                <a:lnTo>
                  <a:pt x="1030019" y="3146102"/>
                </a:lnTo>
                <a:lnTo>
                  <a:pt x="1022084" y="3149596"/>
                </a:lnTo>
                <a:lnTo>
                  <a:pt x="1014149" y="3152772"/>
                </a:lnTo>
                <a:lnTo>
                  <a:pt x="1005896" y="3155312"/>
                </a:lnTo>
                <a:lnTo>
                  <a:pt x="997326" y="3157853"/>
                </a:lnTo>
                <a:lnTo>
                  <a:pt x="988756" y="3159759"/>
                </a:lnTo>
                <a:lnTo>
                  <a:pt x="980186" y="3161346"/>
                </a:lnTo>
                <a:lnTo>
                  <a:pt x="970982" y="3162299"/>
                </a:lnTo>
                <a:lnTo>
                  <a:pt x="962412" y="3162934"/>
                </a:lnTo>
                <a:lnTo>
                  <a:pt x="953842" y="3163252"/>
                </a:lnTo>
                <a:lnTo>
                  <a:pt x="945272" y="3162934"/>
                </a:lnTo>
                <a:lnTo>
                  <a:pt x="937019" y="3162299"/>
                </a:lnTo>
                <a:lnTo>
                  <a:pt x="928449" y="3161346"/>
                </a:lnTo>
                <a:lnTo>
                  <a:pt x="920197" y="3159759"/>
                </a:lnTo>
                <a:lnTo>
                  <a:pt x="911627" y="3157853"/>
                </a:lnTo>
                <a:lnTo>
                  <a:pt x="903692" y="3155630"/>
                </a:lnTo>
                <a:lnTo>
                  <a:pt x="895757" y="3153089"/>
                </a:lnTo>
                <a:lnTo>
                  <a:pt x="888139" y="3150231"/>
                </a:lnTo>
                <a:lnTo>
                  <a:pt x="880521" y="3146738"/>
                </a:lnTo>
                <a:lnTo>
                  <a:pt x="873221" y="3142927"/>
                </a:lnTo>
                <a:lnTo>
                  <a:pt x="865921" y="3139116"/>
                </a:lnTo>
                <a:lnTo>
                  <a:pt x="858621" y="3134352"/>
                </a:lnTo>
                <a:lnTo>
                  <a:pt x="851955" y="3129588"/>
                </a:lnTo>
                <a:lnTo>
                  <a:pt x="845290" y="3124507"/>
                </a:lnTo>
                <a:lnTo>
                  <a:pt x="839259" y="3119108"/>
                </a:lnTo>
                <a:lnTo>
                  <a:pt x="833228" y="3113391"/>
                </a:lnTo>
                <a:lnTo>
                  <a:pt x="827198" y="3107675"/>
                </a:lnTo>
                <a:lnTo>
                  <a:pt x="821802" y="3101323"/>
                </a:lnTo>
                <a:lnTo>
                  <a:pt x="816723" y="3094654"/>
                </a:lnTo>
                <a:lnTo>
                  <a:pt x="811645" y="3087985"/>
                </a:lnTo>
                <a:lnTo>
                  <a:pt x="806884" y="3080680"/>
                </a:lnTo>
                <a:lnTo>
                  <a:pt x="802757" y="3073376"/>
                </a:lnTo>
                <a:lnTo>
                  <a:pt x="798631" y="3065754"/>
                </a:lnTo>
                <a:lnTo>
                  <a:pt x="795140" y="3058132"/>
                </a:lnTo>
                <a:lnTo>
                  <a:pt x="791966" y="3050193"/>
                </a:lnTo>
                <a:lnTo>
                  <a:pt x="789109" y="3041935"/>
                </a:lnTo>
                <a:lnTo>
                  <a:pt x="786887" y="3033361"/>
                </a:lnTo>
                <a:lnTo>
                  <a:pt x="784983" y="3024468"/>
                </a:lnTo>
                <a:lnTo>
                  <a:pt x="556134" y="1895462"/>
                </a:lnTo>
                <a:lnTo>
                  <a:pt x="485988" y="1895462"/>
                </a:lnTo>
                <a:lnTo>
                  <a:pt x="485988" y="2990805"/>
                </a:lnTo>
                <a:lnTo>
                  <a:pt x="485671" y="2999697"/>
                </a:lnTo>
                <a:lnTo>
                  <a:pt x="485036" y="3008589"/>
                </a:lnTo>
                <a:lnTo>
                  <a:pt x="483766" y="3017164"/>
                </a:lnTo>
                <a:lnTo>
                  <a:pt x="482497" y="3026056"/>
                </a:lnTo>
                <a:lnTo>
                  <a:pt x="480592" y="3034313"/>
                </a:lnTo>
                <a:lnTo>
                  <a:pt x="478053" y="3042253"/>
                </a:lnTo>
                <a:lnTo>
                  <a:pt x="475196" y="3050510"/>
                </a:lnTo>
                <a:lnTo>
                  <a:pt x="472022" y="3058132"/>
                </a:lnTo>
                <a:lnTo>
                  <a:pt x="468531" y="3065754"/>
                </a:lnTo>
                <a:lnTo>
                  <a:pt x="464722" y="3073376"/>
                </a:lnTo>
                <a:lnTo>
                  <a:pt x="460596" y="3080363"/>
                </a:lnTo>
                <a:lnTo>
                  <a:pt x="456152" y="3087667"/>
                </a:lnTo>
                <a:lnTo>
                  <a:pt x="451391" y="3094337"/>
                </a:lnTo>
                <a:lnTo>
                  <a:pt x="446313" y="3101006"/>
                </a:lnTo>
                <a:lnTo>
                  <a:pt x="440917" y="3107357"/>
                </a:lnTo>
                <a:lnTo>
                  <a:pt x="435203" y="3113074"/>
                </a:lnTo>
                <a:lnTo>
                  <a:pt x="429173" y="3118790"/>
                </a:lnTo>
                <a:lnTo>
                  <a:pt x="423142" y="3124189"/>
                </a:lnTo>
                <a:lnTo>
                  <a:pt x="416159" y="3129271"/>
                </a:lnTo>
                <a:lnTo>
                  <a:pt x="409494" y="3134034"/>
                </a:lnTo>
                <a:lnTo>
                  <a:pt x="402511" y="3139116"/>
                </a:lnTo>
                <a:lnTo>
                  <a:pt x="395210" y="3143244"/>
                </a:lnTo>
                <a:lnTo>
                  <a:pt x="387910" y="3147055"/>
                </a:lnTo>
                <a:lnTo>
                  <a:pt x="380292" y="3150231"/>
                </a:lnTo>
                <a:lnTo>
                  <a:pt x="372357" y="3153407"/>
                </a:lnTo>
                <a:lnTo>
                  <a:pt x="364105" y="3156265"/>
                </a:lnTo>
                <a:lnTo>
                  <a:pt x="355852" y="3158488"/>
                </a:lnTo>
                <a:lnTo>
                  <a:pt x="347600" y="3160394"/>
                </a:lnTo>
                <a:lnTo>
                  <a:pt x="339030" y="3161982"/>
                </a:lnTo>
                <a:lnTo>
                  <a:pt x="330460" y="3162934"/>
                </a:lnTo>
                <a:lnTo>
                  <a:pt x="321890" y="3163570"/>
                </a:lnTo>
                <a:lnTo>
                  <a:pt x="313003" y="3163887"/>
                </a:lnTo>
                <a:lnTo>
                  <a:pt x="303798" y="3163570"/>
                </a:lnTo>
                <a:lnTo>
                  <a:pt x="295228" y="3162934"/>
                </a:lnTo>
                <a:lnTo>
                  <a:pt x="286341" y="3161982"/>
                </a:lnTo>
                <a:lnTo>
                  <a:pt x="278088" y="3160394"/>
                </a:lnTo>
                <a:lnTo>
                  <a:pt x="269836" y="3158488"/>
                </a:lnTo>
                <a:lnTo>
                  <a:pt x="261583" y="3156265"/>
                </a:lnTo>
                <a:lnTo>
                  <a:pt x="253331" y="3153407"/>
                </a:lnTo>
                <a:lnTo>
                  <a:pt x="245396" y="3150231"/>
                </a:lnTo>
                <a:lnTo>
                  <a:pt x="237778" y="3147055"/>
                </a:lnTo>
                <a:lnTo>
                  <a:pt x="230478" y="3143244"/>
                </a:lnTo>
                <a:lnTo>
                  <a:pt x="223177" y="3139116"/>
                </a:lnTo>
                <a:lnTo>
                  <a:pt x="216195" y="3134034"/>
                </a:lnTo>
                <a:lnTo>
                  <a:pt x="209529" y="3129271"/>
                </a:lnTo>
                <a:lnTo>
                  <a:pt x="202864" y="3124189"/>
                </a:lnTo>
                <a:lnTo>
                  <a:pt x="196515" y="3118790"/>
                </a:lnTo>
                <a:lnTo>
                  <a:pt x="190485" y="3113074"/>
                </a:lnTo>
                <a:lnTo>
                  <a:pt x="184772" y="3107357"/>
                </a:lnTo>
                <a:lnTo>
                  <a:pt x="179376" y="3101006"/>
                </a:lnTo>
                <a:lnTo>
                  <a:pt x="174297" y="3094337"/>
                </a:lnTo>
                <a:lnTo>
                  <a:pt x="169536" y="3087667"/>
                </a:lnTo>
                <a:lnTo>
                  <a:pt x="165092" y="3080363"/>
                </a:lnTo>
                <a:lnTo>
                  <a:pt x="160966" y="3073376"/>
                </a:lnTo>
                <a:lnTo>
                  <a:pt x="157157" y="3065754"/>
                </a:lnTo>
                <a:lnTo>
                  <a:pt x="153666" y="3058132"/>
                </a:lnTo>
                <a:lnTo>
                  <a:pt x="150492" y="3050510"/>
                </a:lnTo>
                <a:lnTo>
                  <a:pt x="147953" y="3042253"/>
                </a:lnTo>
                <a:lnTo>
                  <a:pt x="145096" y="3034313"/>
                </a:lnTo>
                <a:lnTo>
                  <a:pt x="143192" y="3026056"/>
                </a:lnTo>
                <a:lnTo>
                  <a:pt x="141922" y="3017164"/>
                </a:lnTo>
                <a:lnTo>
                  <a:pt x="140652" y="3008589"/>
                </a:lnTo>
                <a:lnTo>
                  <a:pt x="140018" y="2999697"/>
                </a:lnTo>
                <a:lnTo>
                  <a:pt x="139700" y="2990805"/>
                </a:lnTo>
                <a:lnTo>
                  <a:pt x="139700" y="1787484"/>
                </a:lnTo>
                <a:lnTo>
                  <a:pt x="139700" y="1522303"/>
                </a:lnTo>
                <a:lnTo>
                  <a:pt x="139700" y="1265378"/>
                </a:lnTo>
                <a:lnTo>
                  <a:pt x="147953" y="1265378"/>
                </a:lnTo>
                <a:lnTo>
                  <a:pt x="155570" y="1265061"/>
                </a:lnTo>
                <a:lnTo>
                  <a:pt x="163188" y="1264426"/>
                </a:lnTo>
                <a:lnTo>
                  <a:pt x="170806" y="1263791"/>
                </a:lnTo>
                <a:lnTo>
                  <a:pt x="185724" y="1262203"/>
                </a:lnTo>
                <a:lnTo>
                  <a:pt x="200007" y="1259662"/>
                </a:lnTo>
                <a:lnTo>
                  <a:pt x="214607" y="1256486"/>
                </a:lnTo>
                <a:lnTo>
                  <a:pt x="228573" y="1252358"/>
                </a:lnTo>
                <a:lnTo>
                  <a:pt x="241904" y="1247911"/>
                </a:lnTo>
                <a:lnTo>
                  <a:pt x="254918" y="1242830"/>
                </a:lnTo>
                <a:lnTo>
                  <a:pt x="268249" y="1237431"/>
                </a:lnTo>
                <a:lnTo>
                  <a:pt x="280628" y="1231715"/>
                </a:lnTo>
                <a:lnTo>
                  <a:pt x="292689" y="1225363"/>
                </a:lnTo>
                <a:lnTo>
                  <a:pt x="304433" y="1218376"/>
                </a:lnTo>
                <a:lnTo>
                  <a:pt x="316177" y="1211389"/>
                </a:lnTo>
                <a:lnTo>
                  <a:pt x="327286" y="1204085"/>
                </a:lnTo>
                <a:lnTo>
                  <a:pt x="338078" y="1195828"/>
                </a:lnTo>
                <a:lnTo>
                  <a:pt x="348552" y="1187888"/>
                </a:lnTo>
                <a:lnTo>
                  <a:pt x="358709" y="1179631"/>
                </a:lnTo>
                <a:lnTo>
                  <a:pt x="368548" y="1171056"/>
                </a:lnTo>
                <a:lnTo>
                  <a:pt x="378071" y="1162482"/>
                </a:lnTo>
                <a:lnTo>
                  <a:pt x="387275" y="1153589"/>
                </a:lnTo>
                <a:lnTo>
                  <a:pt x="395845" y="1144380"/>
                </a:lnTo>
                <a:lnTo>
                  <a:pt x="404415" y="1135487"/>
                </a:lnTo>
                <a:lnTo>
                  <a:pt x="412350" y="1126595"/>
                </a:lnTo>
                <a:lnTo>
                  <a:pt x="419968" y="1117385"/>
                </a:lnTo>
                <a:lnTo>
                  <a:pt x="427903" y="1108493"/>
                </a:lnTo>
                <a:lnTo>
                  <a:pt x="434886" y="1099600"/>
                </a:lnTo>
                <a:lnTo>
                  <a:pt x="447900" y="1082133"/>
                </a:lnTo>
                <a:lnTo>
                  <a:pt x="459643" y="1065301"/>
                </a:lnTo>
                <a:lnTo>
                  <a:pt x="470118" y="1049740"/>
                </a:lnTo>
                <a:lnTo>
                  <a:pt x="480592" y="1033543"/>
                </a:lnTo>
                <a:lnTo>
                  <a:pt x="491066" y="1017029"/>
                </a:lnTo>
                <a:lnTo>
                  <a:pt x="501223" y="999879"/>
                </a:lnTo>
                <a:lnTo>
                  <a:pt x="511698" y="982095"/>
                </a:lnTo>
                <a:lnTo>
                  <a:pt x="521855" y="963357"/>
                </a:lnTo>
                <a:lnTo>
                  <a:pt x="532329" y="944620"/>
                </a:lnTo>
                <a:lnTo>
                  <a:pt x="543121" y="925248"/>
                </a:lnTo>
                <a:lnTo>
                  <a:pt x="553595" y="904922"/>
                </a:lnTo>
                <a:lnTo>
                  <a:pt x="564387" y="884279"/>
                </a:lnTo>
                <a:lnTo>
                  <a:pt x="575179" y="863001"/>
                </a:lnTo>
                <a:lnTo>
                  <a:pt x="585653" y="841088"/>
                </a:lnTo>
                <a:lnTo>
                  <a:pt x="597079" y="818857"/>
                </a:lnTo>
                <a:lnTo>
                  <a:pt x="618980" y="771855"/>
                </a:lnTo>
                <a:lnTo>
                  <a:pt x="641199" y="722312"/>
                </a:lnTo>
                <a:close/>
                <a:moveTo>
                  <a:pt x="527838" y="527050"/>
                </a:moveTo>
                <a:lnTo>
                  <a:pt x="533244" y="527368"/>
                </a:lnTo>
                <a:lnTo>
                  <a:pt x="538967" y="528003"/>
                </a:lnTo>
                <a:lnTo>
                  <a:pt x="544373" y="528638"/>
                </a:lnTo>
                <a:lnTo>
                  <a:pt x="549778" y="529590"/>
                </a:lnTo>
                <a:lnTo>
                  <a:pt x="555184" y="530860"/>
                </a:lnTo>
                <a:lnTo>
                  <a:pt x="560589" y="532448"/>
                </a:lnTo>
                <a:lnTo>
                  <a:pt x="565995" y="534353"/>
                </a:lnTo>
                <a:lnTo>
                  <a:pt x="571400" y="536575"/>
                </a:lnTo>
                <a:lnTo>
                  <a:pt x="577124" y="539433"/>
                </a:lnTo>
                <a:lnTo>
                  <a:pt x="582530" y="542608"/>
                </a:lnTo>
                <a:lnTo>
                  <a:pt x="587935" y="545783"/>
                </a:lnTo>
                <a:lnTo>
                  <a:pt x="593341" y="549275"/>
                </a:lnTo>
                <a:lnTo>
                  <a:pt x="598110" y="553085"/>
                </a:lnTo>
                <a:lnTo>
                  <a:pt x="602880" y="557213"/>
                </a:lnTo>
                <a:lnTo>
                  <a:pt x="607014" y="561658"/>
                </a:lnTo>
                <a:lnTo>
                  <a:pt x="611147" y="566103"/>
                </a:lnTo>
                <a:lnTo>
                  <a:pt x="614963" y="570548"/>
                </a:lnTo>
                <a:lnTo>
                  <a:pt x="618461" y="575628"/>
                </a:lnTo>
                <a:lnTo>
                  <a:pt x="621640" y="580390"/>
                </a:lnTo>
                <a:lnTo>
                  <a:pt x="624820" y="585788"/>
                </a:lnTo>
                <a:lnTo>
                  <a:pt x="627364" y="590868"/>
                </a:lnTo>
                <a:lnTo>
                  <a:pt x="629908" y="596583"/>
                </a:lnTo>
                <a:lnTo>
                  <a:pt x="632134" y="602298"/>
                </a:lnTo>
                <a:lnTo>
                  <a:pt x="633724" y="608013"/>
                </a:lnTo>
                <a:lnTo>
                  <a:pt x="634995" y="612458"/>
                </a:lnTo>
                <a:lnTo>
                  <a:pt x="636267" y="617220"/>
                </a:lnTo>
                <a:lnTo>
                  <a:pt x="636903" y="621665"/>
                </a:lnTo>
                <a:lnTo>
                  <a:pt x="637539" y="626428"/>
                </a:lnTo>
                <a:lnTo>
                  <a:pt x="638175" y="631190"/>
                </a:lnTo>
                <a:lnTo>
                  <a:pt x="638175" y="635953"/>
                </a:lnTo>
                <a:lnTo>
                  <a:pt x="638175" y="640715"/>
                </a:lnTo>
                <a:lnTo>
                  <a:pt x="638175" y="645478"/>
                </a:lnTo>
                <a:lnTo>
                  <a:pt x="637857" y="650558"/>
                </a:lnTo>
                <a:lnTo>
                  <a:pt x="637221" y="655638"/>
                </a:lnTo>
                <a:lnTo>
                  <a:pt x="636267" y="660400"/>
                </a:lnTo>
                <a:lnTo>
                  <a:pt x="635313" y="665163"/>
                </a:lnTo>
                <a:lnTo>
                  <a:pt x="634041" y="669925"/>
                </a:lnTo>
                <a:lnTo>
                  <a:pt x="632770" y="674688"/>
                </a:lnTo>
                <a:lnTo>
                  <a:pt x="630862" y="679450"/>
                </a:lnTo>
                <a:lnTo>
                  <a:pt x="628954" y="683895"/>
                </a:lnTo>
                <a:lnTo>
                  <a:pt x="611465" y="723583"/>
                </a:lnTo>
                <a:lnTo>
                  <a:pt x="589207" y="772478"/>
                </a:lnTo>
                <a:lnTo>
                  <a:pt x="577760" y="795973"/>
                </a:lnTo>
                <a:lnTo>
                  <a:pt x="567267" y="818515"/>
                </a:lnTo>
                <a:lnTo>
                  <a:pt x="556456" y="840423"/>
                </a:lnTo>
                <a:lnTo>
                  <a:pt x="545963" y="861378"/>
                </a:lnTo>
                <a:lnTo>
                  <a:pt x="535469" y="882015"/>
                </a:lnTo>
                <a:lnTo>
                  <a:pt x="524976" y="901700"/>
                </a:lnTo>
                <a:lnTo>
                  <a:pt x="514801" y="920433"/>
                </a:lnTo>
                <a:lnTo>
                  <a:pt x="504944" y="939166"/>
                </a:lnTo>
                <a:lnTo>
                  <a:pt x="495087" y="956628"/>
                </a:lnTo>
                <a:lnTo>
                  <a:pt x="485229" y="973773"/>
                </a:lnTo>
                <a:lnTo>
                  <a:pt x="475372" y="990283"/>
                </a:lnTo>
                <a:lnTo>
                  <a:pt x="465833" y="1005841"/>
                </a:lnTo>
                <a:lnTo>
                  <a:pt x="456612" y="1021081"/>
                </a:lnTo>
                <a:lnTo>
                  <a:pt x="447390" y="1036003"/>
                </a:lnTo>
                <a:lnTo>
                  <a:pt x="437215" y="1051243"/>
                </a:lnTo>
                <a:lnTo>
                  <a:pt x="427358" y="1065848"/>
                </a:lnTo>
                <a:lnTo>
                  <a:pt x="417183" y="1079501"/>
                </a:lnTo>
                <a:lnTo>
                  <a:pt x="407644" y="1093153"/>
                </a:lnTo>
                <a:lnTo>
                  <a:pt x="398104" y="1105853"/>
                </a:lnTo>
                <a:lnTo>
                  <a:pt x="388565" y="1118236"/>
                </a:lnTo>
                <a:lnTo>
                  <a:pt x="379026" y="1129666"/>
                </a:lnTo>
                <a:lnTo>
                  <a:pt x="369487" y="1140778"/>
                </a:lnTo>
                <a:lnTo>
                  <a:pt x="359947" y="1151256"/>
                </a:lnTo>
                <a:lnTo>
                  <a:pt x="350408" y="1161416"/>
                </a:lnTo>
                <a:lnTo>
                  <a:pt x="341187" y="1170623"/>
                </a:lnTo>
                <a:lnTo>
                  <a:pt x="331648" y="1179513"/>
                </a:lnTo>
                <a:lnTo>
                  <a:pt x="322108" y="1188086"/>
                </a:lnTo>
                <a:lnTo>
                  <a:pt x="312887" y="1196023"/>
                </a:lnTo>
                <a:lnTo>
                  <a:pt x="302712" y="1203961"/>
                </a:lnTo>
                <a:lnTo>
                  <a:pt x="293173" y="1210946"/>
                </a:lnTo>
                <a:lnTo>
                  <a:pt x="286495" y="1215391"/>
                </a:lnTo>
                <a:lnTo>
                  <a:pt x="279818" y="1219836"/>
                </a:lnTo>
                <a:lnTo>
                  <a:pt x="273140" y="1223963"/>
                </a:lnTo>
                <a:lnTo>
                  <a:pt x="266145" y="1227773"/>
                </a:lnTo>
                <a:lnTo>
                  <a:pt x="259149" y="1231266"/>
                </a:lnTo>
                <a:lnTo>
                  <a:pt x="251518" y="1234758"/>
                </a:lnTo>
                <a:lnTo>
                  <a:pt x="244205" y="1237933"/>
                </a:lnTo>
                <a:lnTo>
                  <a:pt x="236573" y="1240791"/>
                </a:lnTo>
                <a:lnTo>
                  <a:pt x="229260" y="1243331"/>
                </a:lnTo>
                <a:lnTo>
                  <a:pt x="221310" y="1245871"/>
                </a:lnTo>
                <a:lnTo>
                  <a:pt x="213679" y="1247776"/>
                </a:lnTo>
                <a:lnTo>
                  <a:pt x="205730" y="1249363"/>
                </a:lnTo>
                <a:lnTo>
                  <a:pt x="197144" y="1250951"/>
                </a:lnTo>
                <a:lnTo>
                  <a:pt x="188877" y="1251903"/>
                </a:lnTo>
                <a:lnTo>
                  <a:pt x="180610" y="1252538"/>
                </a:lnTo>
                <a:lnTo>
                  <a:pt x="172024" y="1252538"/>
                </a:lnTo>
                <a:lnTo>
                  <a:pt x="171388" y="1252538"/>
                </a:lnTo>
                <a:lnTo>
                  <a:pt x="163439" y="1252538"/>
                </a:lnTo>
                <a:lnTo>
                  <a:pt x="155490" y="1251586"/>
                </a:lnTo>
                <a:lnTo>
                  <a:pt x="147858" y="1250633"/>
                </a:lnTo>
                <a:lnTo>
                  <a:pt x="139591" y="1249363"/>
                </a:lnTo>
                <a:lnTo>
                  <a:pt x="132278" y="1247776"/>
                </a:lnTo>
                <a:lnTo>
                  <a:pt x="124964" y="1245871"/>
                </a:lnTo>
                <a:lnTo>
                  <a:pt x="117969" y="1243648"/>
                </a:lnTo>
                <a:lnTo>
                  <a:pt x="110973" y="1241108"/>
                </a:lnTo>
                <a:lnTo>
                  <a:pt x="106840" y="1239203"/>
                </a:lnTo>
                <a:lnTo>
                  <a:pt x="102706" y="1236981"/>
                </a:lnTo>
                <a:lnTo>
                  <a:pt x="97300" y="1234758"/>
                </a:lnTo>
                <a:lnTo>
                  <a:pt x="92213" y="1232218"/>
                </a:lnTo>
                <a:lnTo>
                  <a:pt x="91895" y="1231901"/>
                </a:lnTo>
                <a:lnTo>
                  <a:pt x="85217" y="1228091"/>
                </a:lnTo>
                <a:lnTo>
                  <a:pt x="79176" y="1223646"/>
                </a:lnTo>
                <a:lnTo>
                  <a:pt x="72180" y="1218566"/>
                </a:lnTo>
                <a:lnTo>
                  <a:pt x="65821" y="1213168"/>
                </a:lnTo>
                <a:lnTo>
                  <a:pt x="59779" y="1207771"/>
                </a:lnTo>
                <a:lnTo>
                  <a:pt x="54374" y="1202373"/>
                </a:lnTo>
                <a:lnTo>
                  <a:pt x="48968" y="1196341"/>
                </a:lnTo>
                <a:lnTo>
                  <a:pt x="44517" y="1190308"/>
                </a:lnTo>
                <a:lnTo>
                  <a:pt x="40065" y="1184593"/>
                </a:lnTo>
                <a:lnTo>
                  <a:pt x="35613" y="1178561"/>
                </a:lnTo>
                <a:lnTo>
                  <a:pt x="32116" y="1172846"/>
                </a:lnTo>
                <a:lnTo>
                  <a:pt x="28618" y="1166813"/>
                </a:lnTo>
                <a:lnTo>
                  <a:pt x="25756" y="1160781"/>
                </a:lnTo>
                <a:lnTo>
                  <a:pt x="22894" y="1155066"/>
                </a:lnTo>
                <a:lnTo>
                  <a:pt x="18125" y="1143318"/>
                </a:lnTo>
                <a:lnTo>
                  <a:pt x="13991" y="1132206"/>
                </a:lnTo>
                <a:lnTo>
                  <a:pt x="10175" y="1119823"/>
                </a:lnTo>
                <a:lnTo>
                  <a:pt x="7314" y="1107758"/>
                </a:lnTo>
                <a:lnTo>
                  <a:pt x="5088" y="1095693"/>
                </a:lnTo>
                <a:lnTo>
                  <a:pt x="3180" y="1083311"/>
                </a:lnTo>
                <a:lnTo>
                  <a:pt x="1590" y="1071563"/>
                </a:lnTo>
                <a:lnTo>
                  <a:pt x="954" y="1059498"/>
                </a:lnTo>
                <a:lnTo>
                  <a:pt x="318" y="1047751"/>
                </a:lnTo>
                <a:lnTo>
                  <a:pt x="0" y="1035686"/>
                </a:lnTo>
                <a:lnTo>
                  <a:pt x="318" y="1018541"/>
                </a:lnTo>
                <a:lnTo>
                  <a:pt x="1590" y="1001396"/>
                </a:lnTo>
                <a:lnTo>
                  <a:pt x="3180" y="984251"/>
                </a:lnTo>
                <a:lnTo>
                  <a:pt x="5406" y="967106"/>
                </a:lnTo>
                <a:lnTo>
                  <a:pt x="8585" y="949961"/>
                </a:lnTo>
                <a:lnTo>
                  <a:pt x="12083" y="933133"/>
                </a:lnTo>
                <a:lnTo>
                  <a:pt x="16535" y="915988"/>
                </a:lnTo>
                <a:lnTo>
                  <a:pt x="21622" y="899160"/>
                </a:lnTo>
                <a:lnTo>
                  <a:pt x="27346" y="882650"/>
                </a:lnTo>
                <a:lnTo>
                  <a:pt x="30526" y="874078"/>
                </a:lnTo>
                <a:lnTo>
                  <a:pt x="34023" y="865823"/>
                </a:lnTo>
                <a:lnTo>
                  <a:pt x="37839" y="857568"/>
                </a:lnTo>
                <a:lnTo>
                  <a:pt x="41655" y="849313"/>
                </a:lnTo>
                <a:lnTo>
                  <a:pt x="45788" y="841058"/>
                </a:lnTo>
                <a:lnTo>
                  <a:pt x="50240" y="833120"/>
                </a:lnTo>
                <a:lnTo>
                  <a:pt x="55010" y="825183"/>
                </a:lnTo>
                <a:lnTo>
                  <a:pt x="60097" y="817245"/>
                </a:lnTo>
                <a:lnTo>
                  <a:pt x="65503" y="808990"/>
                </a:lnTo>
                <a:lnTo>
                  <a:pt x="71226" y="801053"/>
                </a:lnTo>
                <a:lnTo>
                  <a:pt x="77268" y="793433"/>
                </a:lnTo>
                <a:lnTo>
                  <a:pt x="83945" y="785813"/>
                </a:lnTo>
                <a:lnTo>
                  <a:pt x="91259" y="778510"/>
                </a:lnTo>
                <a:lnTo>
                  <a:pt x="99208" y="771208"/>
                </a:lnTo>
                <a:lnTo>
                  <a:pt x="104296" y="766445"/>
                </a:lnTo>
                <a:lnTo>
                  <a:pt x="110019" y="761683"/>
                </a:lnTo>
                <a:lnTo>
                  <a:pt x="116061" y="756920"/>
                </a:lnTo>
                <a:lnTo>
                  <a:pt x="122420" y="752475"/>
                </a:lnTo>
                <a:lnTo>
                  <a:pt x="129098" y="748348"/>
                </a:lnTo>
                <a:lnTo>
                  <a:pt x="136093" y="744538"/>
                </a:lnTo>
                <a:lnTo>
                  <a:pt x="143407" y="740728"/>
                </a:lnTo>
                <a:lnTo>
                  <a:pt x="151038" y="737235"/>
                </a:lnTo>
                <a:lnTo>
                  <a:pt x="158987" y="734060"/>
                </a:lnTo>
                <a:lnTo>
                  <a:pt x="166937" y="731520"/>
                </a:lnTo>
                <a:lnTo>
                  <a:pt x="175204" y="728980"/>
                </a:lnTo>
                <a:lnTo>
                  <a:pt x="183471" y="727075"/>
                </a:lnTo>
                <a:lnTo>
                  <a:pt x="192375" y="725170"/>
                </a:lnTo>
                <a:lnTo>
                  <a:pt x="200960" y="724218"/>
                </a:lnTo>
                <a:lnTo>
                  <a:pt x="210181" y="723265"/>
                </a:lnTo>
                <a:lnTo>
                  <a:pt x="219403" y="723265"/>
                </a:lnTo>
                <a:lnTo>
                  <a:pt x="227352" y="723583"/>
                </a:lnTo>
                <a:lnTo>
                  <a:pt x="234983" y="724535"/>
                </a:lnTo>
                <a:lnTo>
                  <a:pt x="241343" y="723900"/>
                </a:lnTo>
                <a:lnTo>
                  <a:pt x="248020" y="723583"/>
                </a:lnTo>
                <a:lnTo>
                  <a:pt x="335145" y="723583"/>
                </a:lnTo>
                <a:lnTo>
                  <a:pt x="311933" y="772478"/>
                </a:lnTo>
                <a:lnTo>
                  <a:pt x="290947" y="816293"/>
                </a:lnTo>
                <a:lnTo>
                  <a:pt x="270279" y="857250"/>
                </a:lnTo>
                <a:lnTo>
                  <a:pt x="260103" y="876935"/>
                </a:lnTo>
                <a:lnTo>
                  <a:pt x="250246" y="895350"/>
                </a:lnTo>
                <a:lnTo>
                  <a:pt x="240389" y="913131"/>
                </a:lnTo>
                <a:lnTo>
                  <a:pt x="231168" y="929958"/>
                </a:lnTo>
                <a:lnTo>
                  <a:pt x="221946" y="945833"/>
                </a:lnTo>
                <a:lnTo>
                  <a:pt x="213043" y="960438"/>
                </a:lnTo>
                <a:lnTo>
                  <a:pt x="204458" y="974091"/>
                </a:lnTo>
                <a:lnTo>
                  <a:pt x="195555" y="986791"/>
                </a:lnTo>
                <a:lnTo>
                  <a:pt x="187605" y="998221"/>
                </a:lnTo>
                <a:lnTo>
                  <a:pt x="179974" y="1008063"/>
                </a:lnTo>
                <a:lnTo>
                  <a:pt x="172660" y="1016953"/>
                </a:lnTo>
                <a:lnTo>
                  <a:pt x="165665" y="1024256"/>
                </a:lnTo>
                <a:lnTo>
                  <a:pt x="168527" y="1024573"/>
                </a:lnTo>
                <a:lnTo>
                  <a:pt x="172978" y="1021081"/>
                </a:lnTo>
                <a:lnTo>
                  <a:pt x="177748" y="1016953"/>
                </a:lnTo>
                <a:lnTo>
                  <a:pt x="183153" y="1011873"/>
                </a:lnTo>
                <a:lnTo>
                  <a:pt x="188877" y="1005841"/>
                </a:lnTo>
                <a:lnTo>
                  <a:pt x="195555" y="999173"/>
                </a:lnTo>
                <a:lnTo>
                  <a:pt x="202868" y="991236"/>
                </a:lnTo>
                <a:lnTo>
                  <a:pt x="210181" y="982346"/>
                </a:lnTo>
                <a:lnTo>
                  <a:pt x="218131" y="972186"/>
                </a:lnTo>
                <a:lnTo>
                  <a:pt x="229260" y="957581"/>
                </a:lnTo>
                <a:lnTo>
                  <a:pt x="241025" y="941071"/>
                </a:lnTo>
                <a:lnTo>
                  <a:pt x="253426" y="922338"/>
                </a:lnTo>
                <a:lnTo>
                  <a:pt x="266781" y="902018"/>
                </a:lnTo>
                <a:lnTo>
                  <a:pt x="280772" y="879475"/>
                </a:lnTo>
                <a:lnTo>
                  <a:pt x="294763" y="854710"/>
                </a:lnTo>
                <a:lnTo>
                  <a:pt x="309707" y="828358"/>
                </a:lnTo>
                <a:lnTo>
                  <a:pt x="325606" y="799465"/>
                </a:lnTo>
                <a:lnTo>
                  <a:pt x="344367" y="763270"/>
                </a:lnTo>
                <a:lnTo>
                  <a:pt x="364081" y="723583"/>
                </a:lnTo>
                <a:lnTo>
                  <a:pt x="376800" y="697548"/>
                </a:lnTo>
                <a:lnTo>
                  <a:pt x="389519" y="670560"/>
                </a:lnTo>
                <a:lnTo>
                  <a:pt x="402238" y="641985"/>
                </a:lnTo>
                <a:lnTo>
                  <a:pt x="415593" y="612458"/>
                </a:lnTo>
                <a:lnTo>
                  <a:pt x="423860" y="594360"/>
                </a:lnTo>
                <a:lnTo>
                  <a:pt x="426404" y="588963"/>
                </a:lnTo>
                <a:lnTo>
                  <a:pt x="428948" y="583883"/>
                </a:lnTo>
                <a:lnTo>
                  <a:pt x="431810" y="579120"/>
                </a:lnTo>
                <a:lnTo>
                  <a:pt x="434989" y="574675"/>
                </a:lnTo>
                <a:lnTo>
                  <a:pt x="438169" y="570230"/>
                </a:lnTo>
                <a:lnTo>
                  <a:pt x="441667" y="565785"/>
                </a:lnTo>
                <a:lnTo>
                  <a:pt x="445483" y="561975"/>
                </a:lnTo>
                <a:lnTo>
                  <a:pt x="449298" y="558165"/>
                </a:lnTo>
                <a:lnTo>
                  <a:pt x="453432" y="554355"/>
                </a:lnTo>
                <a:lnTo>
                  <a:pt x="457566" y="550863"/>
                </a:lnTo>
                <a:lnTo>
                  <a:pt x="461699" y="547688"/>
                </a:lnTo>
                <a:lnTo>
                  <a:pt x="466151" y="544830"/>
                </a:lnTo>
                <a:lnTo>
                  <a:pt x="470921" y="541973"/>
                </a:lnTo>
                <a:lnTo>
                  <a:pt x="475690" y="539433"/>
                </a:lnTo>
                <a:lnTo>
                  <a:pt x="480778" y="536893"/>
                </a:lnTo>
                <a:lnTo>
                  <a:pt x="485547" y="534988"/>
                </a:lnTo>
                <a:lnTo>
                  <a:pt x="490635" y="533083"/>
                </a:lnTo>
                <a:lnTo>
                  <a:pt x="495723" y="531495"/>
                </a:lnTo>
                <a:lnTo>
                  <a:pt x="501128" y="530225"/>
                </a:lnTo>
                <a:lnTo>
                  <a:pt x="506216" y="528955"/>
                </a:lnTo>
                <a:lnTo>
                  <a:pt x="511621" y="528320"/>
                </a:lnTo>
                <a:lnTo>
                  <a:pt x="517027" y="527685"/>
                </a:lnTo>
                <a:lnTo>
                  <a:pt x="522114" y="527368"/>
                </a:lnTo>
                <a:lnTo>
                  <a:pt x="527838" y="527050"/>
                </a:lnTo>
                <a:close/>
                <a:moveTo>
                  <a:pt x="510850" y="0"/>
                </a:moveTo>
                <a:lnTo>
                  <a:pt x="518478" y="0"/>
                </a:lnTo>
                <a:lnTo>
                  <a:pt x="526424" y="0"/>
                </a:lnTo>
                <a:lnTo>
                  <a:pt x="534369" y="317"/>
                </a:lnTo>
                <a:lnTo>
                  <a:pt x="542315" y="952"/>
                </a:lnTo>
                <a:lnTo>
                  <a:pt x="550260" y="1587"/>
                </a:lnTo>
                <a:lnTo>
                  <a:pt x="557888" y="2539"/>
                </a:lnTo>
                <a:lnTo>
                  <a:pt x="565833" y="3491"/>
                </a:lnTo>
                <a:lnTo>
                  <a:pt x="573779" y="5077"/>
                </a:lnTo>
                <a:lnTo>
                  <a:pt x="581724" y="6347"/>
                </a:lnTo>
                <a:lnTo>
                  <a:pt x="589988" y="8251"/>
                </a:lnTo>
                <a:lnTo>
                  <a:pt x="597615" y="10155"/>
                </a:lnTo>
                <a:lnTo>
                  <a:pt x="605561" y="12376"/>
                </a:lnTo>
                <a:lnTo>
                  <a:pt x="613189" y="14597"/>
                </a:lnTo>
                <a:lnTo>
                  <a:pt x="620816" y="17136"/>
                </a:lnTo>
                <a:lnTo>
                  <a:pt x="628126" y="19675"/>
                </a:lnTo>
                <a:lnTo>
                  <a:pt x="635436" y="22531"/>
                </a:lnTo>
                <a:lnTo>
                  <a:pt x="642746" y="25386"/>
                </a:lnTo>
                <a:lnTo>
                  <a:pt x="650374" y="28560"/>
                </a:lnTo>
                <a:lnTo>
                  <a:pt x="657366" y="32050"/>
                </a:lnTo>
                <a:lnTo>
                  <a:pt x="664358" y="35541"/>
                </a:lnTo>
                <a:lnTo>
                  <a:pt x="671032" y="39032"/>
                </a:lnTo>
                <a:lnTo>
                  <a:pt x="677706" y="43157"/>
                </a:lnTo>
                <a:lnTo>
                  <a:pt x="690737" y="51408"/>
                </a:lnTo>
                <a:lnTo>
                  <a:pt x="703767" y="59976"/>
                </a:lnTo>
                <a:lnTo>
                  <a:pt x="715845" y="69178"/>
                </a:lnTo>
                <a:lnTo>
                  <a:pt x="727286" y="79016"/>
                </a:lnTo>
                <a:lnTo>
                  <a:pt x="738410" y="89488"/>
                </a:lnTo>
                <a:lnTo>
                  <a:pt x="748898" y="100594"/>
                </a:lnTo>
                <a:lnTo>
                  <a:pt x="759386" y="111701"/>
                </a:lnTo>
                <a:lnTo>
                  <a:pt x="768603" y="123442"/>
                </a:lnTo>
                <a:lnTo>
                  <a:pt x="777502" y="135501"/>
                </a:lnTo>
                <a:lnTo>
                  <a:pt x="785765" y="148194"/>
                </a:lnTo>
                <a:lnTo>
                  <a:pt x="793393" y="161522"/>
                </a:lnTo>
                <a:lnTo>
                  <a:pt x="800385" y="174850"/>
                </a:lnTo>
                <a:lnTo>
                  <a:pt x="806741" y="188496"/>
                </a:lnTo>
                <a:lnTo>
                  <a:pt x="812780" y="202141"/>
                </a:lnTo>
                <a:lnTo>
                  <a:pt x="817865" y="216738"/>
                </a:lnTo>
                <a:lnTo>
                  <a:pt x="822315" y="231335"/>
                </a:lnTo>
                <a:lnTo>
                  <a:pt x="825811" y="245933"/>
                </a:lnTo>
                <a:lnTo>
                  <a:pt x="828989" y="261165"/>
                </a:lnTo>
                <a:lnTo>
                  <a:pt x="831213" y="276397"/>
                </a:lnTo>
                <a:lnTo>
                  <a:pt x="832485" y="291629"/>
                </a:lnTo>
                <a:lnTo>
                  <a:pt x="833120" y="299245"/>
                </a:lnTo>
                <a:lnTo>
                  <a:pt x="833438" y="306861"/>
                </a:lnTo>
                <a:lnTo>
                  <a:pt x="833438" y="314794"/>
                </a:lnTo>
                <a:lnTo>
                  <a:pt x="833438" y="322727"/>
                </a:lnTo>
                <a:lnTo>
                  <a:pt x="833120" y="330661"/>
                </a:lnTo>
                <a:lnTo>
                  <a:pt x="832485" y="338277"/>
                </a:lnTo>
                <a:lnTo>
                  <a:pt x="831849" y="346210"/>
                </a:lnTo>
                <a:lnTo>
                  <a:pt x="830896" y="354143"/>
                </a:lnTo>
                <a:lnTo>
                  <a:pt x="829624" y="362077"/>
                </a:lnTo>
                <a:lnTo>
                  <a:pt x="828353" y="369693"/>
                </a:lnTo>
                <a:lnTo>
                  <a:pt x="826764" y="377943"/>
                </a:lnTo>
                <a:lnTo>
                  <a:pt x="825175" y="385877"/>
                </a:lnTo>
                <a:lnTo>
                  <a:pt x="822950" y="394762"/>
                </a:lnTo>
                <a:lnTo>
                  <a:pt x="820725" y="403330"/>
                </a:lnTo>
                <a:lnTo>
                  <a:pt x="817865" y="411898"/>
                </a:lnTo>
                <a:lnTo>
                  <a:pt x="815005" y="420466"/>
                </a:lnTo>
                <a:lnTo>
                  <a:pt x="811826" y="429034"/>
                </a:lnTo>
                <a:lnTo>
                  <a:pt x="808330" y="436967"/>
                </a:lnTo>
                <a:lnTo>
                  <a:pt x="804834" y="445218"/>
                </a:lnTo>
                <a:lnTo>
                  <a:pt x="801021" y="453151"/>
                </a:lnTo>
                <a:lnTo>
                  <a:pt x="797207" y="460767"/>
                </a:lnTo>
                <a:lnTo>
                  <a:pt x="793075" y="468383"/>
                </a:lnTo>
                <a:lnTo>
                  <a:pt x="788626" y="475999"/>
                </a:lnTo>
                <a:lnTo>
                  <a:pt x="784176" y="483615"/>
                </a:lnTo>
                <a:lnTo>
                  <a:pt x="779409" y="490596"/>
                </a:lnTo>
                <a:lnTo>
                  <a:pt x="774641" y="497578"/>
                </a:lnTo>
                <a:lnTo>
                  <a:pt x="769556" y="504559"/>
                </a:lnTo>
                <a:lnTo>
                  <a:pt x="764153" y="511223"/>
                </a:lnTo>
                <a:lnTo>
                  <a:pt x="758750" y="517887"/>
                </a:lnTo>
                <a:lnTo>
                  <a:pt x="753030" y="524234"/>
                </a:lnTo>
                <a:lnTo>
                  <a:pt x="747309" y="530581"/>
                </a:lnTo>
                <a:lnTo>
                  <a:pt x="741270" y="536610"/>
                </a:lnTo>
                <a:lnTo>
                  <a:pt x="735232" y="542639"/>
                </a:lnTo>
                <a:lnTo>
                  <a:pt x="728875" y="548351"/>
                </a:lnTo>
                <a:lnTo>
                  <a:pt x="722519" y="554063"/>
                </a:lnTo>
                <a:lnTo>
                  <a:pt x="716162" y="559458"/>
                </a:lnTo>
                <a:lnTo>
                  <a:pt x="709488" y="564535"/>
                </a:lnTo>
                <a:lnTo>
                  <a:pt x="702814" y="569613"/>
                </a:lnTo>
                <a:lnTo>
                  <a:pt x="695504" y="574373"/>
                </a:lnTo>
                <a:lnTo>
                  <a:pt x="688512" y="579133"/>
                </a:lnTo>
                <a:lnTo>
                  <a:pt x="681202" y="583575"/>
                </a:lnTo>
                <a:lnTo>
                  <a:pt x="673892" y="587701"/>
                </a:lnTo>
                <a:lnTo>
                  <a:pt x="666582" y="591826"/>
                </a:lnTo>
                <a:lnTo>
                  <a:pt x="659273" y="595951"/>
                </a:lnTo>
                <a:lnTo>
                  <a:pt x="658001" y="591509"/>
                </a:lnTo>
                <a:lnTo>
                  <a:pt x="656412" y="587383"/>
                </a:lnTo>
                <a:lnTo>
                  <a:pt x="653870" y="581037"/>
                </a:lnTo>
                <a:lnTo>
                  <a:pt x="650691" y="575007"/>
                </a:lnTo>
                <a:lnTo>
                  <a:pt x="647513" y="568978"/>
                </a:lnTo>
                <a:lnTo>
                  <a:pt x="644017" y="562949"/>
                </a:lnTo>
                <a:lnTo>
                  <a:pt x="639885" y="557554"/>
                </a:lnTo>
                <a:lnTo>
                  <a:pt x="635754" y="551842"/>
                </a:lnTo>
                <a:lnTo>
                  <a:pt x="631304" y="546765"/>
                </a:lnTo>
                <a:lnTo>
                  <a:pt x="626855" y="541687"/>
                </a:lnTo>
                <a:lnTo>
                  <a:pt x="622088" y="536610"/>
                </a:lnTo>
                <a:lnTo>
                  <a:pt x="617002" y="532167"/>
                </a:lnTo>
                <a:lnTo>
                  <a:pt x="611599" y="528042"/>
                </a:lnTo>
                <a:lnTo>
                  <a:pt x="606197" y="523916"/>
                </a:lnTo>
                <a:lnTo>
                  <a:pt x="600476" y="520108"/>
                </a:lnTo>
                <a:lnTo>
                  <a:pt x="594755" y="516618"/>
                </a:lnTo>
                <a:lnTo>
                  <a:pt x="588081" y="513444"/>
                </a:lnTo>
                <a:lnTo>
                  <a:pt x="582042" y="510588"/>
                </a:lnTo>
                <a:lnTo>
                  <a:pt x="575368" y="507732"/>
                </a:lnTo>
                <a:lnTo>
                  <a:pt x="568376" y="505511"/>
                </a:lnTo>
                <a:lnTo>
                  <a:pt x="561702" y="503290"/>
                </a:lnTo>
                <a:lnTo>
                  <a:pt x="554710" y="501703"/>
                </a:lnTo>
                <a:lnTo>
                  <a:pt x="547718" y="500434"/>
                </a:lnTo>
                <a:lnTo>
                  <a:pt x="540408" y="499482"/>
                </a:lnTo>
                <a:lnTo>
                  <a:pt x="533416" y="498847"/>
                </a:lnTo>
                <a:lnTo>
                  <a:pt x="525788" y="498847"/>
                </a:lnTo>
                <a:lnTo>
                  <a:pt x="520703" y="498847"/>
                </a:lnTo>
                <a:lnTo>
                  <a:pt x="515618" y="499164"/>
                </a:lnTo>
                <a:lnTo>
                  <a:pt x="505447" y="500434"/>
                </a:lnTo>
                <a:lnTo>
                  <a:pt x="495277" y="502020"/>
                </a:lnTo>
                <a:lnTo>
                  <a:pt x="485743" y="504559"/>
                </a:lnTo>
                <a:lnTo>
                  <a:pt x="475890" y="508050"/>
                </a:lnTo>
                <a:lnTo>
                  <a:pt x="466673" y="511858"/>
                </a:lnTo>
                <a:lnTo>
                  <a:pt x="457774" y="516300"/>
                </a:lnTo>
                <a:lnTo>
                  <a:pt x="449193" y="521378"/>
                </a:lnTo>
                <a:lnTo>
                  <a:pt x="441248" y="527090"/>
                </a:lnTo>
                <a:lnTo>
                  <a:pt x="433620" y="533437"/>
                </a:lnTo>
                <a:lnTo>
                  <a:pt x="426310" y="540735"/>
                </a:lnTo>
                <a:lnTo>
                  <a:pt x="419000" y="548034"/>
                </a:lnTo>
                <a:lnTo>
                  <a:pt x="412962" y="555967"/>
                </a:lnTo>
                <a:lnTo>
                  <a:pt x="407241" y="564218"/>
                </a:lnTo>
                <a:lnTo>
                  <a:pt x="402156" y="573103"/>
                </a:lnTo>
                <a:lnTo>
                  <a:pt x="399931" y="577863"/>
                </a:lnTo>
                <a:lnTo>
                  <a:pt x="397706" y="582306"/>
                </a:lnTo>
                <a:lnTo>
                  <a:pt x="389443" y="601663"/>
                </a:lnTo>
                <a:lnTo>
                  <a:pt x="377048" y="595634"/>
                </a:lnTo>
                <a:lnTo>
                  <a:pt x="364653" y="588970"/>
                </a:lnTo>
                <a:lnTo>
                  <a:pt x="352894" y="582306"/>
                </a:lnTo>
                <a:lnTo>
                  <a:pt x="341452" y="574690"/>
                </a:lnTo>
                <a:lnTo>
                  <a:pt x="330646" y="567074"/>
                </a:lnTo>
                <a:lnTo>
                  <a:pt x="319840" y="558823"/>
                </a:lnTo>
                <a:lnTo>
                  <a:pt x="309352" y="550255"/>
                </a:lnTo>
                <a:lnTo>
                  <a:pt x="299500" y="541053"/>
                </a:lnTo>
                <a:lnTo>
                  <a:pt x="290283" y="531533"/>
                </a:lnTo>
                <a:lnTo>
                  <a:pt x="281384" y="521695"/>
                </a:lnTo>
                <a:lnTo>
                  <a:pt x="272803" y="511540"/>
                </a:lnTo>
                <a:lnTo>
                  <a:pt x="264857" y="501068"/>
                </a:lnTo>
                <a:lnTo>
                  <a:pt x="257230" y="490279"/>
                </a:lnTo>
                <a:lnTo>
                  <a:pt x="249602" y="478855"/>
                </a:lnTo>
                <a:lnTo>
                  <a:pt x="242928" y="467431"/>
                </a:lnTo>
                <a:lnTo>
                  <a:pt x="236571" y="455690"/>
                </a:lnTo>
                <a:lnTo>
                  <a:pt x="231168" y="443631"/>
                </a:lnTo>
                <a:lnTo>
                  <a:pt x="225765" y="431572"/>
                </a:lnTo>
                <a:lnTo>
                  <a:pt x="220998" y="418879"/>
                </a:lnTo>
                <a:lnTo>
                  <a:pt x="216866" y="406186"/>
                </a:lnTo>
                <a:lnTo>
                  <a:pt x="213370" y="393175"/>
                </a:lnTo>
                <a:lnTo>
                  <a:pt x="210192" y="380165"/>
                </a:lnTo>
                <a:lnTo>
                  <a:pt x="207650" y="366837"/>
                </a:lnTo>
                <a:lnTo>
                  <a:pt x="205743" y="353509"/>
                </a:lnTo>
                <a:lnTo>
                  <a:pt x="204471" y="340181"/>
                </a:lnTo>
                <a:lnTo>
                  <a:pt x="203518" y="326535"/>
                </a:lnTo>
                <a:lnTo>
                  <a:pt x="203200" y="312573"/>
                </a:lnTo>
                <a:lnTo>
                  <a:pt x="203836" y="298927"/>
                </a:lnTo>
                <a:lnTo>
                  <a:pt x="204789" y="284965"/>
                </a:lnTo>
                <a:lnTo>
                  <a:pt x="206378" y="271319"/>
                </a:lnTo>
                <a:lnTo>
                  <a:pt x="208603" y="257039"/>
                </a:lnTo>
                <a:lnTo>
                  <a:pt x="211463" y="243077"/>
                </a:lnTo>
                <a:lnTo>
                  <a:pt x="213370" y="235143"/>
                </a:lnTo>
                <a:lnTo>
                  <a:pt x="215595" y="227527"/>
                </a:lnTo>
                <a:lnTo>
                  <a:pt x="217820" y="219912"/>
                </a:lnTo>
                <a:lnTo>
                  <a:pt x="220362" y="212296"/>
                </a:lnTo>
                <a:lnTo>
                  <a:pt x="223223" y="204680"/>
                </a:lnTo>
                <a:lnTo>
                  <a:pt x="225765" y="197381"/>
                </a:lnTo>
                <a:lnTo>
                  <a:pt x="228944" y="190082"/>
                </a:lnTo>
                <a:lnTo>
                  <a:pt x="232122" y="182784"/>
                </a:lnTo>
                <a:lnTo>
                  <a:pt x="235300" y="175802"/>
                </a:lnTo>
                <a:lnTo>
                  <a:pt x="238796" y="168821"/>
                </a:lnTo>
                <a:lnTo>
                  <a:pt x="242610" y="162157"/>
                </a:lnTo>
                <a:lnTo>
                  <a:pt x="246424" y="155493"/>
                </a:lnTo>
                <a:lnTo>
                  <a:pt x="254369" y="142165"/>
                </a:lnTo>
                <a:lnTo>
                  <a:pt x="263586" y="129472"/>
                </a:lnTo>
                <a:lnTo>
                  <a:pt x="272803" y="117413"/>
                </a:lnTo>
                <a:lnTo>
                  <a:pt x="282655" y="105989"/>
                </a:lnTo>
                <a:lnTo>
                  <a:pt x="292826" y="94882"/>
                </a:lnTo>
                <a:lnTo>
                  <a:pt x="303631" y="84093"/>
                </a:lnTo>
                <a:lnTo>
                  <a:pt x="315391" y="73938"/>
                </a:lnTo>
                <a:lnTo>
                  <a:pt x="327150" y="64736"/>
                </a:lnTo>
                <a:lnTo>
                  <a:pt x="339227" y="55850"/>
                </a:lnTo>
                <a:lnTo>
                  <a:pt x="351940" y="47600"/>
                </a:lnTo>
                <a:lnTo>
                  <a:pt x="364653" y="39984"/>
                </a:lnTo>
                <a:lnTo>
                  <a:pt x="378319" y="32685"/>
                </a:lnTo>
                <a:lnTo>
                  <a:pt x="391985" y="26338"/>
                </a:lnTo>
                <a:lnTo>
                  <a:pt x="405970" y="20627"/>
                </a:lnTo>
                <a:lnTo>
                  <a:pt x="420272" y="15549"/>
                </a:lnTo>
                <a:lnTo>
                  <a:pt x="434891" y="11107"/>
                </a:lnTo>
                <a:lnTo>
                  <a:pt x="449829" y="7616"/>
                </a:lnTo>
                <a:lnTo>
                  <a:pt x="464766" y="4443"/>
                </a:lnTo>
                <a:lnTo>
                  <a:pt x="480022" y="2221"/>
                </a:lnTo>
                <a:lnTo>
                  <a:pt x="495277" y="952"/>
                </a:lnTo>
                <a:lnTo>
                  <a:pt x="502905" y="317"/>
                </a:lnTo>
                <a:lnTo>
                  <a:pt x="51085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nvGrpSpPr>
          <p:cNvPr id="24" name="组合 23"/>
          <p:cNvGrpSpPr/>
          <p:nvPr/>
        </p:nvGrpSpPr>
        <p:grpSpPr>
          <a:xfrm>
            <a:off x="4033762" y="1237189"/>
            <a:ext cx="1683454" cy="1604230"/>
            <a:chOff x="3728962" y="1148289"/>
            <a:chExt cx="1683454" cy="1604230"/>
          </a:xfrm>
        </p:grpSpPr>
        <p:sp>
          <p:nvSpPr>
            <p:cNvPr id="15" name="椭圆 14"/>
            <p:cNvSpPr/>
            <p:nvPr/>
          </p:nvSpPr>
          <p:spPr>
            <a:xfrm>
              <a:off x="5309755" y="1148289"/>
              <a:ext cx="102661" cy="1026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cxnSp>
          <p:nvCxnSpPr>
            <p:cNvPr id="17" name="直接连接符 16"/>
            <p:cNvCxnSpPr>
              <a:stCxn id="15" idx="7"/>
            </p:cNvCxnSpPr>
            <p:nvPr/>
          </p:nvCxnSpPr>
          <p:spPr>
            <a:xfrm flipH="1">
              <a:off x="3728962" y="1163323"/>
              <a:ext cx="1668420" cy="1589196"/>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2" name="椭圆形标注 21"/>
          <p:cNvSpPr/>
          <p:nvPr/>
        </p:nvSpPr>
        <p:spPr>
          <a:xfrm>
            <a:off x="7326180" y="3422144"/>
            <a:ext cx="1104900" cy="558513"/>
          </a:xfrm>
          <a:prstGeom prst="wedgeEllipseCallout">
            <a:avLst>
              <a:gd name="adj1" fmla="val 61883"/>
              <a:gd name="adj2" fmla="val 76500"/>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-10%</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rot="2198086">
            <a:off x="8129306" y="4178588"/>
            <a:ext cx="198766" cy="9607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6" name="椭圆 25"/>
          <p:cNvSpPr/>
          <p:nvPr/>
        </p:nvSpPr>
        <p:spPr>
          <a:xfrm>
            <a:off x="10355225" y="2370351"/>
            <a:ext cx="102661" cy="10266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cxnSp>
        <p:nvCxnSpPr>
          <p:cNvPr id="27" name="直接连接符 26"/>
          <p:cNvCxnSpPr>
            <a:stCxn id="26" idx="7"/>
          </p:cNvCxnSpPr>
          <p:nvPr/>
        </p:nvCxnSpPr>
        <p:spPr>
          <a:xfrm flipH="1">
            <a:off x="8431080" y="2385385"/>
            <a:ext cx="2011772" cy="111692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0466551" y="1998168"/>
            <a:ext cx="1107996" cy="497316"/>
          </a:xfrm>
          <a:prstGeom prst="rect">
            <a:avLst/>
          </a:prstGeom>
        </p:spPr>
        <p:txBody>
          <a:bodyPr wrap="none">
            <a:spAutoFit/>
          </a:bodyPr>
          <a:lstStyle/>
          <a:p>
            <a:pPr>
              <a:lnSpc>
                <a:spcPct val="120000"/>
              </a:lnSpc>
              <a:spcBef>
                <a:spcPts val="600"/>
              </a:spcBef>
            </a:pPr>
            <a:r>
              <a:rPr lang="zh-CN" altLang="en-US" sz="2400" dirty="0">
                <a:latin typeface="Arial" panose="020B0604020202020204" pitchFamily="34" charset="0"/>
                <a:ea typeface="微软雅黑" panose="020B0503020204020204" pitchFamily="34" charset="-122"/>
                <a:cs typeface="Arial" panose="020B0604020202020204" pitchFamily="34" charset="0"/>
              </a:rPr>
              <a:t>优惠券</a:t>
            </a:r>
          </a:p>
        </p:txBody>
      </p:sp>
      <p:cxnSp>
        <p:nvCxnSpPr>
          <p:cNvPr id="31" name="直接连接符 30"/>
          <p:cNvCxnSpPr/>
          <p:nvPr/>
        </p:nvCxnSpPr>
        <p:spPr>
          <a:xfrm flipH="1">
            <a:off x="6473761" y="3073400"/>
            <a:ext cx="8436" cy="2397991"/>
          </a:xfrm>
          <a:prstGeom prst="line">
            <a:avLst/>
          </a:prstGeom>
          <a:ln w="142875"/>
        </p:spPr>
        <p:style>
          <a:lnRef idx="1">
            <a:schemeClr val="accent1"/>
          </a:lnRef>
          <a:fillRef idx="0">
            <a:schemeClr val="accent1"/>
          </a:fillRef>
          <a:effectRef idx="0">
            <a:schemeClr val="accent1"/>
          </a:effectRef>
          <a:fontRef idx="minor">
            <a:schemeClr val="tx1"/>
          </a:fontRef>
        </p:style>
      </p:cxnSp>
      <p:sp>
        <p:nvSpPr>
          <p:cNvPr id="32" name="上箭头 31"/>
          <p:cNvSpPr/>
          <p:nvPr/>
        </p:nvSpPr>
        <p:spPr>
          <a:xfrm rot="10800000" flipH="1">
            <a:off x="5733529" y="3169827"/>
            <a:ext cx="323559" cy="531572"/>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flipH="1">
            <a:off x="3437663" y="1530061"/>
            <a:ext cx="8436" cy="2397991"/>
          </a:xfrm>
          <a:prstGeom prst="line">
            <a:avLst/>
          </a:prstGeom>
          <a:ln w="142875"/>
        </p:spPr>
        <p:style>
          <a:lnRef idx="1">
            <a:schemeClr val="accent1"/>
          </a:lnRef>
          <a:fillRef idx="0">
            <a:schemeClr val="accent1"/>
          </a:fillRef>
          <a:effectRef idx="0">
            <a:schemeClr val="accent1"/>
          </a:effectRef>
          <a:fontRef idx="minor">
            <a:schemeClr val="tx1"/>
          </a:fontRef>
        </p:style>
      </p:cxnSp>
      <p:sp>
        <p:nvSpPr>
          <p:cNvPr id="36" name="圆角矩形标注 35"/>
          <p:cNvSpPr/>
          <p:nvPr/>
        </p:nvSpPr>
        <p:spPr>
          <a:xfrm>
            <a:off x="4788459" y="2626963"/>
            <a:ext cx="723900" cy="428913"/>
          </a:xfrm>
          <a:prstGeom prst="wedgeRoundRectCallout">
            <a:avLst>
              <a:gd name="adj1" fmla="val -103289"/>
              <a:gd name="adj2" fmla="val 80265"/>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9" name="上箭头 38"/>
          <p:cNvSpPr/>
          <p:nvPr/>
        </p:nvSpPr>
        <p:spPr>
          <a:xfrm rot="16200000" flipH="1">
            <a:off x="5024625" y="3622134"/>
            <a:ext cx="323559" cy="531572"/>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40" name="上箭头 39"/>
          <p:cNvSpPr/>
          <p:nvPr/>
        </p:nvSpPr>
        <p:spPr>
          <a:xfrm flipH="1">
            <a:off x="6913969" y="3236527"/>
            <a:ext cx="323559" cy="531572"/>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41" name="上箭头 40"/>
          <p:cNvSpPr/>
          <p:nvPr/>
        </p:nvSpPr>
        <p:spPr>
          <a:xfrm rot="16200000" flipH="1">
            <a:off x="6332259" y="2309125"/>
            <a:ext cx="323559" cy="839861"/>
          </a:xfrm>
          <a:prstGeom prst="up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42" name="矩形 41"/>
          <p:cNvSpPr/>
          <p:nvPr/>
        </p:nvSpPr>
        <p:spPr>
          <a:xfrm>
            <a:off x="6136771" y="5549760"/>
            <a:ext cx="800219" cy="497316"/>
          </a:xfrm>
          <a:prstGeom prst="rect">
            <a:avLst/>
          </a:prstGeom>
        </p:spPr>
        <p:txBody>
          <a:bodyPr wrap="none">
            <a:spAutoFit/>
          </a:bodyPr>
          <a:lstStyle/>
          <a:p>
            <a:pPr>
              <a:lnSpc>
                <a:spcPct val="120000"/>
              </a:lnSpc>
              <a:spcBef>
                <a:spcPts val="600"/>
              </a:spcBef>
            </a:pPr>
            <a:r>
              <a:rPr lang="zh-CN" altLang="en-US" sz="2400" dirty="0">
                <a:latin typeface="Arial" panose="020B0604020202020204" pitchFamily="34" charset="0"/>
                <a:ea typeface="微软雅黑" panose="020B0503020204020204" pitchFamily="34" charset="-122"/>
                <a:cs typeface="Arial" panose="020B0604020202020204" pitchFamily="34" charset="0"/>
              </a:rPr>
              <a:t>购物</a:t>
            </a:r>
          </a:p>
        </p:txBody>
      </p:sp>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74359" y="4589009"/>
            <a:ext cx="636681" cy="636681"/>
          </a:xfrm>
          <a:prstGeom prst="rect">
            <a:avLst/>
          </a:prstGeom>
        </p:spPr>
      </p:pic>
      <p:sp>
        <p:nvSpPr>
          <p:cNvPr id="45" name="KSO_Shape"/>
          <p:cNvSpPr>
            <a:spLocks/>
          </p:cNvSpPr>
          <p:nvPr/>
        </p:nvSpPr>
        <p:spPr bwMode="auto">
          <a:xfrm flipH="1">
            <a:off x="8296596" y="5036873"/>
            <a:ext cx="331514" cy="753441"/>
          </a:xfrm>
          <a:custGeom>
            <a:avLst/>
            <a:gdLst/>
            <a:ahLst/>
            <a:cxnLst/>
            <a:rect l="0" t="0" r="r" b="b"/>
            <a:pathLst>
              <a:path w="1397000" h="3173413">
                <a:moveTo>
                  <a:pt x="389979" y="723900"/>
                </a:moveTo>
                <a:lnTo>
                  <a:pt x="405857" y="724218"/>
                </a:lnTo>
                <a:lnTo>
                  <a:pt x="419513" y="724852"/>
                </a:lnTo>
                <a:lnTo>
                  <a:pt x="423959" y="724535"/>
                </a:lnTo>
                <a:lnTo>
                  <a:pt x="428405" y="724535"/>
                </a:lnTo>
                <a:lnTo>
                  <a:pt x="969230" y="724535"/>
                </a:lnTo>
                <a:lnTo>
                  <a:pt x="973677" y="724535"/>
                </a:lnTo>
                <a:lnTo>
                  <a:pt x="978123" y="724852"/>
                </a:lnTo>
                <a:lnTo>
                  <a:pt x="991461" y="724218"/>
                </a:lnTo>
                <a:lnTo>
                  <a:pt x="1007339" y="723900"/>
                </a:lnTo>
                <a:lnTo>
                  <a:pt x="1023853" y="724218"/>
                </a:lnTo>
                <a:lnTo>
                  <a:pt x="1041637" y="725170"/>
                </a:lnTo>
                <a:lnTo>
                  <a:pt x="1051164" y="725805"/>
                </a:lnTo>
                <a:lnTo>
                  <a:pt x="1061009" y="727074"/>
                </a:lnTo>
                <a:lnTo>
                  <a:pt x="1071171" y="728344"/>
                </a:lnTo>
                <a:lnTo>
                  <a:pt x="1082286" y="729931"/>
                </a:lnTo>
                <a:lnTo>
                  <a:pt x="1093084" y="731835"/>
                </a:lnTo>
                <a:lnTo>
                  <a:pt x="1104199" y="734057"/>
                </a:lnTo>
                <a:lnTo>
                  <a:pt x="1115631" y="736914"/>
                </a:lnTo>
                <a:lnTo>
                  <a:pt x="1127064" y="739771"/>
                </a:lnTo>
                <a:lnTo>
                  <a:pt x="1139132" y="743263"/>
                </a:lnTo>
                <a:lnTo>
                  <a:pt x="1151199" y="747389"/>
                </a:lnTo>
                <a:lnTo>
                  <a:pt x="1163585" y="751833"/>
                </a:lnTo>
                <a:lnTo>
                  <a:pt x="1175652" y="756912"/>
                </a:lnTo>
                <a:lnTo>
                  <a:pt x="1188355" y="762308"/>
                </a:lnTo>
                <a:lnTo>
                  <a:pt x="1201058" y="768656"/>
                </a:lnTo>
                <a:lnTo>
                  <a:pt x="1213443" y="775639"/>
                </a:lnTo>
                <a:lnTo>
                  <a:pt x="1225829" y="782940"/>
                </a:lnTo>
                <a:lnTo>
                  <a:pt x="1238214" y="791193"/>
                </a:lnTo>
                <a:lnTo>
                  <a:pt x="1250917" y="800080"/>
                </a:lnTo>
                <a:lnTo>
                  <a:pt x="1262985" y="809920"/>
                </a:lnTo>
                <a:lnTo>
                  <a:pt x="1274735" y="820713"/>
                </a:lnTo>
                <a:lnTo>
                  <a:pt x="1286167" y="831822"/>
                </a:lnTo>
                <a:lnTo>
                  <a:pt x="1291884" y="837536"/>
                </a:lnTo>
                <a:lnTo>
                  <a:pt x="1297600" y="843567"/>
                </a:lnTo>
                <a:lnTo>
                  <a:pt x="1303316" y="849598"/>
                </a:lnTo>
                <a:lnTo>
                  <a:pt x="1308715" y="855946"/>
                </a:lnTo>
                <a:lnTo>
                  <a:pt x="1313796" y="862612"/>
                </a:lnTo>
                <a:lnTo>
                  <a:pt x="1318877" y="869277"/>
                </a:lnTo>
                <a:lnTo>
                  <a:pt x="1323959" y="876578"/>
                </a:lnTo>
                <a:lnTo>
                  <a:pt x="1328722" y="883879"/>
                </a:lnTo>
                <a:lnTo>
                  <a:pt x="1333486" y="891179"/>
                </a:lnTo>
                <a:lnTo>
                  <a:pt x="1337932" y="898480"/>
                </a:lnTo>
                <a:lnTo>
                  <a:pt x="1342378" y="906098"/>
                </a:lnTo>
                <a:lnTo>
                  <a:pt x="1346824" y="914033"/>
                </a:lnTo>
                <a:lnTo>
                  <a:pt x="1350952" y="922286"/>
                </a:lnTo>
                <a:lnTo>
                  <a:pt x="1355081" y="930539"/>
                </a:lnTo>
                <a:lnTo>
                  <a:pt x="1360162" y="941966"/>
                </a:lnTo>
                <a:lnTo>
                  <a:pt x="1364925" y="953393"/>
                </a:lnTo>
                <a:lnTo>
                  <a:pt x="1369054" y="965138"/>
                </a:lnTo>
                <a:lnTo>
                  <a:pt x="1373182" y="977199"/>
                </a:lnTo>
                <a:lnTo>
                  <a:pt x="1376993" y="989579"/>
                </a:lnTo>
                <a:lnTo>
                  <a:pt x="1380486" y="1002275"/>
                </a:lnTo>
                <a:lnTo>
                  <a:pt x="1383662" y="1014972"/>
                </a:lnTo>
                <a:lnTo>
                  <a:pt x="1386520" y="1028304"/>
                </a:lnTo>
                <a:lnTo>
                  <a:pt x="1389061" y="1041953"/>
                </a:lnTo>
                <a:lnTo>
                  <a:pt x="1390966" y="1055284"/>
                </a:lnTo>
                <a:lnTo>
                  <a:pt x="1392872" y="1069251"/>
                </a:lnTo>
                <a:lnTo>
                  <a:pt x="1394460" y="1083534"/>
                </a:lnTo>
                <a:lnTo>
                  <a:pt x="1395730" y="1098136"/>
                </a:lnTo>
                <a:lnTo>
                  <a:pt x="1396365" y="1113054"/>
                </a:lnTo>
                <a:lnTo>
                  <a:pt x="1397000" y="1127973"/>
                </a:lnTo>
                <a:lnTo>
                  <a:pt x="1397000" y="1143209"/>
                </a:lnTo>
                <a:lnTo>
                  <a:pt x="1397000" y="1159397"/>
                </a:lnTo>
                <a:lnTo>
                  <a:pt x="1396365" y="1175903"/>
                </a:lnTo>
                <a:lnTo>
                  <a:pt x="1395412" y="1192726"/>
                </a:lnTo>
                <a:lnTo>
                  <a:pt x="1394142" y="1210184"/>
                </a:lnTo>
                <a:lnTo>
                  <a:pt x="1392554" y="1227642"/>
                </a:lnTo>
                <a:lnTo>
                  <a:pt x="1390331" y="1245417"/>
                </a:lnTo>
                <a:lnTo>
                  <a:pt x="1388108" y="1263828"/>
                </a:lnTo>
                <a:lnTo>
                  <a:pt x="1385250" y="1282238"/>
                </a:lnTo>
                <a:lnTo>
                  <a:pt x="1382074" y="1301283"/>
                </a:lnTo>
                <a:lnTo>
                  <a:pt x="1378263" y="1320646"/>
                </a:lnTo>
                <a:lnTo>
                  <a:pt x="1374453" y="1340325"/>
                </a:lnTo>
                <a:lnTo>
                  <a:pt x="1370007" y="1360323"/>
                </a:lnTo>
                <a:lnTo>
                  <a:pt x="1365243" y="1380955"/>
                </a:lnTo>
                <a:lnTo>
                  <a:pt x="1359844" y="1401904"/>
                </a:lnTo>
                <a:lnTo>
                  <a:pt x="1354446" y="1423171"/>
                </a:lnTo>
                <a:lnTo>
                  <a:pt x="1347777" y="1445073"/>
                </a:lnTo>
                <a:lnTo>
                  <a:pt x="1341425" y="1466975"/>
                </a:lnTo>
                <a:lnTo>
                  <a:pt x="1334438" y="1489829"/>
                </a:lnTo>
                <a:lnTo>
                  <a:pt x="1326817" y="1512683"/>
                </a:lnTo>
                <a:lnTo>
                  <a:pt x="1319195" y="1536172"/>
                </a:lnTo>
                <a:lnTo>
                  <a:pt x="1310621" y="1560296"/>
                </a:lnTo>
                <a:lnTo>
                  <a:pt x="1302046" y="1584737"/>
                </a:lnTo>
                <a:lnTo>
                  <a:pt x="1292201" y="1609813"/>
                </a:lnTo>
                <a:lnTo>
                  <a:pt x="1282357" y="1634889"/>
                </a:lnTo>
                <a:lnTo>
                  <a:pt x="1272194" y="1660917"/>
                </a:lnTo>
                <a:lnTo>
                  <a:pt x="1261397" y="1687263"/>
                </a:lnTo>
                <a:lnTo>
                  <a:pt x="1250282" y="1714244"/>
                </a:lnTo>
                <a:lnTo>
                  <a:pt x="1237897" y="1741541"/>
                </a:lnTo>
                <a:lnTo>
                  <a:pt x="1225829" y="1769474"/>
                </a:lnTo>
                <a:lnTo>
                  <a:pt x="1212808" y="1797724"/>
                </a:lnTo>
                <a:lnTo>
                  <a:pt x="1199470" y="1826927"/>
                </a:lnTo>
                <a:lnTo>
                  <a:pt x="1185180" y="1856447"/>
                </a:lnTo>
                <a:lnTo>
                  <a:pt x="1182957" y="1861208"/>
                </a:lnTo>
                <a:lnTo>
                  <a:pt x="1180416" y="1865652"/>
                </a:lnTo>
                <a:lnTo>
                  <a:pt x="1177558" y="1870096"/>
                </a:lnTo>
                <a:lnTo>
                  <a:pt x="1174382" y="1874540"/>
                </a:lnTo>
                <a:lnTo>
                  <a:pt x="1171206" y="1878666"/>
                </a:lnTo>
                <a:lnTo>
                  <a:pt x="1168031" y="1882792"/>
                </a:lnTo>
                <a:lnTo>
                  <a:pt x="1164537" y="1886284"/>
                </a:lnTo>
                <a:lnTo>
                  <a:pt x="1160726" y="1889776"/>
                </a:lnTo>
                <a:lnTo>
                  <a:pt x="1156916" y="1893267"/>
                </a:lnTo>
                <a:lnTo>
                  <a:pt x="1153105" y="1896441"/>
                </a:lnTo>
                <a:lnTo>
                  <a:pt x="1148976" y="1899298"/>
                </a:lnTo>
                <a:lnTo>
                  <a:pt x="1144848" y="1902155"/>
                </a:lnTo>
                <a:lnTo>
                  <a:pt x="1140719" y="1904694"/>
                </a:lnTo>
                <a:lnTo>
                  <a:pt x="1136273" y="1907234"/>
                </a:lnTo>
                <a:lnTo>
                  <a:pt x="1131510" y="1909456"/>
                </a:lnTo>
                <a:lnTo>
                  <a:pt x="1126746" y="1911360"/>
                </a:lnTo>
                <a:lnTo>
                  <a:pt x="1105151" y="1731702"/>
                </a:lnTo>
                <a:lnTo>
                  <a:pt x="1105151" y="1469197"/>
                </a:lnTo>
                <a:lnTo>
                  <a:pt x="1114043" y="1442851"/>
                </a:lnTo>
                <a:lnTo>
                  <a:pt x="1122300" y="1416823"/>
                </a:lnTo>
                <a:lnTo>
                  <a:pt x="1129922" y="1391747"/>
                </a:lnTo>
                <a:lnTo>
                  <a:pt x="1137226" y="1367623"/>
                </a:lnTo>
                <a:lnTo>
                  <a:pt x="1143260" y="1344452"/>
                </a:lnTo>
                <a:lnTo>
                  <a:pt x="1148976" y="1322233"/>
                </a:lnTo>
                <a:lnTo>
                  <a:pt x="1153740" y="1300331"/>
                </a:lnTo>
                <a:lnTo>
                  <a:pt x="1158186" y="1280016"/>
                </a:lnTo>
                <a:lnTo>
                  <a:pt x="1161997" y="1259701"/>
                </a:lnTo>
                <a:lnTo>
                  <a:pt x="1165172" y="1240656"/>
                </a:lnTo>
                <a:lnTo>
                  <a:pt x="1167713" y="1222563"/>
                </a:lnTo>
                <a:lnTo>
                  <a:pt x="1169936" y="1205105"/>
                </a:lnTo>
                <a:lnTo>
                  <a:pt x="1171524" y="1188282"/>
                </a:lnTo>
                <a:lnTo>
                  <a:pt x="1172477" y="1172729"/>
                </a:lnTo>
                <a:lnTo>
                  <a:pt x="1173112" y="1157493"/>
                </a:lnTo>
                <a:lnTo>
                  <a:pt x="1173112" y="1143209"/>
                </a:lnTo>
                <a:lnTo>
                  <a:pt x="1173112" y="1132734"/>
                </a:lnTo>
                <a:lnTo>
                  <a:pt x="1172794" y="1122894"/>
                </a:lnTo>
                <a:lnTo>
                  <a:pt x="1172159" y="1113372"/>
                </a:lnTo>
                <a:lnTo>
                  <a:pt x="1171524" y="1104484"/>
                </a:lnTo>
                <a:lnTo>
                  <a:pt x="1170571" y="1095596"/>
                </a:lnTo>
                <a:lnTo>
                  <a:pt x="1169619" y="1087343"/>
                </a:lnTo>
                <a:lnTo>
                  <a:pt x="1168348" y="1079726"/>
                </a:lnTo>
                <a:lnTo>
                  <a:pt x="1166760" y="1072107"/>
                </a:lnTo>
                <a:lnTo>
                  <a:pt x="1165490" y="1065124"/>
                </a:lnTo>
                <a:lnTo>
                  <a:pt x="1163902" y="1058459"/>
                </a:lnTo>
                <a:lnTo>
                  <a:pt x="1161997" y="1052110"/>
                </a:lnTo>
                <a:lnTo>
                  <a:pt x="1160091" y="1046079"/>
                </a:lnTo>
                <a:lnTo>
                  <a:pt x="1156280" y="1034970"/>
                </a:lnTo>
                <a:lnTo>
                  <a:pt x="1152152" y="1025130"/>
                </a:lnTo>
                <a:lnTo>
                  <a:pt x="1147706" y="1016559"/>
                </a:lnTo>
                <a:lnTo>
                  <a:pt x="1143260" y="1008941"/>
                </a:lnTo>
                <a:lnTo>
                  <a:pt x="1138496" y="1001958"/>
                </a:lnTo>
                <a:lnTo>
                  <a:pt x="1133733" y="995927"/>
                </a:lnTo>
                <a:lnTo>
                  <a:pt x="1128334" y="990531"/>
                </a:lnTo>
                <a:lnTo>
                  <a:pt x="1123253" y="985135"/>
                </a:lnTo>
                <a:lnTo>
                  <a:pt x="1117854" y="980374"/>
                </a:lnTo>
                <a:lnTo>
                  <a:pt x="1112456" y="976247"/>
                </a:lnTo>
                <a:lnTo>
                  <a:pt x="1108645" y="973390"/>
                </a:lnTo>
                <a:lnTo>
                  <a:pt x="1104516" y="970851"/>
                </a:lnTo>
                <a:lnTo>
                  <a:pt x="1100388" y="968629"/>
                </a:lnTo>
                <a:lnTo>
                  <a:pt x="1095942" y="966407"/>
                </a:lnTo>
                <a:lnTo>
                  <a:pt x="1086732" y="962281"/>
                </a:lnTo>
                <a:lnTo>
                  <a:pt x="1076887" y="958789"/>
                </a:lnTo>
                <a:lnTo>
                  <a:pt x="1076887" y="1218437"/>
                </a:lnTo>
                <a:lnTo>
                  <a:pt x="1076887" y="1545377"/>
                </a:lnTo>
                <a:lnTo>
                  <a:pt x="1076887" y="1733289"/>
                </a:lnTo>
                <a:lnTo>
                  <a:pt x="1099753" y="1918661"/>
                </a:lnTo>
                <a:lnTo>
                  <a:pt x="1228052" y="2979788"/>
                </a:lnTo>
                <a:lnTo>
                  <a:pt x="1228687" y="2988676"/>
                </a:lnTo>
                <a:lnTo>
                  <a:pt x="1229005" y="2997564"/>
                </a:lnTo>
                <a:lnTo>
                  <a:pt x="1229005" y="3006134"/>
                </a:lnTo>
                <a:lnTo>
                  <a:pt x="1228687" y="3014704"/>
                </a:lnTo>
                <a:lnTo>
                  <a:pt x="1227734" y="3023275"/>
                </a:lnTo>
                <a:lnTo>
                  <a:pt x="1226464" y="3031527"/>
                </a:lnTo>
                <a:lnTo>
                  <a:pt x="1224558" y="3040098"/>
                </a:lnTo>
                <a:lnTo>
                  <a:pt x="1222653" y="3048351"/>
                </a:lnTo>
                <a:lnTo>
                  <a:pt x="1220112" y="3056286"/>
                </a:lnTo>
                <a:lnTo>
                  <a:pt x="1217254" y="3063904"/>
                </a:lnTo>
                <a:lnTo>
                  <a:pt x="1213761" y="3071522"/>
                </a:lnTo>
                <a:lnTo>
                  <a:pt x="1210268" y="3079140"/>
                </a:lnTo>
                <a:lnTo>
                  <a:pt x="1206457" y="3086441"/>
                </a:lnTo>
                <a:lnTo>
                  <a:pt x="1202011" y="3093741"/>
                </a:lnTo>
                <a:lnTo>
                  <a:pt x="1197565" y="3100724"/>
                </a:lnTo>
                <a:lnTo>
                  <a:pt x="1192484" y="3107073"/>
                </a:lnTo>
                <a:lnTo>
                  <a:pt x="1187085" y="3113739"/>
                </a:lnTo>
                <a:lnTo>
                  <a:pt x="1181369" y="3119770"/>
                </a:lnTo>
                <a:lnTo>
                  <a:pt x="1175652" y="3125483"/>
                </a:lnTo>
                <a:lnTo>
                  <a:pt x="1169301" y="3131197"/>
                </a:lnTo>
                <a:lnTo>
                  <a:pt x="1162949" y="3136275"/>
                </a:lnTo>
                <a:lnTo>
                  <a:pt x="1156280" y="3141354"/>
                </a:lnTo>
                <a:lnTo>
                  <a:pt x="1149611" y="3146433"/>
                </a:lnTo>
                <a:lnTo>
                  <a:pt x="1142307" y="3150559"/>
                </a:lnTo>
                <a:lnTo>
                  <a:pt x="1135003" y="3154685"/>
                </a:lnTo>
                <a:lnTo>
                  <a:pt x="1127064" y="3158177"/>
                </a:lnTo>
                <a:lnTo>
                  <a:pt x="1119125" y="3161669"/>
                </a:lnTo>
                <a:lnTo>
                  <a:pt x="1111185" y="3164525"/>
                </a:lnTo>
                <a:lnTo>
                  <a:pt x="1102928" y="3167065"/>
                </a:lnTo>
                <a:lnTo>
                  <a:pt x="1094671" y="3169287"/>
                </a:lnTo>
                <a:lnTo>
                  <a:pt x="1085779" y="3170874"/>
                </a:lnTo>
                <a:lnTo>
                  <a:pt x="1076887" y="3172143"/>
                </a:lnTo>
                <a:lnTo>
                  <a:pt x="1067995" y="3173096"/>
                </a:lnTo>
                <a:lnTo>
                  <a:pt x="1059421" y="3173413"/>
                </a:lnTo>
                <a:lnTo>
                  <a:pt x="1050529" y="3173413"/>
                </a:lnTo>
                <a:lnTo>
                  <a:pt x="1041955" y="3172778"/>
                </a:lnTo>
                <a:lnTo>
                  <a:pt x="1033380" y="3171826"/>
                </a:lnTo>
                <a:lnTo>
                  <a:pt x="1025123" y="3170556"/>
                </a:lnTo>
                <a:lnTo>
                  <a:pt x="1016549" y="3168969"/>
                </a:lnTo>
                <a:lnTo>
                  <a:pt x="1008292" y="3166747"/>
                </a:lnTo>
                <a:lnTo>
                  <a:pt x="1000353" y="3164208"/>
                </a:lnTo>
                <a:lnTo>
                  <a:pt x="992731" y="3161351"/>
                </a:lnTo>
                <a:lnTo>
                  <a:pt x="985109" y="3158177"/>
                </a:lnTo>
                <a:lnTo>
                  <a:pt x="977487" y="3154368"/>
                </a:lnTo>
                <a:lnTo>
                  <a:pt x="970183" y="3150559"/>
                </a:lnTo>
                <a:lnTo>
                  <a:pt x="962879" y="3146433"/>
                </a:lnTo>
                <a:lnTo>
                  <a:pt x="955892" y="3141354"/>
                </a:lnTo>
                <a:lnTo>
                  <a:pt x="949541" y="3136275"/>
                </a:lnTo>
                <a:lnTo>
                  <a:pt x="943190" y="3131197"/>
                </a:lnTo>
                <a:lnTo>
                  <a:pt x="936838" y="3125483"/>
                </a:lnTo>
                <a:lnTo>
                  <a:pt x="931122" y="3119770"/>
                </a:lnTo>
                <a:lnTo>
                  <a:pt x="925406" y="3113739"/>
                </a:lnTo>
                <a:lnTo>
                  <a:pt x="920324" y="3107390"/>
                </a:lnTo>
                <a:lnTo>
                  <a:pt x="915243" y="3100724"/>
                </a:lnTo>
                <a:lnTo>
                  <a:pt x="910162" y="3093741"/>
                </a:lnTo>
                <a:lnTo>
                  <a:pt x="906034" y="3086123"/>
                </a:lnTo>
                <a:lnTo>
                  <a:pt x="901905" y="3078823"/>
                </a:lnTo>
                <a:lnTo>
                  <a:pt x="898412" y="3071205"/>
                </a:lnTo>
                <a:lnTo>
                  <a:pt x="894919" y="3063587"/>
                </a:lnTo>
                <a:lnTo>
                  <a:pt x="892060" y="3055334"/>
                </a:lnTo>
                <a:lnTo>
                  <a:pt x="889520" y="3047081"/>
                </a:lnTo>
                <a:lnTo>
                  <a:pt x="887614" y="3038828"/>
                </a:lnTo>
                <a:lnTo>
                  <a:pt x="885709" y="3029940"/>
                </a:lnTo>
                <a:lnTo>
                  <a:pt x="884439" y="3021053"/>
                </a:lnTo>
                <a:lnTo>
                  <a:pt x="748518" y="1897076"/>
                </a:lnTo>
                <a:lnTo>
                  <a:pt x="649118" y="1897076"/>
                </a:lnTo>
                <a:lnTo>
                  <a:pt x="512879" y="3021053"/>
                </a:lnTo>
                <a:lnTo>
                  <a:pt x="511609" y="3029940"/>
                </a:lnTo>
                <a:lnTo>
                  <a:pt x="510021" y="3038828"/>
                </a:lnTo>
                <a:lnTo>
                  <a:pt x="507798" y="3047081"/>
                </a:lnTo>
                <a:lnTo>
                  <a:pt x="505258" y="3055334"/>
                </a:lnTo>
                <a:lnTo>
                  <a:pt x="502399" y="3063587"/>
                </a:lnTo>
                <a:lnTo>
                  <a:pt x="498906" y="3071205"/>
                </a:lnTo>
                <a:lnTo>
                  <a:pt x="495413" y="3078823"/>
                </a:lnTo>
                <a:lnTo>
                  <a:pt x="491284" y="3086123"/>
                </a:lnTo>
                <a:lnTo>
                  <a:pt x="487156" y="3093741"/>
                </a:lnTo>
                <a:lnTo>
                  <a:pt x="482392" y="3100724"/>
                </a:lnTo>
                <a:lnTo>
                  <a:pt x="477311" y="3107390"/>
                </a:lnTo>
                <a:lnTo>
                  <a:pt x="472230" y="3113739"/>
                </a:lnTo>
                <a:lnTo>
                  <a:pt x="466196" y="3119770"/>
                </a:lnTo>
                <a:lnTo>
                  <a:pt x="460480" y="3125483"/>
                </a:lnTo>
                <a:lnTo>
                  <a:pt x="454446" y="3131197"/>
                </a:lnTo>
                <a:lnTo>
                  <a:pt x="447777" y="3136275"/>
                </a:lnTo>
                <a:lnTo>
                  <a:pt x="441426" y="3141354"/>
                </a:lnTo>
                <a:lnTo>
                  <a:pt x="434439" y="3146433"/>
                </a:lnTo>
                <a:lnTo>
                  <a:pt x="427452" y="3150559"/>
                </a:lnTo>
                <a:lnTo>
                  <a:pt x="420148" y="3154368"/>
                </a:lnTo>
                <a:lnTo>
                  <a:pt x="412209" y="3158177"/>
                </a:lnTo>
                <a:lnTo>
                  <a:pt x="404587" y="3161351"/>
                </a:lnTo>
                <a:lnTo>
                  <a:pt x="396965" y="3164208"/>
                </a:lnTo>
                <a:lnTo>
                  <a:pt x="389026" y="3166747"/>
                </a:lnTo>
                <a:lnTo>
                  <a:pt x="380769" y="3168969"/>
                </a:lnTo>
                <a:lnTo>
                  <a:pt x="372512" y="3170556"/>
                </a:lnTo>
                <a:lnTo>
                  <a:pt x="364256" y="3171826"/>
                </a:lnTo>
                <a:lnTo>
                  <a:pt x="355363" y="3172778"/>
                </a:lnTo>
                <a:lnTo>
                  <a:pt x="346789" y="3173413"/>
                </a:lnTo>
                <a:lnTo>
                  <a:pt x="338215" y="3173413"/>
                </a:lnTo>
                <a:lnTo>
                  <a:pt x="329323" y="3173096"/>
                </a:lnTo>
                <a:lnTo>
                  <a:pt x="320431" y="3172143"/>
                </a:lnTo>
                <a:lnTo>
                  <a:pt x="311856" y="3170874"/>
                </a:lnTo>
                <a:lnTo>
                  <a:pt x="302964" y="3169287"/>
                </a:lnTo>
                <a:lnTo>
                  <a:pt x="294390" y="3167065"/>
                </a:lnTo>
                <a:lnTo>
                  <a:pt x="286133" y="3164525"/>
                </a:lnTo>
                <a:lnTo>
                  <a:pt x="278193" y="3161669"/>
                </a:lnTo>
                <a:lnTo>
                  <a:pt x="270254" y="3158177"/>
                </a:lnTo>
                <a:lnTo>
                  <a:pt x="262632" y="3154685"/>
                </a:lnTo>
                <a:lnTo>
                  <a:pt x="255328" y="3150559"/>
                </a:lnTo>
                <a:lnTo>
                  <a:pt x="248024" y="3146433"/>
                </a:lnTo>
                <a:lnTo>
                  <a:pt x="241038" y="3141354"/>
                </a:lnTo>
                <a:lnTo>
                  <a:pt x="234369" y="3136275"/>
                </a:lnTo>
                <a:lnTo>
                  <a:pt x="228017" y="3131197"/>
                </a:lnTo>
                <a:lnTo>
                  <a:pt x="221666" y="3125483"/>
                </a:lnTo>
                <a:lnTo>
                  <a:pt x="215949" y="3119770"/>
                </a:lnTo>
                <a:lnTo>
                  <a:pt x="210551" y="3113739"/>
                </a:lnTo>
                <a:lnTo>
                  <a:pt x="205152" y="3107073"/>
                </a:lnTo>
                <a:lnTo>
                  <a:pt x="200071" y="3100724"/>
                </a:lnTo>
                <a:lnTo>
                  <a:pt x="195625" y="3093741"/>
                </a:lnTo>
                <a:lnTo>
                  <a:pt x="190861" y="3086441"/>
                </a:lnTo>
                <a:lnTo>
                  <a:pt x="187050" y="3079140"/>
                </a:lnTo>
                <a:lnTo>
                  <a:pt x="183557" y="3071522"/>
                </a:lnTo>
                <a:lnTo>
                  <a:pt x="180064" y="3063904"/>
                </a:lnTo>
                <a:lnTo>
                  <a:pt x="177206" y="3056286"/>
                </a:lnTo>
                <a:lnTo>
                  <a:pt x="174665" y="3048351"/>
                </a:lnTo>
                <a:lnTo>
                  <a:pt x="172760" y="3040098"/>
                </a:lnTo>
                <a:lnTo>
                  <a:pt x="170854" y="3031527"/>
                </a:lnTo>
                <a:lnTo>
                  <a:pt x="169584" y="3023275"/>
                </a:lnTo>
                <a:lnTo>
                  <a:pt x="168631" y="3014704"/>
                </a:lnTo>
                <a:lnTo>
                  <a:pt x="168313" y="3006134"/>
                </a:lnTo>
                <a:lnTo>
                  <a:pt x="168313" y="2997564"/>
                </a:lnTo>
                <a:lnTo>
                  <a:pt x="168631" y="2988676"/>
                </a:lnTo>
                <a:lnTo>
                  <a:pt x="169584" y="2979788"/>
                </a:lnTo>
                <a:lnTo>
                  <a:pt x="297565" y="1918661"/>
                </a:lnTo>
                <a:lnTo>
                  <a:pt x="320431" y="1733289"/>
                </a:lnTo>
                <a:lnTo>
                  <a:pt x="320431" y="1545695"/>
                </a:lnTo>
                <a:lnTo>
                  <a:pt x="320431" y="1218437"/>
                </a:lnTo>
                <a:lnTo>
                  <a:pt x="320431" y="958472"/>
                </a:lnTo>
                <a:lnTo>
                  <a:pt x="315032" y="960376"/>
                </a:lnTo>
                <a:lnTo>
                  <a:pt x="309633" y="962598"/>
                </a:lnTo>
                <a:lnTo>
                  <a:pt x="299788" y="967360"/>
                </a:lnTo>
                <a:lnTo>
                  <a:pt x="295025" y="969899"/>
                </a:lnTo>
                <a:lnTo>
                  <a:pt x="290579" y="972438"/>
                </a:lnTo>
                <a:lnTo>
                  <a:pt x="286450" y="975295"/>
                </a:lnTo>
                <a:lnTo>
                  <a:pt x="282004" y="978152"/>
                </a:lnTo>
                <a:lnTo>
                  <a:pt x="277876" y="981326"/>
                </a:lnTo>
                <a:lnTo>
                  <a:pt x="274065" y="984817"/>
                </a:lnTo>
                <a:lnTo>
                  <a:pt x="270254" y="988944"/>
                </a:lnTo>
                <a:lnTo>
                  <a:pt x="266443" y="993070"/>
                </a:lnTo>
                <a:lnTo>
                  <a:pt x="262632" y="997514"/>
                </a:lnTo>
                <a:lnTo>
                  <a:pt x="259139" y="1002275"/>
                </a:lnTo>
                <a:lnTo>
                  <a:pt x="255646" y="1007354"/>
                </a:lnTo>
                <a:lnTo>
                  <a:pt x="252153" y="1012750"/>
                </a:lnTo>
                <a:lnTo>
                  <a:pt x="248342" y="1018781"/>
                </a:lnTo>
                <a:lnTo>
                  <a:pt x="245166" y="1025130"/>
                </a:lnTo>
                <a:lnTo>
                  <a:pt x="241038" y="1034970"/>
                </a:lnTo>
                <a:lnTo>
                  <a:pt x="236909" y="1046079"/>
                </a:lnTo>
                <a:lnTo>
                  <a:pt x="235321" y="1052110"/>
                </a:lnTo>
                <a:lnTo>
                  <a:pt x="233416" y="1058459"/>
                </a:lnTo>
                <a:lnTo>
                  <a:pt x="231828" y="1065124"/>
                </a:lnTo>
                <a:lnTo>
                  <a:pt x="230240" y="1072107"/>
                </a:lnTo>
                <a:lnTo>
                  <a:pt x="228970" y="1079726"/>
                </a:lnTo>
                <a:lnTo>
                  <a:pt x="227699" y="1087343"/>
                </a:lnTo>
                <a:lnTo>
                  <a:pt x="226747" y="1095596"/>
                </a:lnTo>
                <a:lnTo>
                  <a:pt x="225794" y="1104484"/>
                </a:lnTo>
                <a:lnTo>
                  <a:pt x="225159" y="1113372"/>
                </a:lnTo>
                <a:lnTo>
                  <a:pt x="224524" y="1122894"/>
                </a:lnTo>
                <a:lnTo>
                  <a:pt x="224206" y="1132734"/>
                </a:lnTo>
                <a:lnTo>
                  <a:pt x="223889" y="1143209"/>
                </a:lnTo>
                <a:lnTo>
                  <a:pt x="224206" y="1157493"/>
                </a:lnTo>
                <a:lnTo>
                  <a:pt x="224841" y="1172729"/>
                </a:lnTo>
                <a:lnTo>
                  <a:pt x="225794" y="1188282"/>
                </a:lnTo>
                <a:lnTo>
                  <a:pt x="227382" y="1205105"/>
                </a:lnTo>
                <a:lnTo>
                  <a:pt x="229605" y="1222563"/>
                </a:lnTo>
                <a:lnTo>
                  <a:pt x="232146" y="1240974"/>
                </a:lnTo>
                <a:lnTo>
                  <a:pt x="235321" y="1260019"/>
                </a:lnTo>
                <a:lnTo>
                  <a:pt x="239132" y="1280016"/>
                </a:lnTo>
                <a:lnTo>
                  <a:pt x="243578" y="1300648"/>
                </a:lnTo>
                <a:lnTo>
                  <a:pt x="248342" y="1322233"/>
                </a:lnTo>
                <a:lnTo>
                  <a:pt x="254376" y="1344769"/>
                </a:lnTo>
                <a:lnTo>
                  <a:pt x="260409" y="1367941"/>
                </a:lnTo>
                <a:lnTo>
                  <a:pt x="267396" y="1392065"/>
                </a:lnTo>
                <a:lnTo>
                  <a:pt x="275018" y="1416823"/>
                </a:lnTo>
                <a:lnTo>
                  <a:pt x="283275" y="1442851"/>
                </a:lnTo>
                <a:lnTo>
                  <a:pt x="292167" y="1469514"/>
                </a:lnTo>
                <a:lnTo>
                  <a:pt x="292167" y="1731384"/>
                </a:lnTo>
                <a:lnTo>
                  <a:pt x="270572" y="1911360"/>
                </a:lnTo>
                <a:lnTo>
                  <a:pt x="266126" y="1909456"/>
                </a:lnTo>
                <a:lnTo>
                  <a:pt x="261362" y="1907234"/>
                </a:lnTo>
                <a:lnTo>
                  <a:pt x="257234" y="1904694"/>
                </a:lnTo>
                <a:lnTo>
                  <a:pt x="252788" y="1902155"/>
                </a:lnTo>
                <a:lnTo>
                  <a:pt x="248342" y="1899298"/>
                </a:lnTo>
                <a:lnTo>
                  <a:pt x="244213" y="1896441"/>
                </a:lnTo>
                <a:lnTo>
                  <a:pt x="240402" y="1893267"/>
                </a:lnTo>
                <a:lnTo>
                  <a:pt x="236592" y="1889776"/>
                </a:lnTo>
                <a:lnTo>
                  <a:pt x="232781" y="1886284"/>
                </a:lnTo>
                <a:lnTo>
                  <a:pt x="229287" y="1882792"/>
                </a:lnTo>
                <a:lnTo>
                  <a:pt x="226112" y="1878666"/>
                </a:lnTo>
                <a:lnTo>
                  <a:pt x="222936" y="1874540"/>
                </a:lnTo>
                <a:lnTo>
                  <a:pt x="219760" y="1870096"/>
                </a:lnTo>
                <a:lnTo>
                  <a:pt x="216902" y="1865652"/>
                </a:lnTo>
                <a:lnTo>
                  <a:pt x="214361" y="1861208"/>
                </a:lnTo>
                <a:lnTo>
                  <a:pt x="212138" y="1856447"/>
                </a:lnTo>
                <a:lnTo>
                  <a:pt x="198165" y="1826927"/>
                </a:lnTo>
                <a:lnTo>
                  <a:pt x="184510" y="1797724"/>
                </a:lnTo>
                <a:lnTo>
                  <a:pt x="171489" y="1769474"/>
                </a:lnTo>
                <a:lnTo>
                  <a:pt x="159421" y="1741541"/>
                </a:lnTo>
                <a:lnTo>
                  <a:pt x="147354" y="1714244"/>
                </a:lnTo>
                <a:lnTo>
                  <a:pt x="135921" y="1687263"/>
                </a:lnTo>
                <a:lnTo>
                  <a:pt x="125124" y="1660917"/>
                </a:lnTo>
                <a:lnTo>
                  <a:pt x="114961" y="1634889"/>
                </a:lnTo>
                <a:lnTo>
                  <a:pt x="105117" y="1609813"/>
                </a:lnTo>
                <a:lnTo>
                  <a:pt x="95589" y="1584737"/>
                </a:lnTo>
                <a:lnTo>
                  <a:pt x="87015" y="1560296"/>
                </a:lnTo>
                <a:lnTo>
                  <a:pt x="78123" y="1536172"/>
                </a:lnTo>
                <a:lnTo>
                  <a:pt x="70184" y="1512683"/>
                </a:lnTo>
                <a:lnTo>
                  <a:pt x="62880" y="1489829"/>
                </a:lnTo>
                <a:lnTo>
                  <a:pt x="55893" y="1466975"/>
                </a:lnTo>
                <a:lnTo>
                  <a:pt x="49224" y="1445073"/>
                </a:lnTo>
                <a:lnTo>
                  <a:pt x="43190" y="1423171"/>
                </a:lnTo>
                <a:lnTo>
                  <a:pt x="37474" y="1401904"/>
                </a:lnTo>
                <a:lnTo>
                  <a:pt x="32393" y="1380955"/>
                </a:lnTo>
                <a:lnTo>
                  <a:pt x="27311" y="1360323"/>
                </a:lnTo>
                <a:lnTo>
                  <a:pt x="22865" y="1340325"/>
                </a:lnTo>
                <a:lnTo>
                  <a:pt x="18737" y="1320646"/>
                </a:lnTo>
                <a:lnTo>
                  <a:pt x="15244" y="1301283"/>
                </a:lnTo>
                <a:lnTo>
                  <a:pt x="12068" y="1282238"/>
                </a:lnTo>
                <a:lnTo>
                  <a:pt x="9210" y="1263828"/>
                </a:lnTo>
                <a:lnTo>
                  <a:pt x="6987" y="1245417"/>
                </a:lnTo>
                <a:lnTo>
                  <a:pt x="4764" y="1227642"/>
                </a:lnTo>
                <a:lnTo>
                  <a:pt x="3176" y="1210184"/>
                </a:lnTo>
                <a:lnTo>
                  <a:pt x="1906" y="1192726"/>
                </a:lnTo>
                <a:lnTo>
                  <a:pt x="953" y="1175903"/>
                </a:lnTo>
                <a:lnTo>
                  <a:pt x="318" y="1159397"/>
                </a:lnTo>
                <a:lnTo>
                  <a:pt x="0" y="1143209"/>
                </a:lnTo>
                <a:lnTo>
                  <a:pt x="318" y="1127973"/>
                </a:lnTo>
                <a:lnTo>
                  <a:pt x="953" y="1113054"/>
                </a:lnTo>
                <a:lnTo>
                  <a:pt x="1588" y="1098136"/>
                </a:lnTo>
                <a:lnTo>
                  <a:pt x="2858" y="1083534"/>
                </a:lnTo>
                <a:lnTo>
                  <a:pt x="4446" y="1069251"/>
                </a:lnTo>
                <a:lnTo>
                  <a:pt x="6034" y="1055284"/>
                </a:lnTo>
                <a:lnTo>
                  <a:pt x="8257" y="1041953"/>
                </a:lnTo>
                <a:lnTo>
                  <a:pt x="10798" y="1028304"/>
                </a:lnTo>
                <a:lnTo>
                  <a:pt x="13656" y="1014972"/>
                </a:lnTo>
                <a:lnTo>
                  <a:pt x="16832" y="1002275"/>
                </a:lnTo>
                <a:lnTo>
                  <a:pt x="20325" y="989579"/>
                </a:lnTo>
                <a:lnTo>
                  <a:pt x="23818" y="977199"/>
                </a:lnTo>
                <a:lnTo>
                  <a:pt x="27947" y="965138"/>
                </a:lnTo>
                <a:lnTo>
                  <a:pt x="32710" y="953393"/>
                </a:lnTo>
                <a:lnTo>
                  <a:pt x="37474" y="941966"/>
                </a:lnTo>
                <a:lnTo>
                  <a:pt x="42555" y="930539"/>
                </a:lnTo>
                <a:lnTo>
                  <a:pt x="47636" y="919429"/>
                </a:lnTo>
                <a:lnTo>
                  <a:pt x="53352" y="908955"/>
                </a:lnTo>
                <a:lnTo>
                  <a:pt x="59069" y="898797"/>
                </a:lnTo>
                <a:lnTo>
                  <a:pt x="65420" y="888640"/>
                </a:lnTo>
                <a:lnTo>
                  <a:pt x="71772" y="879117"/>
                </a:lnTo>
                <a:lnTo>
                  <a:pt x="78441" y="869595"/>
                </a:lnTo>
                <a:lnTo>
                  <a:pt x="85427" y="860390"/>
                </a:lnTo>
                <a:lnTo>
                  <a:pt x="92414" y="851819"/>
                </a:lnTo>
                <a:lnTo>
                  <a:pt x="99718" y="843567"/>
                </a:lnTo>
                <a:lnTo>
                  <a:pt x="107340" y="835314"/>
                </a:lnTo>
                <a:lnTo>
                  <a:pt x="114961" y="827696"/>
                </a:lnTo>
                <a:lnTo>
                  <a:pt x="122583" y="820078"/>
                </a:lnTo>
                <a:lnTo>
                  <a:pt x="130522" y="813094"/>
                </a:lnTo>
                <a:lnTo>
                  <a:pt x="138462" y="806429"/>
                </a:lnTo>
                <a:lnTo>
                  <a:pt x="146719" y="800080"/>
                </a:lnTo>
                <a:lnTo>
                  <a:pt x="154975" y="794049"/>
                </a:lnTo>
                <a:lnTo>
                  <a:pt x="163232" y="788653"/>
                </a:lnTo>
                <a:lnTo>
                  <a:pt x="171489" y="783257"/>
                </a:lnTo>
                <a:lnTo>
                  <a:pt x="179746" y="778179"/>
                </a:lnTo>
                <a:lnTo>
                  <a:pt x="188321" y="773417"/>
                </a:lnTo>
                <a:lnTo>
                  <a:pt x="196895" y="768973"/>
                </a:lnTo>
                <a:lnTo>
                  <a:pt x="205152" y="764530"/>
                </a:lnTo>
                <a:lnTo>
                  <a:pt x="213409" y="760403"/>
                </a:lnTo>
                <a:lnTo>
                  <a:pt x="221666" y="756912"/>
                </a:lnTo>
                <a:lnTo>
                  <a:pt x="229605" y="753420"/>
                </a:lnTo>
                <a:lnTo>
                  <a:pt x="237862" y="750246"/>
                </a:lnTo>
                <a:lnTo>
                  <a:pt x="245801" y="747389"/>
                </a:lnTo>
                <a:lnTo>
                  <a:pt x="254376" y="744532"/>
                </a:lnTo>
                <a:lnTo>
                  <a:pt x="269937" y="739771"/>
                </a:lnTo>
                <a:lnTo>
                  <a:pt x="285498" y="735645"/>
                </a:lnTo>
                <a:lnTo>
                  <a:pt x="300424" y="732470"/>
                </a:lnTo>
                <a:lnTo>
                  <a:pt x="315349" y="729931"/>
                </a:lnTo>
                <a:lnTo>
                  <a:pt x="329323" y="727709"/>
                </a:lnTo>
                <a:lnTo>
                  <a:pt x="342978" y="726439"/>
                </a:lnTo>
                <a:lnTo>
                  <a:pt x="355681" y="725170"/>
                </a:lnTo>
                <a:lnTo>
                  <a:pt x="368066" y="724535"/>
                </a:lnTo>
                <a:lnTo>
                  <a:pt x="379499" y="724218"/>
                </a:lnTo>
                <a:lnTo>
                  <a:pt x="389979" y="723900"/>
                </a:lnTo>
                <a:close/>
                <a:moveTo>
                  <a:pt x="691663" y="0"/>
                </a:moveTo>
                <a:lnTo>
                  <a:pt x="699930" y="0"/>
                </a:lnTo>
                <a:lnTo>
                  <a:pt x="707562" y="0"/>
                </a:lnTo>
                <a:lnTo>
                  <a:pt x="715511" y="318"/>
                </a:lnTo>
                <a:lnTo>
                  <a:pt x="723143" y="954"/>
                </a:lnTo>
                <a:lnTo>
                  <a:pt x="731092" y="1590"/>
                </a:lnTo>
                <a:lnTo>
                  <a:pt x="739042" y="2544"/>
                </a:lnTo>
                <a:lnTo>
                  <a:pt x="746991" y="3498"/>
                </a:lnTo>
                <a:lnTo>
                  <a:pt x="754941" y="4770"/>
                </a:lnTo>
                <a:lnTo>
                  <a:pt x="762890" y="6360"/>
                </a:lnTo>
                <a:lnTo>
                  <a:pt x="770840" y="8268"/>
                </a:lnTo>
                <a:lnTo>
                  <a:pt x="778789" y="10175"/>
                </a:lnTo>
                <a:lnTo>
                  <a:pt x="786421" y="12083"/>
                </a:lnTo>
                <a:lnTo>
                  <a:pt x="794053" y="14627"/>
                </a:lnTo>
                <a:lnTo>
                  <a:pt x="801684" y="16853"/>
                </a:lnTo>
                <a:lnTo>
                  <a:pt x="809634" y="19715"/>
                </a:lnTo>
                <a:lnTo>
                  <a:pt x="816947" y="22577"/>
                </a:lnTo>
                <a:lnTo>
                  <a:pt x="824261" y="25438"/>
                </a:lnTo>
                <a:lnTo>
                  <a:pt x="831256" y="28618"/>
                </a:lnTo>
                <a:lnTo>
                  <a:pt x="838252" y="32116"/>
                </a:lnTo>
                <a:lnTo>
                  <a:pt x="845247" y="35614"/>
                </a:lnTo>
                <a:lnTo>
                  <a:pt x="851925" y="39112"/>
                </a:lnTo>
                <a:lnTo>
                  <a:pt x="858921" y="42927"/>
                </a:lnTo>
                <a:lnTo>
                  <a:pt x="872276" y="51513"/>
                </a:lnTo>
                <a:lnTo>
                  <a:pt x="884677" y="60098"/>
                </a:lnTo>
                <a:lnTo>
                  <a:pt x="896760" y="69320"/>
                </a:lnTo>
                <a:lnTo>
                  <a:pt x="908526" y="79177"/>
                </a:lnTo>
                <a:lnTo>
                  <a:pt x="919655" y="89353"/>
                </a:lnTo>
                <a:lnTo>
                  <a:pt x="930466" y="100482"/>
                </a:lnTo>
                <a:lnTo>
                  <a:pt x="940324" y="111929"/>
                </a:lnTo>
                <a:lnTo>
                  <a:pt x="949863" y="123695"/>
                </a:lnTo>
                <a:lnTo>
                  <a:pt x="958449" y="135778"/>
                </a:lnTo>
                <a:lnTo>
                  <a:pt x="966716" y="148497"/>
                </a:lnTo>
                <a:lnTo>
                  <a:pt x="974666" y="161534"/>
                </a:lnTo>
                <a:lnTo>
                  <a:pt x="981661" y="174889"/>
                </a:lnTo>
                <a:lnTo>
                  <a:pt x="988021" y="188563"/>
                </a:lnTo>
                <a:lnTo>
                  <a:pt x="993744" y="202554"/>
                </a:lnTo>
                <a:lnTo>
                  <a:pt x="998832" y="217181"/>
                </a:lnTo>
                <a:lnTo>
                  <a:pt x="1003284" y="231490"/>
                </a:lnTo>
                <a:lnTo>
                  <a:pt x="1007100" y="246435"/>
                </a:lnTo>
                <a:lnTo>
                  <a:pt x="1009961" y="261380"/>
                </a:lnTo>
                <a:lnTo>
                  <a:pt x="1012187" y="276643"/>
                </a:lnTo>
                <a:lnTo>
                  <a:pt x="1013777" y="291906"/>
                </a:lnTo>
                <a:lnTo>
                  <a:pt x="1014095" y="299856"/>
                </a:lnTo>
                <a:lnTo>
                  <a:pt x="1014413" y="307488"/>
                </a:lnTo>
                <a:lnTo>
                  <a:pt x="1014413" y="315119"/>
                </a:lnTo>
                <a:lnTo>
                  <a:pt x="1014413" y="323387"/>
                </a:lnTo>
                <a:lnTo>
                  <a:pt x="1014095" y="331018"/>
                </a:lnTo>
                <a:lnTo>
                  <a:pt x="1013459" y="338968"/>
                </a:lnTo>
                <a:lnTo>
                  <a:pt x="1012823" y="346917"/>
                </a:lnTo>
                <a:lnTo>
                  <a:pt x="1011869" y="354867"/>
                </a:lnTo>
                <a:lnTo>
                  <a:pt x="1010915" y="362498"/>
                </a:lnTo>
                <a:lnTo>
                  <a:pt x="1009644" y="370448"/>
                </a:lnTo>
                <a:lnTo>
                  <a:pt x="1008054" y="378715"/>
                </a:lnTo>
                <a:lnTo>
                  <a:pt x="1006146" y="386665"/>
                </a:lnTo>
                <a:lnTo>
                  <a:pt x="1004238" y="394614"/>
                </a:lnTo>
                <a:lnTo>
                  <a:pt x="1002330" y="402246"/>
                </a:lnTo>
                <a:lnTo>
                  <a:pt x="999786" y="409877"/>
                </a:lnTo>
                <a:lnTo>
                  <a:pt x="997560" y="417509"/>
                </a:lnTo>
                <a:lnTo>
                  <a:pt x="994698" y="424822"/>
                </a:lnTo>
                <a:lnTo>
                  <a:pt x="991837" y="432136"/>
                </a:lnTo>
                <a:lnTo>
                  <a:pt x="988975" y="439767"/>
                </a:lnTo>
                <a:lnTo>
                  <a:pt x="985795" y="447081"/>
                </a:lnTo>
                <a:lnTo>
                  <a:pt x="982297" y="454077"/>
                </a:lnTo>
                <a:lnTo>
                  <a:pt x="978799" y="461072"/>
                </a:lnTo>
                <a:lnTo>
                  <a:pt x="975302" y="467750"/>
                </a:lnTo>
                <a:lnTo>
                  <a:pt x="971486" y="474427"/>
                </a:lnTo>
                <a:lnTo>
                  <a:pt x="962900" y="487465"/>
                </a:lnTo>
                <a:lnTo>
                  <a:pt x="954315" y="500502"/>
                </a:lnTo>
                <a:lnTo>
                  <a:pt x="945093" y="512585"/>
                </a:lnTo>
                <a:lnTo>
                  <a:pt x="935236" y="524032"/>
                </a:lnTo>
                <a:lnTo>
                  <a:pt x="925061" y="535162"/>
                </a:lnTo>
                <a:lnTo>
                  <a:pt x="914249" y="545973"/>
                </a:lnTo>
                <a:lnTo>
                  <a:pt x="902484" y="556148"/>
                </a:lnTo>
                <a:lnTo>
                  <a:pt x="890719" y="565370"/>
                </a:lnTo>
                <a:lnTo>
                  <a:pt x="878635" y="574273"/>
                </a:lnTo>
                <a:lnTo>
                  <a:pt x="865916" y="582541"/>
                </a:lnTo>
                <a:lnTo>
                  <a:pt x="852879" y="590172"/>
                </a:lnTo>
                <a:lnTo>
                  <a:pt x="839524" y="597168"/>
                </a:lnTo>
                <a:lnTo>
                  <a:pt x="825851" y="603846"/>
                </a:lnTo>
                <a:lnTo>
                  <a:pt x="811859" y="609569"/>
                </a:lnTo>
                <a:lnTo>
                  <a:pt x="797232" y="614657"/>
                </a:lnTo>
                <a:lnTo>
                  <a:pt x="782923" y="619109"/>
                </a:lnTo>
                <a:lnTo>
                  <a:pt x="767978" y="622606"/>
                </a:lnTo>
                <a:lnTo>
                  <a:pt x="753033" y="625786"/>
                </a:lnTo>
                <a:lnTo>
                  <a:pt x="737770" y="628012"/>
                </a:lnTo>
                <a:lnTo>
                  <a:pt x="722507" y="629602"/>
                </a:lnTo>
                <a:lnTo>
                  <a:pt x="714557" y="629920"/>
                </a:lnTo>
                <a:lnTo>
                  <a:pt x="706926" y="630238"/>
                </a:lnTo>
                <a:lnTo>
                  <a:pt x="699294" y="630238"/>
                </a:lnTo>
                <a:lnTo>
                  <a:pt x="691027" y="630238"/>
                </a:lnTo>
                <a:lnTo>
                  <a:pt x="683395" y="629920"/>
                </a:lnTo>
                <a:lnTo>
                  <a:pt x="675446" y="629284"/>
                </a:lnTo>
                <a:lnTo>
                  <a:pt x="667496" y="628648"/>
                </a:lnTo>
                <a:lnTo>
                  <a:pt x="659547" y="627694"/>
                </a:lnTo>
                <a:lnTo>
                  <a:pt x="651915" y="626740"/>
                </a:lnTo>
                <a:lnTo>
                  <a:pt x="643966" y="625150"/>
                </a:lnTo>
                <a:lnTo>
                  <a:pt x="635698" y="623878"/>
                </a:lnTo>
                <a:lnTo>
                  <a:pt x="627749" y="621970"/>
                </a:lnTo>
                <a:lnTo>
                  <a:pt x="619799" y="620063"/>
                </a:lnTo>
                <a:lnTo>
                  <a:pt x="612167" y="617837"/>
                </a:lnTo>
                <a:lnTo>
                  <a:pt x="604536" y="615611"/>
                </a:lnTo>
                <a:lnTo>
                  <a:pt x="596904" y="613067"/>
                </a:lnTo>
                <a:lnTo>
                  <a:pt x="589591" y="610523"/>
                </a:lnTo>
                <a:lnTo>
                  <a:pt x="582277" y="607661"/>
                </a:lnTo>
                <a:lnTo>
                  <a:pt x="574646" y="604800"/>
                </a:lnTo>
                <a:lnTo>
                  <a:pt x="567332" y="601620"/>
                </a:lnTo>
                <a:lnTo>
                  <a:pt x="560337" y="597804"/>
                </a:lnTo>
                <a:lnTo>
                  <a:pt x="553341" y="594306"/>
                </a:lnTo>
                <a:lnTo>
                  <a:pt x="546663" y="590808"/>
                </a:lnTo>
                <a:lnTo>
                  <a:pt x="539986" y="586993"/>
                </a:lnTo>
                <a:lnTo>
                  <a:pt x="526949" y="578725"/>
                </a:lnTo>
                <a:lnTo>
                  <a:pt x="513911" y="570140"/>
                </a:lnTo>
                <a:lnTo>
                  <a:pt x="501828" y="560918"/>
                </a:lnTo>
                <a:lnTo>
                  <a:pt x="490381" y="551061"/>
                </a:lnTo>
                <a:lnTo>
                  <a:pt x="479252" y="540249"/>
                </a:lnTo>
                <a:lnTo>
                  <a:pt x="468440" y="529438"/>
                </a:lnTo>
                <a:lnTo>
                  <a:pt x="458265" y="518309"/>
                </a:lnTo>
                <a:lnTo>
                  <a:pt x="449043" y="506544"/>
                </a:lnTo>
                <a:lnTo>
                  <a:pt x="440140" y="494460"/>
                </a:lnTo>
                <a:lnTo>
                  <a:pt x="431872" y="481423"/>
                </a:lnTo>
                <a:lnTo>
                  <a:pt x="424241" y="468386"/>
                </a:lnTo>
                <a:lnTo>
                  <a:pt x="417245" y="455031"/>
                </a:lnTo>
                <a:lnTo>
                  <a:pt x="410568" y="441675"/>
                </a:lnTo>
                <a:lnTo>
                  <a:pt x="404844" y="427366"/>
                </a:lnTo>
                <a:lnTo>
                  <a:pt x="399756" y="413057"/>
                </a:lnTo>
                <a:lnTo>
                  <a:pt x="395305" y="398430"/>
                </a:lnTo>
                <a:lnTo>
                  <a:pt x="391489" y="383803"/>
                </a:lnTo>
                <a:lnTo>
                  <a:pt x="388627" y="368540"/>
                </a:lnTo>
                <a:lnTo>
                  <a:pt x="386401" y="353277"/>
                </a:lnTo>
                <a:lnTo>
                  <a:pt x="384811" y="338014"/>
                </a:lnTo>
                <a:lnTo>
                  <a:pt x="384493" y="330382"/>
                </a:lnTo>
                <a:lnTo>
                  <a:pt x="384175" y="322751"/>
                </a:lnTo>
                <a:lnTo>
                  <a:pt x="384175" y="314483"/>
                </a:lnTo>
                <a:lnTo>
                  <a:pt x="384175" y="306851"/>
                </a:lnTo>
                <a:lnTo>
                  <a:pt x="384493" y="298902"/>
                </a:lnTo>
                <a:lnTo>
                  <a:pt x="385129" y="291270"/>
                </a:lnTo>
                <a:lnTo>
                  <a:pt x="385765" y="283321"/>
                </a:lnTo>
                <a:lnTo>
                  <a:pt x="386719" y="275371"/>
                </a:lnTo>
                <a:lnTo>
                  <a:pt x="387673" y="267422"/>
                </a:lnTo>
                <a:lnTo>
                  <a:pt x="389263" y="259472"/>
                </a:lnTo>
                <a:lnTo>
                  <a:pt x="390535" y="251523"/>
                </a:lnTo>
                <a:lnTo>
                  <a:pt x="392443" y="243573"/>
                </a:lnTo>
                <a:lnTo>
                  <a:pt x="394351" y="235624"/>
                </a:lnTo>
                <a:lnTo>
                  <a:pt x="396577" y="227992"/>
                </a:lnTo>
                <a:lnTo>
                  <a:pt x="398802" y="220361"/>
                </a:lnTo>
                <a:lnTo>
                  <a:pt x="401346" y="212729"/>
                </a:lnTo>
                <a:lnTo>
                  <a:pt x="403890" y="204780"/>
                </a:lnTo>
                <a:lnTo>
                  <a:pt x="406752" y="197466"/>
                </a:lnTo>
                <a:lnTo>
                  <a:pt x="409614" y="190153"/>
                </a:lnTo>
                <a:lnTo>
                  <a:pt x="412794" y="183157"/>
                </a:lnTo>
                <a:lnTo>
                  <a:pt x="416609" y="176161"/>
                </a:lnTo>
                <a:lnTo>
                  <a:pt x="420107" y="169166"/>
                </a:lnTo>
                <a:lnTo>
                  <a:pt x="423605" y="162488"/>
                </a:lnTo>
                <a:lnTo>
                  <a:pt x="427421" y="155811"/>
                </a:lnTo>
                <a:lnTo>
                  <a:pt x="435688" y="142137"/>
                </a:lnTo>
                <a:lnTo>
                  <a:pt x="444274" y="129736"/>
                </a:lnTo>
                <a:lnTo>
                  <a:pt x="453495" y="117653"/>
                </a:lnTo>
                <a:lnTo>
                  <a:pt x="463352" y="105888"/>
                </a:lnTo>
                <a:lnTo>
                  <a:pt x="474164" y="94758"/>
                </a:lnTo>
                <a:lnTo>
                  <a:pt x="484975" y="83947"/>
                </a:lnTo>
                <a:lnTo>
                  <a:pt x="496104" y="74090"/>
                </a:lnTo>
                <a:lnTo>
                  <a:pt x="507870" y="64550"/>
                </a:lnTo>
                <a:lnTo>
                  <a:pt x="519953" y="55965"/>
                </a:lnTo>
                <a:lnTo>
                  <a:pt x="532990" y="47697"/>
                </a:lnTo>
                <a:lnTo>
                  <a:pt x="546027" y="39748"/>
                </a:lnTo>
                <a:lnTo>
                  <a:pt x="559383" y="32752"/>
                </a:lnTo>
                <a:lnTo>
                  <a:pt x="572738" y="26392"/>
                </a:lnTo>
                <a:lnTo>
                  <a:pt x="587047" y="20669"/>
                </a:lnTo>
                <a:lnTo>
                  <a:pt x="601356" y="15581"/>
                </a:lnTo>
                <a:lnTo>
                  <a:pt x="615983" y="11129"/>
                </a:lnTo>
                <a:lnTo>
                  <a:pt x="630610" y="7314"/>
                </a:lnTo>
                <a:lnTo>
                  <a:pt x="645873" y="4452"/>
                </a:lnTo>
                <a:lnTo>
                  <a:pt x="661137" y="2226"/>
                </a:lnTo>
                <a:lnTo>
                  <a:pt x="676400" y="636"/>
                </a:lnTo>
                <a:lnTo>
                  <a:pt x="684031" y="318"/>
                </a:lnTo>
                <a:lnTo>
                  <a:pt x="69166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6" name="KSO_Shape"/>
          <p:cNvSpPr>
            <a:spLocks/>
          </p:cNvSpPr>
          <p:nvPr/>
        </p:nvSpPr>
        <p:spPr bwMode="auto">
          <a:xfrm flipH="1">
            <a:off x="7577016" y="5321654"/>
            <a:ext cx="373658" cy="918831"/>
          </a:xfrm>
          <a:custGeom>
            <a:avLst/>
            <a:gdLst/>
            <a:ahLst/>
            <a:cxnLst/>
            <a:rect l="0" t="0" r="r" b="b"/>
            <a:pathLst>
              <a:path w="1289050" h="3163887">
                <a:moveTo>
                  <a:pt x="369888" y="722312"/>
                </a:moveTo>
                <a:lnTo>
                  <a:pt x="374650" y="722312"/>
                </a:lnTo>
                <a:lnTo>
                  <a:pt x="915035" y="722312"/>
                </a:lnTo>
                <a:lnTo>
                  <a:pt x="919798" y="722312"/>
                </a:lnTo>
                <a:lnTo>
                  <a:pt x="924560" y="722630"/>
                </a:lnTo>
                <a:lnTo>
                  <a:pt x="933768" y="723900"/>
                </a:lnTo>
                <a:lnTo>
                  <a:pt x="935038" y="723900"/>
                </a:lnTo>
                <a:lnTo>
                  <a:pt x="944562" y="724218"/>
                </a:lnTo>
                <a:lnTo>
                  <a:pt x="953770" y="725170"/>
                </a:lnTo>
                <a:lnTo>
                  <a:pt x="962025" y="726123"/>
                </a:lnTo>
                <a:lnTo>
                  <a:pt x="970598" y="727711"/>
                </a:lnTo>
                <a:lnTo>
                  <a:pt x="977900" y="729616"/>
                </a:lnTo>
                <a:lnTo>
                  <a:pt x="985202" y="731522"/>
                </a:lnTo>
                <a:lnTo>
                  <a:pt x="999490" y="736286"/>
                </a:lnTo>
                <a:lnTo>
                  <a:pt x="1006475" y="738826"/>
                </a:lnTo>
                <a:lnTo>
                  <a:pt x="1013142" y="741685"/>
                </a:lnTo>
                <a:lnTo>
                  <a:pt x="1027112" y="747719"/>
                </a:lnTo>
                <a:lnTo>
                  <a:pt x="1040448" y="755023"/>
                </a:lnTo>
                <a:lnTo>
                  <a:pt x="1053782" y="762645"/>
                </a:lnTo>
                <a:lnTo>
                  <a:pt x="1067118" y="771220"/>
                </a:lnTo>
                <a:lnTo>
                  <a:pt x="1080770" y="780430"/>
                </a:lnTo>
                <a:lnTo>
                  <a:pt x="1094422" y="790275"/>
                </a:lnTo>
                <a:lnTo>
                  <a:pt x="1107758" y="801390"/>
                </a:lnTo>
                <a:lnTo>
                  <a:pt x="1121092" y="813141"/>
                </a:lnTo>
                <a:lnTo>
                  <a:pt x="1134745" y="825844"/>
                </a:lnTo>
                <a:lnTo>
                  <a:pt x="1148080" y="839182"/>
                </a:lnTo>
                <a:lnTo>
                  <a:pt x="1161098" y="853474"/>
                </a:lnTo>
                <a:lnTo>
                  <a:pt x="1167448" y="860778"/>
                </a:lnTo>
                <a:lnTo>
                  <a:pt x="1173798" y="868718"/>
                </a:lnTo>
                <a:lnTo>
                  <a:pt x="1180148" y="876657"/>
                </a:lnTo>
                <a:lnTo>
                  <a:pt x="1186180" y="884914"/>
                </a:lnTo>
                <a:lnTo>
                  <a:pt x="1192530" y="893172"/>
                </a:lnTo>
                <a:lnTo>
                  <a:pt x="1198562" y="902064"/>
                </a:lnTo>
                <a:lnTo>
                  <a:pt x="1204595" y="910639"/>
                </a:lnTo>
                <a:lnTo>
                  <a:pt x="1210310" y="919848"/>
                </a:lnTo>
                <a:lnTo>
                  <a:pt x="1216025" y="929376"/>
                </a:lnTo>
                <a:lnTo>
                  <a:pt x="1221422" y="939221"/>
                </a:lnTo>
                <a:lnTo>
                  <a:pt x="1226820" y="948749"/>
                </a:lnTo>
                <a:lnTo>
                  <a:pt x="1231900" y="958911"/>
                </a:lnTo>
                <a:lnTo>
                  <a:pt x="1236980" y="969074"/>
                </a:lnTo>
                <a:lnTo>
                  <a:pt x="1241742" y="979872"/>
                </a:lnTo>
                <a:lnTo>
                  <a:pt x="1246822" y="990669"/>
                </a:lnTo>
                <a:lnTo>
                  <a:pt x="1251268" y="1001467"/>
                </a:lnTo>
                <a:lnTo>
                  <a:pt x="1255712" y="1012583"/>
                </a:lnTo>
                <a:lnTo>
                  <a:pt x="1259522" y="1024016"/>
                </a:lnTo>
                <a:lnTo>
                  <a:pt x="1263332" y="1035766"/>
                </a:lnTo>
                <a:lnTo>
                  <a:pt x="1267142" y="1047517"/>
                </a:lnTo>
                <a:lnTo>
                  <a:pt x="1270318" y="1059585"/>
                </a:lnTo>
                <a:lnTo>
                  <a:pt x="1273492" y="1071653"/>
                </a:lnTo>
                <a:lnTo>
                  <a:pt x="1276350" y="1084039"/>
                </a:lnTo>
                <a:lnTo>
                  <a:pt x="1278890" y="1097060"/>
                </a:lnTo>
                <a:lnTo>
                  <a:pt x="1281430" y="1109763"/>
                </a:lnTo>
                <a:lnTo>
                  <a:pt x="1283335" y="1122784"/>
                </a:lnTo>
                <a:lnTo>
                  <a:pt x="1285240" y="1136122"/>
                </a:lnTo>
                <a:lnTo>
                  <a:pt x="1286510" y="1149778"/>
                </a:lnTo>
                <a:lnTo>
                  <a:pt x="1287780" y="1163434"/>
                </a:lnTo>
                <a:lnTo>
                  <a:pt x="1288415" y="1177090"/>
                </a:lnTo>
                <a:lnTo>
                  <a:pt x="1289050" y="1191064"/>
                </a:lnTo>
                <a:lnTo>
                  <a:pt x="1289050" y="1205673"/>
                </a:lnTo>
                <a:lnTo>
                  <a:pt x="1289050" y="1221234"/>
                </a:lnTo>
                <a:lnTo>
                  <a:pt x="1288415" y="1236796"/>
                </a:lnTo>
                <a:lnTo>
                  <a:pt x="1287462" y="1253310"/>
                </a:lnTo>
                <a:lnTo>
                  <a:pt x="1285875" y="1269189"/>
                </a:lnTo>
                <a:lnTo>
                  <a:pt x="1283970" y="1285386"/>
                </a:lnTo>
                <a:lnTo>
                  <a:pt x="1281748" y="1301900"/>
                </a:lnTo>
                <a:lnTo>
                  <a:pt x="1279208" y="1318732"/>
                </a:lnTo>
                <a:lnTo>
                  <a:pt x="1276032" y="1335564"/>
                </a:lnTo>
                <a:lnTo>
                  <a:pt x="1272222" y="1352714"/>
                </a:lnTo>
                <a:lnTo>
                  <a:pt x="1268412" y="1369863"/>
                </a:lnTo>
                <a:lnTo>
                  <a:pt x="1263968" y="1387330"/>
                </a:lnTo>
                <a:lnTo>
                  <a:pt x="1258888" y="1404797"/>
                </a:lnTo>
                <a:lnTo>
                  <a:pt x="1253490" y="1422582"/>
                </a:lnTo>
                <a:lnTo>
                  <a:pt x="1247458" y="1440366"/>
                </a:lnTo>
                <a:lnTo>
                  <a:pt x="1240790" y="1458469"/>
                </a:lnTo>
                <a:lnTo>
                  <a:pt x="1234122" y="1476888"/>
                </a:lnTo>
                <a:lnTo>
                  <a:pt x="1226502" y="1494991"/>
                </a:lnTo>
                <a:lnTo>
                  <a:pt x="1218882" y="1513728"/>
                </a:lnTo>
                <a:lnTo>
                  <a:pt x="1210310" y="1532465"/>
                </a:lnTo>
                <a:lnTo>
                  <a:pt x="1201420" y="1551203"/>
                </a:lnTo>
                <a:lnTo>
                  <a:pt x="1191895" y="1570258"/>
                </a:lnTo>
                <a:lnTo>
                  <a:pt x="1181735" y="1589630"/>
                </a:lnTo>
                <a:lnTo>
                  <a:pt x="1171258" y="1609003"/>
                </a:lnTo>
                <a:lnTo>
                  <a:pt x="1160145" y="1628693"/>
                </a:lnTo>
                <a:lnTo>
                  <a:pt x="1148715" y="1648701"/>
                </a:lnTo>
                <a:lnTo>
                  <a:pt x="1136650" y="1668391"/>
                </a:lnTo>
                <a:lnTo>
                  <a:pt x="1123632" y="1688398"/>
                </a:lnTo>
                <a:lnTo>
                  <a:pt x="1110298" y="1709041"/>
                </a:lnTo>
                <a:lnTo>
                  <a:pt x="1096328" y="1729367"/>
                </a:lnTo>
                <a:lnTo>
                  <a:pt x="1082040" y="1749692"/>
                </a:lnTo>
                <a:lnTo>
                  <a:pt x="1066800" y="1770652"/>
                </a:lnTo>
                <a:lnTo>
                  <a:pt x="1051242" y="1791613"/>
                </a:lnTo>
                <a:lnTo>
                  <a:pt x="1051242" y="1315874"/>
                </a:lnTo>
                <a:lnTo>
                  <a:pt x="1054735" y="1300630"/>
                </a:lnTo>
                <a:lnTo>
                  <a:pt x="1057592" y="1285704"/>
                </a:lnTo>
                <a:lnTo>
                  <a:pt x="1060132" y="1271412"/>
                </a:lnTo>
                <a:lnTo>
                  <a:pt x="1062038" y="1257439"/>
                </a:lnTo>
                <a:lnTo>
                  <a:pt x="1063625" y="1243465"/>
                </a:lnTo>
                <a:lnTo>
                  <a:pt x="1064578" y="1230444"/>
                </a:lnTo>
                <a:lnTo>
                  <a:pt x="1065212" y="1217741"/>
                </a:lnTo>
                <a:lnTo>
                  <a:pt x="1065212" y="1205673"/>
                </a:lnTo>
                <a:lnTo>
                  <a:pt x="1065212" y="1193287"/>
                </a:lnTo>
                <a:lnTo>
                  <a:pt x="1064578" y="1181537"/>
                </a:lnTo>
                <a:lnTo>
                  <a:pt x="1063625" y="1170104"/>
                </a:lnTo>
                <a:lnTo>
                  <a:pt x="1062355" y="1159306"/>
                </a:lnTo>
                <a:lnTo>
                  <a:pt x="1060768" y="1148508"/>
                </a:lnTo>
                <a:lnTo>
                  <a:pt x="1058862" y="1138028"/>
                </a:lnTo>
                <a:lnTo>
                  <a:pt x="1056958" y="1127865"/>
                </a:lnTo>
                <a:lnTo>
                  <a:pt x="1054418" y="1118020"/>
                </a:lnTo>
                <a:lnTo>
                  <a:pt x="1051878" y="1108810"/>
                </a:lnTo>
                <a:lnTo>
                  <a:pt x="1049020" y="1099600"/>
                </a:lnTo>
                <a:lnTo>
                  <a:pt x="1045845" y="1090708"/>
                </a:lnTo>
                <a:lnTo>
                  <a:pt x="1042352" y="1081816"/>
                </a:lnTo>
                <a:lnTo>
                  <a:pt x="1038860" y="1073558"/>
                </a:lnTo>
                <a:lnTo>
                  <a:pt x="1035050" y="1065301"/>
                </a:lnTo>
                <a:lnTo>
                  <a:pt x="1031240" y="1057679"/>
                </a:lnTo>
                <a:lnTo>
                  <a:pt x="1027112" y="1050057"/>
                </a:lnTo>
                <a:lnTo>
                  <a:pt x="1023302" y="1043388"/>
                </a:lnTo>
                <a:lnTo>
                  <a:pt x="1023302" y="1251405"/>
                </a:lnTo>
                <a:lnTo>
                  <a:pt x="1023302" y="1401304"/>
                </a:lnTo>
                <a:lnTo>
                  <a:pt x="1023302" y="1827817"/>
                </a:lnTo>
                <a:lnTo>
                  <a:pt x="1023302" y="2990805"/>
                </a:lnTo>
                <a:lnTo>
                  <a:pt x="1022985" y="2999697"/>
                </a:lnTo>
                <a:lnTo>
                  <a:pt x="1022032" y="3008589"/>
                </a:lnTo>
                <a:lnTo>
                  <a:pt x="1021080" y="3017164"/>
                </a:lnTo>
                <a:lnTo>
                  <a:pt x="1019492" y="3025739"/>
                </a:lnTo>
                <a:lnTo>
                  <a:pt x="1017588" y="3034313"/>
                </a:lnTo>
                <a:lnTo>
                  <a:pt x="1015365" y="3042253"/>
                </a:lnTo>
                <a:lnTo>
                  <a:pt x="1012508" y="3050510"/>
                </a:lnTo>
                <a:lnTo>
                  <a:pt x="1009332" y="3058132"/>
                </a:lnTo>
                <a:lnTo>
                  <a:pt x="1005840" y="3065754"/>
                </a:lnTo>
                <a:lnTo>
                  <a:pt x="1002348" y="3073059"/>
                </a:lnTo>
                <a:lnTo>
                  <a:pt x="997902" y="3080680"/>
                </a:lnTo>
                <a:lnTo>
                  <a:pt x="993458" y="3087667"/>
                </a:lnTo>
                <a:lnTo>
                  <a:pt x="988695" y="3094337"/>
                </a:lnTo>
                <a:lnTo>
                  <a:pt x="983615" y="3101006"/>
                </a:lnTo>
                <a:lnTo>
                  <a:pt x="978218" y="3107040"/>
                </a:lnTo>
                <a:lnTo>
                  <a:pt x="972502" y="3113074"/>
                </a:lnTo>
                <a:lnTo>
                  <a:pt x="966152" y="3118790"/>
                </a:lnTo>
                <a:lnTo>
                  <a:pt x="960120" y="3124189"/>
                </a:lnTo>
                <a:lnTo>
                  <a:pt x="953452" y="3129271"/>
                </a:lnTo>
                <a:lnTo>
                  <a:pt x="946785" y="3134352"/>
                </a:lnTo>
                <a:lnTo>
                  <a:pt x="939800" y="3139116"/>
                </a:lnTo>
                <a:lnTo>
                  <a:pt x="932498" y="3143244"/>
                </a:lnTo>
                <a:lnTo>
                  <a:pt x="925195" y="3147055"/>
                </a:lnTo>
                <a:lnTo>
                  <a:pt x="917575" y="3150231"/>
                </a:lnTo>
                <a:lnTo>
                  <a:pt x="909320" y="3153407"/>
                </a:lnTo>
                <a:lnTo>
                  <a:pt x="901382" y="3156265"/>
                </a:lnTo>
                <a:lnTo>
                  <a:pt x="893445" y="3158488"/>
                </a:lnTo>
                <a:lnTo>
                  <a:pt x="884872" y="3160394"/>
                </a:lnTo>
                <a:lnTo>
                  <a:pt x="876618" y="3161982"/>
                </a:lnTo>
                <a:lnTo>
                  <a:pt x="868045" y="3162934"/>
                </a:lnTo>
                <a:lnTo>
                  <a:pt x="859155" y="3163570"/>
                </a:lnTo>
                <a:lnTo>
                  <a:pt x="849948" y="3163887"/>
                </a:lnTo>
                <a:lnTo>
                  <a:pt x="841058" y="3163570"/>
                </a:lnTo>
                <a:lnTo>
                  <a:pt x="832485" y="3162934"/>
                </a:lnTo>
                <a:lnTo>
                  <a:pt x="823912" y="3161982"/>
                </a:lnTo>
                <a:lnTo>
                  <a:pt x="815340" y="3160394"/>
                </a:lnTo>
                <a:lnTo>
                  <a:pt x="807085" y="3158488"/>
                </a:lnTo>
                <a:lnTo>
                  <a:pt x="798513" y="3156265"/>
                </a:lnTo>
                <a:lnTo>
                  <a:pt x="790575" y="3153407"/>
                </a:lnTo>
                <a:lnTo>
                  <a:pt x="782638" y="3150231"/>
                </a:lnTo>
                <a:lnTo>
                  <a:pt x="775018" y="3147055"/>
                </a:lnTo>
                <a:lnTo>
                  <a:pt x="767715" y="3143244"/>
                </a:lnTo>
                <a:lnTo>
                  <a:pt x="760413" y="3139116"/>
                </a:lnTo>
                <a:lnTo>
                  <a:pt x="753428" y="3134352"/>
                </a:lnTo>
                <a:lnTo>
                  <a:pt x="746443" y="3129271"/>
                </a:lnTo>
                <a:lnTo>
                  <a:pt x="740093" y="3124189"/>
                </a:lnTo>
                <a:lnTo>
                  <a:pt x="733743" y="3118790"/>
                </a:lnTo>
                <a:lnTo>
                  <a:pt x="727710" y="3113074"/>
                </a:lnTo>
                <a:lnTo>
                  <a:pt x="721995" y="3107040"/>
                </a:lnTo>
                <a:lnTo>
                  <a:pt x="716598" y="3101006"/>
                </a:lnTo>
                <a:lnTo>
                  <a:pt x="711518" y="3094337"/>
                </a:lnTo>
                <a:lnTo>
                  <a:pt x="706755" y="3087667"/>
                </a:lnTo>
                <a:lnTo>
                  <a:pt x="702310" y="3080680"/>
                </a:lnTo>
                <a:lnTo>
                  <a:pt x="698183" y="3073059"/>
                </a:lnTo>
                <a:lnTo>
                  <a:pt x="694373" y="3065754"/>
                </a:lnTo>
                <a:lnTo>
                  <a:pt x="690563" y="3058132"/>
                </a:lnTo>
                <a:lnTo>
                  <a:pt x="687388" y="3050510"/>
                </a:lnTo>
                <a:lnTo>
                  <a:pt x="684848" y="3042253"/>
                </a:lnTo>
                <a:lnTo>
                  <a:pt x="682625" y="3034313"/>
                </a:lnTo>
                <a:lnTo>
                  <a:pt x="680720" y="3025739"/>
                </a:lnTo>
                <a:lnTo>
                  <a:pt x="679133" y="3017164"/>
                </a:lnTo>
                <a:lnTo>
                  <a:pt x="677863" y="3008589"/>
                </a:lnTo>
                <a:lnTo>
                  <a:pt x="677228" y="2999697"/>
                </a:lnTo>
                <a:lnTo>
                  <a:pt x="677228" y="2990805"/>
                </a:lnTo>
                <a:lnTo>
                  <a:pt x="677228" y="1895462"/>
                </a:lnTo>
                <a:lnTo>
                  <a:pt x="612458" y="1895462"/>
                </a:lnTo>
                <a:lnTo>
                  <a:pt x="612458" y="2990805"/>
                </a:lnTo>
                <a:lnTo>
                  <a:pt x="612140" y="2999697"/>
                </a:lnTo>
                <a:lnTo>
                  <a:pt x="611505" y="3008589"/>
                </a:lnTo>
                <a:lnTo>
                  <a:pt x="610235" y="3017164"/>
                </a:lnTo>
                <a:lnTo>
                  <a:pt x="608648" y="3025739"/>
                </a:lnTo>
                <a:lnTo>
                  <a:pt x="606743" y="3034313"/>
                </a:lnTo>
                <a:lnTo>
                  <a:pt x="604520" y="3042253"/>
                </a:lnTo>
                <a:lnTo>
                  <a:pt x="601980" y="3050510"/>
                </a:lnTo>
                <a:lnTo>
                  <a:pt x="598805" y="3058132"/>
                </a:lnTo>
                <a:lnTo>
                  <a:pt x="595313" y="3065754"/>
                </a:lnTo>
                <a:lnTo>
                  <a:pt x="591503" y="3073059"/>
                </a:lnTo>
                <a:lnTo>
                  <a:pt x="587375" y="3080680"/>
                </a:lnTo>
                <a:lnTo>
                  <a:pt x="582930" y="3087667"/>
                </a:lnTo>
                <a:lnTo>
                  <a:pt x="577850" y="3094337"/>
                </a:lnTo>
                <a:lnTo>
                  <a:pt x="572770" y="3101006"/>
                </a:lnTo>
                <a:lnTo>
                  <a:pt x="567373" y="3107040"/>
                </a:lnTo>
                <a:lnTo>
                  <a:pt x="561658" y="3113074"/>
                </a:lnTo>
                <a:lnTo>
                  <a:pt x="555625" y="3118790"/>
                </a:lnTo>
                <a:lnTo>
                  <a:pt x="549275" y="3124189"/>
                </a:lnTo>
                <a:lnTo>
                  <a:pt x="542925" y="3129271"/>
                </a:lnTo>
                <a:lnTo>
                  <a:pt x="536258" y="3134352"/>
                </a:lnTo>
                <a:lnTo>
                  <a:pt x="529273" y="3139116"/>
                </a:lnTo>
                <a:lnTo>
                  <a:pt x="521653" y="3143244"/>
                </a:lnTo>
                <a:lnTo>
                  <a:pt x="514350" y="3147055"/>
                </a:lnTo>
                <a:lnTo>
                  <a:pt x="506730" y="3150231"/>
                </a:lnTo>
                <a:lnTo>
                  <a:pt x="498793" y="3153407"/>
                </a:lnTo>
                <a:lnTo>
                  <a:pt x="490855" y="3156265"/>
                </a:lnTo>
                <a:lnTo>
                  <a:pt x="482600" y="3158488"/>
                </a:lnTo>
                <a:lnTo>
                  <a:pt x="474345" y="3160394"/>
                </a:lnTo>
                <a:lnTo>
                  <a:pt x="465455" y="3161982"/>
                </a:lnTo>
                <a:lnTo>
                  <a:pt x="456883" y="3162934"/>
                </a:lnTo>
                <a:lnTo>
                  <a:pt x="448310" y="3163570"/>
                </a:lnTo>
                <a:lnTo>
                  <a:pt x="439420" y="3163887"/>
                </a:lnTo>
                <a:lnTo>
                  <a:pt x="430530" y="3163570"/>
                </a:lnTo>
                <a:lnTo>
                  <a:pt x="421640" y="3162934"/>
                </a:lnTo>
                <a:lnTo>
                  <a:pt x="412750" y="3161982"/>
                </a:lnTo>
                <a:lnTo>
                  <a:pt x="404495" y="3160394"/>
                </a:lnTo>
                <a:lnTo>
                  <a:pt x="395923" y="3158488"/>
                </a:lnTo>
                <a:lnTo>
                  <a:pt x="387985" y="3156265"/>
                </a:lnTo>
                <a:lnTo>
                  <a:pt x="380048" y="3153407"/>
                </a:lnTo>
                <a:lnTo>
                  <a:pt x="372110" y="3150231"/>
                </a:lnTo>
                <a:lnTo>
                  <a:pt x="364490" y="3147055"/>
                </a:lnTo>
                <a:lnTo>
                  <a:pt x="356870" y="3143244"/>
                </a:lnTo>
                <a:lnTo>
                  <a:pt x="349568" y="3139116"/>
                </a:lnTo>
                <a:lnTo>
                  <a:pt x="342583" y="3134352"/>
                </a:lnTo>
                <a:lnTo>
                  <a:pt x="335915" y="3129271"/>
                </a:lnTo>
                <a:lnTo>
                  <a:pt x="329248" y="3124189"/>
                </a:lnTo>
                <a:lnTo>
                  <a:pt x="323215" y="3118790"/>
                </a:lnTo>
                <a:lnTo>
                  <a:pt x="317183" y="3113074"/>
                </a:lnTo>
                <a:lnTo>
                  <a:pt x="311468" y="3107040"/>
                </a:lnTo>
                <a:lnTo>
                  <a:pt x="306070" y="3101006"/>
                </a:lnTo>
                <a:lnTo>
                  <a:pt x="300673" y="3094337"/>
                </a:lnTo>
                <a:lnTo>
                  <a:pt x="295910" y="3087667"/>
                </a:lnTo>
                <a:lnTo>
                  <a:pt x="291465" y="3080680"/>
                </a:lnTo>
                <a:lnTo>
                  <a:pt x="287338" y="3073059"/>
                </a:lnTo>
                <a:lnTo>
                  <a:pt x="283528" y="3065754"/>
                </a:lnTo>
                <a:lnTo>
                  <a:pt x="280035" y="3058132"/>
                </a:lnTo>
                <a:lnTo>
                  <a:pt x="276860" y="3050510"/>
                </a:lnTo>
                <a:lnTo>
                  <a:pt x="274320" y="3042253"/>
                </a:lnTo>
                <a:lnTo>
                  <a:pt x="271780" y="3034313"/>
                </a:lnTo>
                <a:lnTo>
                  <a:pt x="269875" y="3025739"/>
                </a:lnTo>
                <a:lnTo>
                  <a:pt x="268288" y="3017164"/>
                </a:lnTo>
                <a:lnTo>
                  <a:pt x="267335" y="3008589"/>
                </a:lnTo>
                <a:lnTo>
                  <a:pt x="266700" y="2999697"/>
                </a:lnTo>
                <a:lnTo>
                  <a:pt x="266383" y="2990805"/>
                </a:lnTo>
                <a:lnTo>
                  <a:pt x="266383" y="1827817"/>
                </a:lnTo>
                <a:lnTo>
                  <a:pt x="266383" y="1401621"/>
                </a:lnTo>
                <a:lnTo>
                  <a:pt x="266383" y="1251405"/>
                </a:lnTo>
                <a:lnTo>
                  <a:pt x="266383" y="1043388"/>
                </a:lnTo>
                <a:lnTo>
                  <a:pt x="261938" y="1051328"/>
                </a:lnTo>
                <a:lnTo>
                  <a:pt x="257810" y="1059267"/>
                </a:lnTo>
                <a:lnTo>
                  <a:pt x="253683" y="1067524"/>
                </a:lnTo>
                <a:lnTo>
                  <a:pt x="249555" y="1076099"/>
                </a:lnTo>
                <a:lnTo>
                  <a:pt x="245745" y="1084991"/>
                </a:lnTo>
                <a:lnTo>
                  <a:pt x="242253" y="1094519"/>
                </a:lnTo>
                <a:lnTo>
                  <a:pt x="239078" y="1104046"/>
                </a:lnTo>
                <a:lnTo>
                  <a:pt x="236220" y="1113891"/>
                </a:lnTo>
                <a:lnTo>
                  <a:pt x="233363" y="1124054"/>
                </a:lnTo>
                <a:lnTo>
                  <a:pt x="231140" y="1134534"/>
                </a:lnTo>
                <a:lnTo>
                  <a:pt x="228918" y="1145650"/>
                </a:lnTo>
                <a:lnTo>
                  <a:pt x="227330" y="1156765"/>
                </a:lnTo>
                <a:lnTo>
                  <a:pt x="226060" y="1168516"/>
                </a:lnTo>
                <a:lnTo>
                  <a:pt x="224790" y="1180266"/>
                </a:lnTo>
                <a:lnTo>
                  <a:pt x="224155" y="1192652"/>
                </a:lnTo>
                <a:lnTo>
                  <a:pt x="223838" y="1205673"/>
                </a:lnTo>
                <a:lnTo>
                  <a:pt x="224155" y="1218059"/>
                </a:lnTo>
                <a:lnTo>
                  <a:pt x="224790" y="1230762"/>
                </a:lnTo>
                <a:lnTo>
                  <a:pt x="225743" y="1243783"/>
                </a:lnTo>
                <a:lnTo>
                  <a:pt x="227330" y="1257756"/>
                </a:lnTo>
                <a:lnTo>
                  <a:pt x="229235" y="1271730"/>
                </a:lnTo>
                <a:lnTo>
                  <a:pt x="231775" y="1286021"/>
                </a:lnTo>
                <a:lnTo>
                  <a:pt x="234633" y="1300948"/>
                </a:lnTo>
                <a:lnTo>
                  <a:pt x="238443" y="1316509"/>
                </a:lnTo>
                <a:lnTo>
                  <a:pt x="238443" y="1791613"/>
                </a:lnTo>
                <a:lnTo>
                  <a:pt x="222568" y="1770970"/>
                </a:lnTo>
                <a:lnTo>
                  <a:pt x="207645" y="1749692"/>
                </a:lnTo>
                <a:lnTo>
                  <a:pt x="193040" y="1729367"/>
                </a:lnTo>
                <a:lnTo>
                  <a:pt x="179070" y="1709041"/>
                </a:lnTo>
                <a:lnTo>
                  <a:pt x="165735" y="1688398"/>
                </a:lnTo>
                <a:lnTo>
                  <a:pt x="153035" y="1668391"/>
                </a:lnTo>
                <a:lnTo>
                  <a:pt x="140970" y="1648701"/>
                </a:lnTo>
                <a:lnTo>
                  <a:pt x="129223" y="1628693"/>
                </a:lnTo>
                <a:lnTo>
                  <a:pt x="118110" y="1609003"/>
                </a:lnTo>
                <a:lnTo>
                  <a:pt x="107633" y="1589948"/>
                </a:lnTo>
                <a:lnTo>
                  <a:pt x="97473" y="1570258"/>
                </a:lnTo>
                <a:lnTo>
                  <a:pt x="88265" y="1551520"/>
                </a:lnTo>
                <a:lnTo>
                  <a:pt x="79058" y="1532465"/>
                </a:lnTo>
                <a:lnTo>
                  <a:pt x="70485" y="1513728"/>
                </a:lnTo>
                <a:lnTo>
                  <a:pt x="62548" y="1495308"/>
                </a:lnTo>
                <a:lnTo>
                  <a:pt x="55245" y="1476888"/>
                </a:lnTo>
                <a:lnTo>
                  <a:pt x="48578" y="1458469"/>
                </a:lnTo>
                <a:lnTo>
                  <a:pt x="41910" y="1440366"/>
                </a:lnTo>
                <a:lnTo>
                  <a:pt x="36195" y="1422582"/>
                </a:lnTo>
                <a:lnTo>
                  <a:pt x="30798" y="1404797"/>
                </a:lnTo>
                <a:lnTo>
                  <a:pt x="25400" y="1387330"/>
                </a:lnTo>
                <a:lnTo>
                  <a:pt x="20955" y="1369863"/>
                </a:lnTo>
                <a:lnTo>
                  <a:pt x="16828" y="1352714"/>
                </a:lnTo>
                <a:lnTo>
                  <a:pt x="13335" y="1335564"/>
                </a:lnTo>
                <a:lnTo>
                  <a:pt x="10160" y="1318732"/>
                </a:lnTo>
                <a:lnTo>
                  <a:pt x="7620" y="1301900"/>
                </a:lnTo>
                <a:lnTo>
                  <a:pt x="5398" y="1285386"/>
                </a:lnTo>
                <a:lnTo>
                  <a:pt x="3493" y="1269189"/>
                </a:lnTo>
                <a:lnTo>
                  <a:pt x="1905" y="1253310"/>
                </a:lnTo>
                <a:lnTo>
                  <a:pt x="953" y="1236796"/>
                </a:lnTo>
                <a:lnTo>
                  <a:pt x="318" y="1221234"/>
                </a:lnTo>
                <a:lnTo>
                  <a:pt x="0" y="1205673"/>
                </a:lnTo>
                <a:lnTo>
                  <a:pt x="318" y="1192969"/>
                </a:lnTo>
                <a:lnTo>
                  <a:pt x="635" y="1180584"/>
                </a:lnTo>
                <a:lnTo>
                  <a:pt x="1270" y="1168516"/>
                </a:lnTo>
                <a:lnTo>
                  <a:pt x="2223" y="1156448"/>
                </a:lnTo>
                <a:lnTo>
                  <a:pt x="3175" y="1144697"/>
                </a:lnTo>
                <a:lnTo>
                  <a:pt x="4445" y="1132629"/>
                </a:lnTo>
                <a:lnTo>
                  <a:pt x="6033" y="1121196"/>
                </a:lnTo>
                <a:lnTo>
                  <a:pt x="7938" y="1109763"/>
                </a:lnTo>
                <a:lnTo>
                  <a:pt x="9843" y="1098647"/>
                </a:lnTo>
                <a:lnTo>
                  <a:pt x="12065" y="1087532"/>
                </a:lnTo>
                <a:lnTo>
                  <a:pt x="14605" y="1076417"/>
                </a:lnTo>
                <a:lnTo>
                  <a:pt x="17145" y="1065619"/>
                </a:lnTo>
                <a:lnTo>
                  <a:pt x="20003" y="1055139"/>
                </a:lnTo>
                <a:lnTo>
                  <a:pt x="23178" y="1044658"/>
                </a:lnTo>
                <a:lnTo>
                  <a:pt x="26353" y="1034178"/>
                </a:lnTo>
                <a:lnTo>
                  <a:pt x="29845" y="1024016"/>
                </a:lnTo>
                <a:lnTo>
                  <a:pt x="33655" y="1013853"/>
                </a:lnTo>
                <a:lnTo>
                  <a:pt x="37148" y="1004325"/>
                </a:lnTo>
                <a:lnTo>
                  <a:pt x="40958" y="994480"/>
                </a:lnTo>
                <a:lnTo>
                  <a:pt x="45085" y="985270"/>
                </a:lnTo>
                <a:lnTo>
                  <a:pt x="49213" y="975743"/>
                </a:lnTo>
                <a:lnTo>
                  <a:pt x="53658" y="966533"/>
                </a:lnTo>
                <a:lnTo>
                  <a:pt x="58103" y="957641"/>
                </a:lnTo>
                <a:lnTo>
                  <a:pt x="62548" y="948749"/>
                </a:lnTo>
                <a:lnTo>
                  <a:pt x="72073" y="931917"/>
                </a:lnTo>
                <a:lnTo>
                  <a:pt x="81915" y="915402"/>
                </a:lnTo>
                <a:lnTo>
                  <a:pt x="92393" y="899841"/>
                </a:lnTo>
                <a:lnTo>
                  <a:pt x="103188" y="884914"/>
                </a:lnTo>
                <a:lnTo>
                  <a:pt x="113983" y="870941"/>
                </a:lnTo>
                <a:lnTo>
                  <a:pt x="125413" y="857285"/>
                </a:lnTo>
                <a:lnTo>
                  <a:pt x="136525" y="844264"/>
                </a:lnTo>
                <a:lnTo>
                  <a:pt x="148273" y="832513"/>
                </a:lnTo>
                <a:lnTo>
                  <a:pt x="160020" y="821080"/>
                </a:lnTo>
                <a:lnTo>
                  <a:pt x="171450" y="810282"/>
                </a:lnTo>
                <a:lnTo>
                  <a:pt x="183198" y="799802"/>
                </a:lnTo>
                <a:lnTo>
                  <a:pt x="194945" y="790275"/>
                </a:lnTo>
                <a:lnTo>
                  <a:pt x="207010" y="781700"/>
                </a:lnTo>
                <a:lnTo>
                  <a:pt x="218758" y="773443"/>
                </a:lnTo>
                <a:lnTo>
                  <a:pt x="230505" y="765821"/>
                </a:lnTo>
                <a:lnTo>
                  <a:pt x="242570" y="758834"/>
                </a:lnTo>
                <a:lnTo>
                  <a:pt x="254635" y="752165"/>
                </a:lnTo>
                <a:lnTo>
                  <a:pt x="266383" y="746131"/>
                </a:lnTo>
                <a:lnTo>
                  <a:pt x="278130" y="741049"/>
                </a:lnTo>
                <a:lnTo>
                  <a:pt x="289878" y="736286"/>
                </a:lnTo>
                <a:lnTo>
                  <a:pt x="304165" y="731522"/>
                </a:lnTo>
                <a:lnTo>
                  <a:pt x="311785" y="729616"/>
                </a:lnTo>
                <a:lnTo>
                  <a:pt x="319088" y="727711"/>
                </a:lnTo>
                <a:lnTo>
                  <a:pt x="327343" y="726123"/>
                </a:lnTo>
                <a:lnTo>
                  <a:pt x="335598" y="725170"/>
                </a:lnTo>
                <a:lnTo>
                  <a:pt x="344805" y="724218"/>
                </a:lnTo>
                <a:lnTo>
                  <a:pt x="354330" y="723900"/>
                </a:lnTo>
                <a:lnTo>
                  <a:pt x="355600" y="723900"/>
                </a:lnTo>
                <a:lnTo>
                  <a:pt x="360045" y="723265"/>
                </a:lnTo>
                <a:lnTo>
                  <a:pt x="365125" y="722630"/>
                </a:lnTo>
                <a:lnTo>
                  <a:pt x="369888" y="722312"/>
                </a:lnTo>
                <a:close/>
                <a:moveTo>
                  <a:pt x="637392" y="0"/>
                </a:moveTo>
                <a:lnTo>
                  <a:pt x="645001" y="0"/>
                </a:lnTo>
                <a:lnTo>
                  <a:pt x="652926" y="0"/>
                </a:lnTo>
                <a:lnTo>
                  <a:pt x="660535" y="317"/>
                </a:lnTo>
                <a:lnTo>
                  <a:pt x="668460" y="952"/>
                </a:lnTo>
                <a:lnTo>
                  <a:pt x="676386" y="1586"/>
                </a:lnTo>
                <a:lnTo>
                  <a:pt x="683994" y="2537"/>
                </a:lnTo>
                <a:lnTo>
                  <a:pt x="692237" y="3489"/>
                </a:lnTo>
                <a:lnTo>
                  <a:pt x="700162" y="5075"/>
                </a:lnTo>
                <a:lnTo>
                  <a:pt x="708088" y="6344"/>
                </a:lnTo>
                <a:lnTo>
                  <a:pt x="716013" y="8247"/>
                </a:lnTo>
                <a:lnTo>
                  <a:pt x="723622" y="10150"/>
                </a:lnTo>
                <a:lnTo>
                  <a:pt x="731547" y="12370"/>
                </a:lnTo>
                <a:lnTo>
                  <a:pt x="739156" y="14590"/>
                </a:lnTo>
                <a:lnTo>
                  <a:pt x="747081" y="17128"/>
                </a:lnTo>
                <a:lnTo>
                  <a:pt x="754373" y="19665"/>
                </a:lnTo>
                <a:lnTo>
                  <a:pt x="761664" y="22520"/>
                </a:lnTo>
                <a:lnTo>
                  <a:pt x="768955" y="25374"/>
                </a:lnTo>
                <a:lnTo>
                  <a:pt x="775930" y="28546"/>
                </a:lnTo>
                <a:lnTo>
                  <a:pt x="783221" y="32035"/>
                </a:lnTo>
                <a:lnTo>
                  <a:pt x="789879" y="35524"/>
                </a:lnTo>
                <a:lnTo>
                  <a:pt x="796853" y="39330"/>
                </a:lnTo>
                <a:lnTo>
                  <a:pt x="803828" y="43136"/>
                </a:lnTo>
                <a:lnTo>
                  <a:pt x="810485" y="47260"/>
                </a:lnTo>
                <a:lnTo>
                  <a:pt x="816825" y="51383"/>
                </a:lnTo>
                <a:lnTo>
                  <a:pt x="829506" y="59947"/>
                </a:lnTo>
                <a:lnTo>
                  <a:pt x="841553" y="69145"/>
                </a:lnTo>
                <a:lnTo>
                  <a:pt x="852965" y="78978"/>
                </a:lnTo>
                <a:lnTo>
                  <a:pt x="864378" y="89445"/>
                </a:lnTo>
                <a:lnTo>
                  <a:pt x="874840" y="100546"/>
                </a:lnTo>
                <a:lnTo>
                  <a:pt x="884667" y="111647"/>
                </a:lnTo>
                <a:lnTo>
                  <a:pt x="894178" y="123383"/>
                </a:lnTo>
                <a:lnTo>
                  <a:pt x="903055" y="135436"/>
                </a:lnTo>
                <a:lnTo>
                  <a:pt x="911297" y="148440"/>
                </a:lnTo>
                <a:lnTo>
                  <a:pt x="919223" y="161444"/>
                </a:lnTo>
                <a:lnTo>
                  <a:pt x="926197" y="174766"/>
                </a:lnTo>
                <a:lnTo>
                  <a:pt x="932537" y="188087"/>
                </a:lnTo>
                <a:lnTo>
                  <a:pt x="938244" y="202361"/>
                </a:lnTo>
                <a:lnTo>
                  <a:pt x="943316" y="216634"/>
                </a:lnTo>
                <a:lnTo>
                  <a:pt x="947754" y="231224"/>
                </a:lnTo>
                <a:lnTo>
                  <a:pt x="951242" y="245814"/>
                </a:lnTo>
                <a:lnTo>
                  <a:pt x="954095" y="261039"/>
                </a:lnTo>
                <a:lnTo>
                  <a:pt x="956314" y="276263"/>
                </a:lnTo>
                <a:lnTo>
                  <a:pt x="957899" y="291488"/>
                </a:lnTo>
                <a:lnTo>
                  <a:pt x="958533" y="299100"/>
                </a:lnTo>
                <a:lnTo>
                  <a:pt x="958533" y="306713"/>
                </a:lnTo>
                <a:lnTo>
                  <a:pt x="958850" y="314959"/>
                </a:lnTo>
                <a:lnTo>
                  <a:pt x="958533" y="322572"/>
                </a:lnTo>
                <a:lnTo>
                  <a:pt x="958216" y="330501"/>
                </a:lnTo>
                <a:lnTo>
                  <a:pt x="957899" y="338113"/>
                </a:lnTo>
                <a:lnTo>
                  <a:pt x="957265" y="346043"/>
                </a:lnTo>
                <a:lnTo>
                  <a:pt x="956314" y="353972"/>
                </a:lnTo>
                <a:lnTo>
                  <a:pt x="955046" y="361902"/>
                </a:lnTo>
                <a:lnTo>
                  <a:pt x="953778" y="369831"/>
                </a:lnTo>
                <a:lnTo>
                  <a:pt x="952193" y="377761"/>
                </a:lnTo>
                <a:lnTo>
                  <a:pt x="950608" y="385690"/>
                </a:lnTo>
                <a:lnTo>
                  <a:pt x="948705" y="393620"/>
                </a:lnTo>
                <a:lnTo>
                  <a:pt x="946486" y="401232"/>
                </a:lnTo>
                <a:lnTo>
                  <a:pt x="944267" y="408845"/>
                </a:lnTo>
                <a:lnTo>
                  <a:pt x="941731" y="416457"/>
                </a:lnTo>
                <a:lnTo>
                  <a:pt x="939195" y="424386"/>
                </a:lnTo>
                <a:lnTo>
                  <a:pt x="936342" y="431682"/>
                </a:lnTo>
                <a:lnTo>
                  <a:pt x="933171" y="438977"/>
                </a:lnTo>
                <a:lnTo>
                  <a:pt x="930001" y="445955"/>
                </a:lnTo>
                <a:lnTo>
                  <a:pt x="926831" y="452933"/>
                </a:lnTo>
                <a:lnTo>
                  <a:pt x="923344" y="459910"/>
                </a:lnTo>
                <a:lnTo>
                  <a:pt x="919540" y="466571"/>
                </a:lnTo>
                <a:lnTo>
                  <a:pt x="915735" y="473549"/>
                </a:lnTo>
                <a:lnTo>
                  <a:pt x="907493" y="486871"/>
                </a:lnTo>
                <a:lnTo>
                  <a:pt x="898616" y="499241"/>
                </a:lnTo>
                <a:lnTo>
                  <a:pt x="889423" y="511294"/>
                </a:lnTo>
                <a:lnTo>
                  <a:pt x="879595" y="523029"/>
                </a:lnTo>
                <a:lnTo>
                  <a:pt x="869450" y="534131"/>
                </a:lnTo>
                <a:lnTo>
                  <a:pt x="858672" y="544915"/>
                </a:lnTo>
                <a:lnTo>
                  <a:pt x="846942" y="554747"/>
                </a:lnTo>
                <a:lnTo>
                  <a:pt x="835529" y="564263"/>
                </a:lnTo>
                <a:lnTo>
                  <a:pt x="823166" y="572826"/>
                </a:lnTo>
                <a:lnTo>
                  <a:pt x="810802" y="581073"/>
                </a:lnTo>
                <a:lnTo>
                  <a:pt x="797487" y="589003"/>
                </a:lnTo>
                <a:lnTo>
                  <a:pt x="784172" y="595980"/>
                </a:lnTo>
                <a:lnTo>
                  <a:pt x="770541" y="602324"/>
                </a:lnTo>
                <a:lnTo>
                  <a:pt x="756592" y="608033"/>
                </a:lnTo>
                <a:lnTo>
                  <a:pt x="742326" y="613108"/>
                </a:lnTo>
                <a:lnTo>
                  <a:pt x="727743" y="617549"/>
                </a:lnTo>
                <a:lnTo>
                  <a:pt x="713160" y="621355"/>
                </a:lnTo>
                <a:lnTo>
                  <a:pt x="698260" y="624210"/>
                </a:lnTo>
                <a:lnTo>
                  <a:pt x="682726" y="626430"/>
                </a:lnTo>
                <a:lnTo>
                  <a:pt x="667509" y="628016"/>
                </a:lnTo>
                <a:lnTo>
                  <a:pt x="659901" y="628333"/>
                </a:lnTo>
                <a:lnTo>
                  <a:pt x="651975" y="628650"/>
                </a:lnTo>
                <a:lnTo>
                  <a:pt x="644367" y="628650"/>
                </a:lnTo>
                <a:lnTo>
                  <a:pt x="636758" y="628650"/>
                </a:lnTo>
                <a:lnTo>
                  <a:pt x="628516" y="628333"/>
                </a:lnTo>
                <a:lnTo>
                  <a:pt x="620590" y="627698"/>
                </a:lnTo>
                <a:lnTo>
                  <a:pt x="612982" y="627064"/>
                </a:lnTo>
                <a:lnTo>
                  <a:pt x="605056" y="626113"/>
                </a:lnTo>
                <a:lnTo>
                  <a:pt x="597131" y="625161"/>
                </a:lnTo>
                <a:lnTo>
                  <a:pt x="589205" y="623892"/>
                </a:lnTo>
                <a:lnTo>
                  <a:pt x="580963" y="622306"/>
                </a:lnTo>
                <a:lnTo>
                  <a:pt x="573354" y="620403"/>
                </a:lnTo>
                <a:lnTo>
                  <a:pt x="565429" y="618500"/>
                </a:lnTo>
                <a:lnTo>
                  <a:pt x="557820" y="616597"/>
                </a:lnTo>
                <a:lnTo>
                  <a:pt x="549895" y="614060"/>
                </a:lnTo>
                <a:lnTo>
                  <a:pt x="542603" y="611840"/>
                </a:lnTo>
                <a:lnTo>
                  <a:pt x="534995" y="608985"/>
                </a:lnTo>
                <a:lnTo>
                  <a:pt x="527703" y="606130"/>
                </a:lnTo>
                <a:lnTo>
                  <a:pt x="520095" y="603276"/>
                </a:lnTo>
                <a:lnTo>
                  <a:pt x="513121" y="600104"/>
                </a:lnTo>
                <a:lnTo>
                  <a:pt x="506146" y="596615"/>
                </a:lnTo>
                <a:lnTo>
                  <a:pt x="499172" y="593126"/>
                </a:lnTo>
                <a:lnTo>
                  <a:pt x="492197" y="589637"/>
                </a:lnTo>
                <a:lnTo>
                  <a:pt x="485540" y="585514"/>
                </a:lnTo>
                <a:lnTo>
                  <a:pt x="478882" y="581390"/>
                </a:lnTo>
                <a:lnTo>
                  <a:pt x="472542" y="577267"/>
                </a:lnTo>
                <a:lnTo>
                  <a:pt x="459861" y="568703"/>
                </a:lnTo>
                <a:lnTo>
                  <a:pt x="447498" y="559505"/>
                </a:lnTo>
                <a:lnTo>
                  <a:pt x="436085" y="549672"/>
                </a:lnTo>
                <a:lnTo>
                  <a:pt x="424989" y="539523"/>
                </a:lnTo>
                <a:lnTo>
                  <a:pt x="414210" y="528421"/>
                </a:lnTo>
                <a:lnTo>
                  <a:pt x="404383" y="517003"/>
                </a:lnTo>
                <a:lnTo>
                  <a:pt x="394872" y="505267"/>
                </a:lnTo>
                <a:lnTo>
                  <a:pt x="385996" y="493214"/>
                </a:lnTo>
                <a:lnTo>
                  <a:pt x="377753" y="480527"/>
                </a:lnTo>
                <a:lnTo>
                  <a:pt x="370145" y="467523"/>
                </a:lnTo>
                <a:lnTo>
                  <a:pt x="363170" y="454201"/>
                </a:lnTo>
                <a:lnTo>
                  <a:pt x="356513" y="440563"/>
                </a:lnTo>
                <a:lnTo>
                  <a:pt x="350807" y="426607"/>
                </a:lnTo>
                <a:lnTo>
                  <a:pt x="345734" y="412016"/>
                </a:lnTo>
                <a:lnTo>
                  <a:pt x="341613" y="397743"/>
                </a:lnTo>
                <a:lnTo>
                  <a:pt x="337809" y="382836"/>
                </a:lnTo>
                <a:lnTo>
                  <a:pt x="334956" y="367928"/>
                </a:lnTo>
                <a:lnTo>
                  <a:pt x="332736" y="352704"/>
                </a:lnTo>
                <a:lnTo>
                  <a:pt x="331151" y="337479"/>
                </a:lnTo>
                <a:lnTo>
                  <a:pt x="330517" y="329550"/>
                </a:lnTo>
                <a:lnTo>
                  <a:pt x="330517" y="321937"/>
                </a:lnTo>
                <a:lnTo>
                  <a:pt x="330200" y="314325"/>
                </a:lnTo>
                <a:lnTo>
                  <a:pt x="330517" y="306078"/>
                </a:lnTo>
                <a:lnTo>
                  <a:pt x="330834" y="298466"/>
                </a:lnTo>
                <a:lnTo>
                  <a:pt x="331151" y="290537"/>
                </a:lnTo>
                <a:lnTo>
                  <a:pt x="331785" y="282607"/>
                </a:lnTo>
                <a:lnTo>
                  <a:pt x="332736" y="274678"/>
                </a:lnTo>
                <a:lnTo>
                  <a:pt x="334004" y="267065"/>
                </a:lnTo>
                <a:lnTo>
                  <a:pt x="335273" y="259136"/>
                </a:lnTo>
                <a:lnTo>
                  <a:pt x="336858" y="250889"/>
                </a:lnTo>
                <a:lnTo>
                  <a:pt x="338443" y="242960"/>
                </a:lnTo>
                <a:lnTo>
                  <a:pt x="340345" y="235030"/>
                </a:lnTo>
                <a:lnTo>
                  <a:pt x="342564" y="227418"/>
                </a:lnTo>
                <a:lnTo>
                  <a:pt x="344783" y="219806"/>
                </a:lnTo>
                <a:lnTo>
                  <a:pt x="347319" y="212193"/>
                </a:lnTo>
                <a:lnTo>
                  <a:pt x="349855" y="204898"/>
                </a:lnTo>
                <a:lnTo>
                  <a:pt x="352709" y="197286"/>
                </a:lnTo>
                <a:lnTo>
                  <a:pt x="355879" y="189991"/>
                </a:lnTo>
                <a:lnTo>
                  <a:pt x="359049" y="182695"/>
                </a:lnTo>
                <a:lnTo>
                  <a:pt x="362536" y="175718"/>
                </a:lnTo>
                <a:lnTo>
                  <a:pt x="366023" y="168740"/>
                </a:lnTo>
                <a:lnTo>
                  <a:pt x="369828" y="162079"/>
                </a:lnTo>
                <a:lnTo>
                  <a:pt x="373632" y="155418"/>
                </a:lnTo>
                <a:lnTo>
                  <a:pt x="381557" y="142096"/>
                </a:lnTo>
                <a:lnTo>
                  <a:pt x="390434" y="129409"/>
                </a:lnTo>
                <a:lnTo>
                  <a:pt x="399628" y="117356"/>
                </a:lnTo>
                <a:lnTo>
                  <a:pt x="409455" y="105938"/>
                </a:lnTo>
                <a:lnTo>
                  <a:pt x="419917" y="94837"/>
                </a:lnTo>
                <a:lnTo>
                  <a:pt x="430695" y="84053"/>
                </a:lnTo>
                <a:lnTo>
                  <a:pt x="442108" y="73903"/>
                </a:lnTo>
                <a:lnTo>
                  <a:pt x="453838" y="64705"/>
                </a:lnTo>
                <a:lnTo>
                  <a:pt x="465885" y="55824"/>
                </a:lnTo>
                <a:lnTo>
                  <a:pt x="478565" y="47577"/>
                </a:lnTo>
                <a:lnTo>
                  <a:pt x="491563" y="39965"/>
                </a:lnTo>
                <a:lnTo>
                  <a:pt x="504878" y="32670"/>
                </a:lnTo>
                <a:lnTo>
                  <a:pt x="518510" y="26326"/>
                </a:lnTo>
                <a:lnTo>
                  <a:pt x="532776" y="20617"/>
                </a:lnTo>
                <a:lnTo>
                  <a:pt x="547042" y="15542"/>
                </a:lnTo>
                <a:lnTo>
                  <a:pt x="561308" y="11101"/>
                </a:lnTo>
                <a:lnTo>
                  <a:pt x="575890" y="7612"/>
                </a:lnTo>
                <a:lnTo>
                  <a:pt x="591107" y="4441"/>
                </a:lnTo>
                <a:lnTo>
                  <a:pt x="606324" y="2220"/>
                </a:lnTo>
                <a:lnTo>
                  <a:pt x="621541" y="952"/>
                </a:lnTo>
                <a:lnTo>
                  <a:pt x="629150" y="317"/>
                </a:lnTo>
                <a:lnTo>
                  <a:pt x="63739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7" name="KSO_Shape"/>
          <p:cNvSpPr>
            <a:spLocks/>
          </p:cNvSpPr>
          <p:nvPr/>
        </p:nvSpPr>
        <p:spPr bwMode="auto">
          <a:xfrm>
            <a:off x="1307898" y="3035166"/>
            <a:ext cx="878741" cy="845056"/>
          </a:xfrm>
          <a:custGeom>
            <a:avLst/>
            <a:gdLst>
              <a:gd name="T0" fmla="*/ 2147483646 w 104"/>
              <a:gd name="T1" fmla="*/ 2147483646 h 100"/>
              <a:gd name="T2" fmla="*/ 2147483646 w 104"/>
              <a:gd name="T3" fmla="*/ 2147483646 h 100"/>
              <a:gd name="T4" fmla="*/ 2147483646 w 104"/>
              <a:gd name="T5" fmla="*/ 2147483646 h 100"/>
              <a:gd name="T6" fmla="*/ 2147483646 w 104"/>
              <a:gd name="T7" fmla="*/ 2147483646 h 100"/>
              <a:gd name="T8" fmla="*/ 2147483646 w 104"/>
              <a:gd name="T9" fmla="*/ 2147483646 h 100"/>
              <a:gd name="T10" fmla="*/ 2147483646 w 104"/>
              <a:gd name="T11" fmla="*/ 2147483646 h 100"/>
              <a:gd name="T12" fmla="*/ 2147483646 w 104"/>
              <a:gd name="T13" fmla="*/ 2147483646 h 100"/>
              <a:gd name="T14" fmla="*/ 2147483646 w 104"/>
              <a:gd name="T15" fmla="*/ 2147483646 h 100"/>
              <a:gd name="T16" fmla="*/ 2147483646 w 104"/>
              <a:gd name="T17" fmla="*/ 2147483646 h 100"/>
              <a:gd name="T18" fmla="*/ 2147483646 w 104"/>
              <a:gd name="T19" fmla="*/ 2147483646 h 100"/>
              <a:gd name="T20" fmla="*/ 2147483646 w 104"/>
              <a:gd name="T21" fmla="*/ 2147483646 h 100"/>
              <a:gd name="T22" fmla="*/ 2147483646 w 104"/>
              <a:gd name="T23" fmla="*/ 2147483646 h 100"/>
              <a:gd name="T24" fmla="*/ 2147483646 w 104"/>
              <a:gd name="T25" fmla="*/ 2147483646 h 100"/>
              <a:gd name="T26" fmla="*/ 2147483646 w 104"/>
              <a:gd name="T27" fmla="*/ 2147483646 h 100"/>
              <a:gd name="T28" fmla="*/ 2147483646 w 104"/>
              <a:gd name="T29" fmla="*/ 2147483646 h 100"/>
              <a:gd name="T30" fmla="*/ 2147483646 w 104"/>
              <a:gd name="T31" fmla="*/ 2147483646 h 100"/>
              <a:gd name="T32" fmla="*/ 2147483646 w 104"/>
              <a:gd name="T33" fmla="*/ 2147483646 h 100"/>
              <a:gd name="T34" fmla="*/ 2147483646 w 104"/>
              <a:gd name="T35" fmla="*/ 2147483646 h 100"/>
              <a:gd name="T36" fmla="*/ 2147483646 w 104"/>
              <a:gd name="T37" fmla="*/ 2147483646 h 100"/>
              <a:gd name="T38" fmla="*/ 2147483646 w 104"/>
              <a:gd name="T39" fmla="*/ 2147483646 h 100"/>
              <a:gd name="T40" fmla="*/ 2147483646 w 104"/>
              <a:gd name="T41" fmla="*/ 2147483646 h 100"/>
              <a:gd name="T42" fmla="*/ 2147483646 w 104"/>
              <a:gd name="T43" fmla="*/ 2147483646 h 100"/>
              <a:gd name="T44" fmla="*/ 2147483646 w 104"/>
              <a:gd name="T45" fmla="*/ 2147483646 h 100"/>
              <a:gd name="T46" fmla="*/ 2147483646 w 104"/>
              <a:gd name="T47" fmla="*/ 2147483646 h 100"/>
              <a:gd name="T48" fmla="*/ 2147483646 w 104"/>
              <a:gd name="T49" fmla="*/ 2147483646 h 100"/>
              <a:gd name="T50" fmla="*/ 2147483646 w 104"/>
              <a:gd name="T51" fmla="*/ 2147483646 h 100"/>
              <a:gd name="T52" fmla="*/ 2147483646 w 104"/>
              <a:gd name="T53" fmla="*/ 2147483646 h 100"/>
              <a:gd name="T54" fmla="*/ 2147483646 w 104"/>
              <a:gd name="T55" fmla="*/ 2147483646 h 100"/>
              <a:gd name="T56" fmla="*/ 2147483646 w 104"/>
              <a:gd name="T57" fmla="*/ 2147483646 h 100"/>
              <a:gd name="T58" fmla="*/ 2147483646 w 104"/>
              <a:gd name="T59" fmla="*/ 2147483646 h 100"/>
              <a:gd name="T60" fmla="*/ 2147483646 w 104"/>
              <a:gd name="T61" fmla="*/ 2147483646 h 100"/>
              <a:gd name="T62" fmla="*/ 2147483646 w 104"/>
              <a:gd name="T63" fmla="*/ 2147483646 h 100"/>
              <a:gd name="T64" fmla="*/ 2147483646 w 104"/>
              <a:gd name="T65" fmla="*/ 2147483646 h 100"/>
              <a:gd name="T66" fmla="*/ 2147483646 w 104"/>
              <a:gd name="T67" fmla="*/ 2147483646 h 100"/>
              <a:gd name="T68" fmla="*/ 2147483646 w 104"/>
              <a:gd name="T69" fmla="*/ 2147483646 h 100"/>
              <a:gd name="T70" fmla="*/ 0 w 104"/>
              <a:gd name="T71" fmla="*/ 2147483646 h 100"/>
              <a:gd name="T72" fmla="*/ 0 w 104"/>
              <a:gd name="T73" fmla="*/ 2147483646 h 100"/>
              <a:gd name="T74" fmla="*/ 2147483646 w 104"/>
              <a:gd name="T75" fmla="*/ 2147483646 h 100"/>
              <a:gd name="T76" fmla="*/ 2147483646 w 104"/>
              <a:gd name="T77" fmla="*/ 2147483646 h 100"/>
              <a:gd name="T78" fmla="*/ 2147483646 w 104"/>
              <a:gd name="T79" fmla="*/ 2147483646 h 100"/>
              <a:gd name="T80" fmla="*/ 2147483646 w 104"/>
              <a:gd name="T81" fmla="*/ 2147483646 h 100"/>
              <a:gd name="T82" fmla="*/ 2147483646 w 104"/>
              <a:gd name="T83" fmla="*/ 2147483646 h 100"/>
              <a:gd name="T84" fmla="*/ 2147483646 w 104"/>
              <a:gd name="T85" fmla="*/ 2147483646 h 100"/>
              <a:gd name="T86" fmla="*/ 2147483646 w 104"/>
              <a:gd name="T87" fmla="*/ 2147483646 h 100"/>
              <a:gd name="T88" fmla="*/ 2147483646 w 104"/>
              <a:gd name="T89" fmla="*/ 2147483646 h 100"/>
              <a:gd name="T90" fmla="*/ 2147483646 w 104"/>
              <a:gd name="T91" fmla="*/ 2147483646 h 100"/>
              <a:gd name="T92" fmla="*/ 2147483646 w 104"/>
              <a:gd name="T93" fmla="*/ 2147483646 h 100"/>
              <a:gd name="T94" fmla="*/ 2147483646 w 104"/>
              <a:gd name="T95" fmla="*/ 2147483646 h 100"/>
              <a:gd name="T96" fmla="*/ 2147483646 w 104"/>
              <a:gd name="T97" fmla="*/ 2147483646 h 100"/>
              <a:gd name="T98" fmla="*/ 2147483646 w 104"/>
              <a:gd name="T99" fmla="*/ 2147483646 h 100"/>
              <a:gd name="T100" fmla="*/ 2147483646 w 104"/>
              <a:gd name="T101" fmla="*/ 2147483646 h 1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4" h="100">
                <a:moveTo>
                  <a:pt x="15" y="30"/>
                </a:moveTo>
                <a:cubicBezTo>
                  <a:pt x="39" y="30"/>
                  <a:pt x="39" y="30"/>
                  <a:pt x="39" y="30"/>
                </a:cubicBezTo>
                <a:cubicBezTo>
                  <a:pt x="47" y="44"/>
                  <a:pt x="47" y="44"/>
                  <a:pt x="47" y="44"/>
                </a:cubicBezTo>
                <a:cubicBezTo>
                  <a:pt x="54" y="53"/>
                  <a:pt x="54" y="53"/>
                  <a:pt x="54" y="53"/>
                </a:cubicBezTo>
                <a:cubicBezTo>
                  <a:pt x="69" y="30"/>
                  <a:pt x="69" y="30"/>
                  <a:pt x="69" y="30"/>
                </a:cubicBezTo>
                <a:cubicBezTo>
                  <a:pt x="96" y="30"/>
                  <a:pt x="96" y="30"/>
                  <a:pt x="96" y="30"/>
                </a:cubicBezTo>
                <a:cubicBezTo>
                  <a:pt x="104" y="53"/>
                  <a:pt x="104" y="53"/>
                  <a:pt x="104" y="53"/>
                </a:cubicBezTo>
                <a:cubicBezTo>
                  <a:pt x="100" y="66"/>
                  <a:pt x="100" y="66"/>
                  <a:pt x="100" y="66"/>
                </a:cubicBezTo>
                <a:cubicBezTo>
                  <a:pt x="96" y="65"/>
                  <a:pt x="96" y="65"/>
                  <a:pt x="96" y="65"/>
                </a:cubicBezTo>
                <a:cubicBezTo>
                  <a:pt x="97" y="55"/>
                  <a:pt x="97" y="55"/>
                  <a:pt x="97" y="55"/>
                </a:cubicBezTo>
                <a:cubicBezTo>
                  <a:pt x="94" y="47"/>
                  <a:pt x="94" y="47"/>
                  <a:pt x="94" y="47"/>
                </a:cubicBezTo>
                <a:cubicBezTo>
                  <a:pt x="93" y="65"/>
                  <a:pt x="93" y="65"/>
                  <a:pt x="93" y="65"/>
                </a:cubicBezTo>
                <a:cubicBezTo>
                  <a:pt x="90" y="100"/>
                  <a:pt x="90" y="100"/>
                  <a:pt x="90" y="100"/>
                </a:cubicBezTo>
                <a:cubicBezTo>
                  <a:pt x="83" y="100"/>
                  <a:pt x="83" y="100"/>
                  <a:pt x="83" y="100"/>
                </a:cubicBezTo>
                <a:cubicBezTo>
                  <a:pt x="83" y="68"/>
                  <a:pt x="83" y="68"/>
                  <a:pt x="83" y="68"/>
                </a:cubicBezTo>
                <a:cubicBezTo>
                  <a:pt x="79" y="68"/>
                  <a:pt x="79" y="68"/>
                  <a:pt x="79" y="68"/>
                </a:cubicBezTo>
                <a:cubicBezTo>
                  <a:pt x="74" y="100"/>
                  <a:pt x="74" y="100"/>
                  <a:pt x="74" y="100"/>
                </a:cubicBezTo>
                <a:cubicBezTo>
                  <a:pt x="67" y="100"/>
                  <a:pt x="67" y="100"/>
                  <a:pt x="67" y="100"/>
                </a:cubicBezTo>
                <a:cubicBezTo>
                  <a:pt x="69" y="65"/>
                  <a:pt x="69" y="65"/>
                  <a:pt x="69" y="65"/>
                </a:cubicBezTo>
                <a:cubicBezTo>
                  <a:pt x="69" y="48"/>
                  <a:pt x="69" y="48"/>
                  <a:pt x="69" y="48"/>
                </a:cubicBezTo>
                <a:cubicBezTo>
                  <a:pt x="53" y="61"/>
                  <a:pt x="53" y="61"/>
                  <a:pt x="53" y="61"/>
                </a:cubicBezTo>
                <a:cubicBezTo>
                  <a:pt x="41" y="53"/>
                  <a:pt x="41" y="53"/>
                  <a:pt x="41" y="53"/>
                </a:cubicBezTo>
                <a:cubicBezTo>
                  <a:pt x="41" y="65"/>
                  <a:pt x="41" y="65"/>
                  <a:pt x="41" y="65"/>
                </a:cubicBezTo>
                <a:cubicBezTo>
                  <a:pt x="37" y="100"/>
                  <a:pt x="37" y="100"/>
                  <a:pt x="37" y="100"/>
                </a:cubicBezTo>
                <a:cubicBezTo>
                  <a:pt x="30" y="100"/>
                  <a:pt x="30" y="100"/>
                  <a:pt x="30" y="100"/>
                </a:cubicBezTo>
                <a:cubicBezTo>
                  <a:pt x="30" y="68"/>
                  <a:pt x="30" y="68"/>
                  <a:pt x="30" y="68"/>
                </a:cubicBezTo>
                <a:cubicBezTo>
                  <a:pt x="27" y="68"/>
                  <a:pt x="27" y="68"/>
                  <a:pt x="27" y="68"/>
                </a:cubicBezTo>
                <a:cubicBezTo>
                  <a:pt x="20" y="100"/>
                  <a:pt x="20" y="100"/>
                  <a:pt x="20" y="100"/>
                </a:cubicBezTo>
                <a:cubicBezTo>
                  <a:pt x="14" y="100"/>
                  <a:pt x="14" y="100"/>
                  <a:pt x="14" y="100"/>
                </a:cubicBezTo>
                <a:cubicBezTo>
                  <a:pt x="16" y="65"/>
                  <a:pt x="16" y="65"/>
                  <a:pt x="16" y="65"/>
                </a:cubicBezTo>
                <a:cubicBezTo>
                  <a:pt x="16" y="49"/>
                  <a:pt x="16" y="49"/>
                  <a:pt x="16" y="49"/>
                </a:cubicBezTo>
                <a:cubicBezTo>
                  <a:pt x="7" y="60"/>
                  <a:pt x="7" y="60"/>
                  <a:pt x="7" y="60"/>
                </a:cubicBezTo>
                <a:cubicBezTo>
                  <a:pt x="7" y="65"/>
                  <a:pt x="7" y="65"/>
                  <a:pt x="7" y="65"/>
                </a:cubicBezTo>
                <a:cubicBezTo>
                  <a:pt x="10" y="65"/>
                  <a:pt x="10" y="65"/>
                  <a:pt x="10" y="65"/>
                </a:cubicBezTo>
                <a:cubicBezTo>
                  <a:pt x="10" y="89"/>
                  <a:pt x="10" y="89"/>
                  <a:pt x="10" y="89"/>
                </a:cubicBezTo>
                <a:cubicBezTo>
                  <a:pt x="0" y="89"/>
                  <a:pt x="0" y="89"/>
                  <a:pt x="0" y="89"/>
                </a:cubicBezTo>
                <a:cubicBezTo>
                  <a:pt x="0" y="65"/>
                  <a:pt x="0" y="65"/>
                  <a:pt x="0" y="65"/>
                </a:cubicBezTo>
                <a:cubicBezTo>
                  <a:pt x="3" y="65"/>
                  <a:pt x="3" y="65"/>
                  <a:pt x="3" y="65"/>
                </a:cubicBezTo>
                <a:cubicBezTo>
                  <a:pt x="3" y="60"/>
                  <a:pt x="3" y="60"/>
                  <a:pt x="3" y="60"/>
                </a:cubicBezTo>
                <a:cubicBezTo>
                  <a:pt x="1" y="59"/>
                  <a:pt x="1" y="59"/>
                  <a:pt x="1" y="59"/>
                </a:cubicBezTo>
                <a:cubicBezTo>
                  <a:pt x="15" y="30"/>
                  <a:pt x="15" y="30"/>
                  <a:pt x="15" y="30"/>
                </a:cubicBezTo>
                <a:close/>
                <a:moveTo>
                  <a:pt x="86" y="4"/>
                </a:moveTo>
                <a:cubicBezTo>
                  <a:pt x="80" y="0"/>
                  <a:pt x="73" y="2"/>
                  <a:pt x="70" y="8"/>
                </a:cubicBezTo>
                <a:cubicBezTo>
                  <a:pt x="67" y="13"/>
                  <a:pt x="68" y="20"/>
                  <a:pt x="74" y="24"/>
                </a:cubicBezTo>
                <a:cubicBezTo>
                  <a:pt x="79" y="27"/>
                  <a:pt x="87" y="25"/>
                  <a:pt x="90" y="20"/>
                </a:cubicBezTo>
                <a:cubicBezTo>
                  <a:pt x="93" y="14"/>
                  <a:pt x="91" y="7"/>
                  <a:pt x="86" y="4"/>
                </a:cubicBezTo>
                <a:close/>
                <a:moveTo>
                  <a:pt x="22" y="4"/>
                </a:moveTo>
                <a:cubicBezTo>
                  <a:pt x="28" y="0"/>
                  <a:pt x="35" y="2"/>
                  <a:pt x="38" y="8"/>
                </a:cubicBezTo>
                <a:cubicBezTo>
                  <a:pt x="41" y="13"/>
                  <a:pt x="40" y="20"/>
                  <a:pt x="34" y="24"/>
                </a:cubicBezTo>
                <a:cubicBezTo>
                  <a:pt x="29" y="27"/>
                  <a:pt x="21" y="25"/>
                  <a:pt x="18" y="20"/>
                </a:cubicBezTo>
                <a:cubicBezTo>
                  <a:pt x="15" y="14"/>
                  <a:pt x="17" y="7"/>
                  <a:pt x="22" y="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8" name="圆角矩形标注 47"/>
          <p:cNvSpPr/>
          <p:nvPr/>
        </p:nvSpPr>
        <p:spPr>
          <a:xfrm>
            <a:off x="831923" y="2230136"/>
            <a:ext cx="955314" cy="498919"/>
          </a:xfrm>
          <a:prstGeom prst="wedgeRoundRectCallout">
            <a:avLst>
              <a:gd name="adj1" fmla="val 54868"/>
              <a:gd name="adj2" fmla="val 126483"/>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-10</a:t>
            </a:r>
            <a:r>
              <a:rPr lang="zh-CN" altLang="en-US" dirty="0">
                <a:solidFill>
                  <a:schemeClr val="bg1"/>
                </a:solidFill>
                <a:latin typeface="微软雅黑" panose="020B0503020204020204" pitchFamily="34" charset="-122"/>
                <a:ea typeface="微软雅黑" panose="020B0503020204020204" pitchFamily="34" charset="-122"/>
              </a:rPr>
              <a:t>￥</a:t>
            </a:r>
          </a:p>
        </p:txBody>
      </p:sp>
      <p:grpSp>
        <p:nvGrpSpPr>
          <p:cNvPr id="55" name="组合 54"/>
          <p:cNvGrpSpPr/>
          <p:nvPr/>
        </p:nvGrpSpPr>
        <p:grpSpPr>
          <a:xfrm>
            <a:off x="1828309" y="3911981"/>
            <a:ext cx="1253996" cy="629284"/>
            <a:chOff x="1679385" y="3764186"/>
            <a:chExt cx="1253996" cy="629284"/>
          </a:xfrm>
        </p:grpSpPr>
        <p:pic>
          <p:nvPicPr>
            <p:cNvPr id="53" name="图片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275820">
              <a:off x="2304097" y="3764186"/>
              <a:ext cx="629284" cy="629284"/>
            </a:xfrm>
            <a:prstGeom prst="rect">
              <a:avLst/>
            </a:prstGeom>
          </p:spPr>
        </p:pic>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324180" flipH="1">
              <a:off x="1679385" y="3764186"/>
              <a:ext cx="629284" cy="629284"/>
            </a:xfrm>
            <a:prstGeom prst="rect">
              <a:avLst/>
            </a:prstGeom>
          </p:spPr>
        </p:pic>
      </p:grpSp>
      <p:sp>
        <p:nvSpPr>
          <p:cNvPr id="56" name="矩形 55"/>
          <p:cNvSpPr/>
          <p:nvPr/>
        </p:nvSpPr>
        <p:spPr>
          <a:xfrm>
            <a:off x="838159" y="4084488"/>
            <a:ext cx="800219" cy="497316"/>
          </a:xfrm>
          <a:prstGeom prst="rect">
            <a:avLst/>
          </a:prstGeom>
        </p:spPr>
        <p:txBody>
          <a:bodyPr wrap="none">
            <a:spAutoFit/>
          </a:bodyPr>
          <a:lstStyle/>
          <a:p>
            <a:pPr>
              <a:lnSpc>
                <a:spcPct val="120000"/>
              </a:lnSpc>
              <a:spcBef>
                <a:spcPts val="600"/>
              </a:spcBef>
            </a:pPr>
            <a:r>
              <a:rPr lang="zh-CN" altLang="en-US" sz="2400" dirty="0">
                <a:latin typeface="Arial" panose="020B0604020202020204" pitchFamily="34" charset="0"/>
                <a:ea typeface="微软雅黑" panose="020B0503020204020204" pitchFamily="34" charset="-122"/>
                <a:cs typeface="Arial" panose="020B0604020202020204" pitchFamily="34" charset="0"/>
              </a:rPr>
              <a:t>付款</a:t>
            </a:r>
          </a:p>
        </p:txBody>
      </p:sp>
      <p:pic>
        <p:nvPicPr>
          <p:cNvPr id="57" name="图片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3944" y="4360262"/>
            <a:ext cx="833347" cy="1111129"/>
          </a:xfrm>
          <a:prstGeom prst="rect">
            <a:avLst/>
          </a:prstGeom>
        </p:spPr>
      </p:pic>
      <p:sp>
        <p:nvSpPr>
          <p:cNvPr id="58" name="KSO_Shape"/>
          <p:cNvSpPr/>
          <p:nvPr/>
        </p:nvSpPr>
        <p:spPr>
          <a:xfrm rot="4976277">
            <a:off x="5075904" y="2667069"/>
            <a:ext cx="232418" cy="348222"/>
          </a:xfrm>
          <a:custGeom>
            <a:avLst/>
            <a:gdLst/>
            <a:ahLst/>
            <a:cxnLst/>
            <a:rect l="l" t="t" r="r" b="b"/>
            <a:pathLst>
              <a:path w="751403" h="647761">
                <a:moveTo>
                  <a:pt x="375702" y="0"/>
                </a:moveTo>
                <a:lnTo>
                  <a:pt x="751403" y="647761"/>
                </a:lnTo>
                <a:lnTo>
                  <a:pt x="745416" y="647761"/>
                </a:lnTo>
                <a:lnTo>
                  <a:pt x="375702" y="432047"/>
                </a:lnTo>
                <a:lnTo>
                  <a:pt x="5987" y="647761"/>
                </a:lnTo>
                <a:lnTo>
                  <a:pt x="0" y="64776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extLst>
      <p:ext uri="{BB962C8B-B14F-4D97-AF65-F5344CB8AC3E}">
        <p14:creationId xmlns:p14="http://schemas.microsoft.com/office/powerpoint/2010/main" val="16040965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射频识别技术</a:t>
            </a:r>
          </a:p>
        </p:txBody>
      </p:sp>
      <p:sp>
        <p:nvSpPr>
          <p:cNvPr id="11" name="文本框 10"/>
          <p:cNvSpPr txBox="1"/>
          <p:nvPr/>
        </p:nvSpPr>
        <p:spPr>
          <a:xfrm>
            <a:off x="1969654" y="1387260"/>
            <a:ext cx="7393709" cy="658257"/>
          </a:xfrm>
          <a:prstGeom prst="rect">
            <a:avLst/>
          </a:prstGeom>
          <a:noFill/>
        </p:spPr>
        <p:txBody>
          <a:bodyPr vert="horz" wrap="square" rtlCol="0">
            <a:spAutoFit/>
          </a:bodyPr>
          <a:lstStyle/>
          <a:p>
            <a:pPr algn="ctr">
              <a:lnSpc>
                <a:spcPct val="110000"/>
              </a:lnSpc>
            </a:pPr>
            <a:r>
              <a:rPr lang="zh-CN" altLang="en-US" sz="3600" b="1" dirty="0">
                <a:latin typeface="Arial" panose="020B0604020202020204" pitchFamily="34" charset="0"/>
                <a:ea typeface="微软雅黑" panose="020B0503020204020204" pitchFamily="34" charset="-122"/>
                <a:cs typeface="Arial" panose="020B0604020202020204" pitchFamily="34" charset="0"/>
              </a:rPr>
              <a:t>利用射频标签来识别和定位物体</a:t>
            </a:r>
          </a:p>
        </p:txBody>
      </p:sp>
      <p:sp>
        <p:nvSpPr>
          <p:cNvPr id="12" name="文本框 11"/>
          <p:cNvSpPr txBox="1"/>
          <p:nvPr/>
        </p:nvSpPr>
        <p:spPr>
          <a:xfrm>
            <a:off x="5666509" y="2685437"/>
            <a:ext cx="6386945" cy="2985433"/>
          </a:xfrm>
          <a:prstGeom prst="rect">
            <a:avLst/>
          </a:prstGeom>
          <a:noFill/>
        </p:spPr>
        <p:txBody>
          <a:bodyPr vert="horz" wrap="square" rtlCol="0">
            <a:spAutoFit/>
          </a:bodyPr>
          <a:lstStyle/>
          <a:p>
            <a:pPr>
              <a:lnSpc>
                <a:spcPct val="120000"/>
              </a:lnSpc>
              <a:spcBef>
                <a:spcPts val="600"/>
              </a:spcBef>
            </a:pPr>
            <a:r>
              <a:rPr lang="zh-CN" altLang="en-US" sz="2800" b="1" dirty="0">
                <a:latin typeface="Arial" panose="020B0604020202020204" pitchFamily="34" charset="0"/>
                <a:ea typeface="微软雅黑" panose="020B0503020204020204" pitchFamily="34" charset="-122"/>
                <a:cs typeface="Arial" panose="020B0604020202020204" pitchFamily="34" charset="0"/>
              </a:rPr>
              <a:t>特点</a:t>
            </a:r>
          </a:p>
          <a:p>
            <a:pPr>
              <a:lnSpc>
                <a:spcPct val="120000"/>
              </a:lnSpc>
              <a:spcBef>
                <a:spcPts val="6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标识的体积比较小，造价比较低</a:t>
            </a:r>
          </a:p>
          <a:p>
            <a:pPr>
              <a:lnSpc>
                <a:spcPct val="120000"/>
              </a:lnSpc>
              <a:spcBef>
                <a:spcPts val="6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几毫秒内得到厘米级定位精度信息</a:t>
            </a:r>
          </a:p>
          <a:p>
            <a:pPr>
              <a:lnSpc>
                <a:spcPct val="120000"/>
              </a:lnSpc>
              <a:spcBef>
                <a:spcPts val="6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作用距离短，一般最长为几十米</a:t>
            </a:r>
          </a:p>
          <a:p>
            <a:pPr>
              <a:lnSpc>
                <a:spcPct val="120000"/>
              </a:lnSpc>
              <a:spcBef>
                <a:spcPts val="6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不具有通信能力</a:t>
            </a:r>
          </a:p>
        </p:txBody>
      </p:sp>
      <p:pic>
        <p:nvPicPr>
          <p:cNvPr id="14" name="图片 13"/>
          <p:cNvPicPr>
            <a:picLocks noChangeAspect="1"/>
          </p:cNvPicPr>
          <p:nvPr/>
        </p:nvPicPr>
        <p:blipFill>
          <a:blip r:embed="rId3"/>
          <a:stretch>
            <a:fillRect/>
          </a:stretch>
        </p:blipFill>
        <p:spPr>
          <a:xfrm>
            <a:off x="690418" y="2718272"/>
            <a:ext cx="4681682" cy="2981137"/>
          </a:xfrm>
          <a:prstGeom prst="rect">
            <a:avLst/>
          </a:prstGeom>
          <a:ln w="76200">
            <a:noFill/>
          </a:ln>
        </p:spPr>
      </p:pic>
      <p:cxnSp>
        <p:nvCxnSpPr>
          <p:cNvPr id="16" name="直接连接符 15"/>
          <p:cNvCxnSpPr/>
          <p:nvPr/>
        </p:nvCxnSpPr>
        <p:spPr>
          <a:xfrm>
            <a:off x="11582400" y="2718272"/>
            <a:ext cx="22578" cy="2981137"/>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810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超宽带技术</a:t>
            </a:r>
          </a:p>
        </p:txBody>
      </p:sp>
      <p:pic>
        <p:nvPicPr>
          <p:cNvPr id="4" name="图片 3"/>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8493967" y="2892372"/>
            <a:ext cx="788631" cy="738700"/>
          </a:xfrm>
          <a:prstGeom prst="rect">
            <a:avLst/>
          </a:prstGeom>
        </p:spPr>
      </p:pic>
      <p:pic>
        <p:nvPicPr>
          <p:cNvPr id="5" name="图片 4"/>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4637009" y="3144391"/>
            <a:ext cx="788631" cy="738700"/>
          </a:xfrm>
          <a:prstGeom prst="rect">
            <a:avLst/>
          </a:prstGeom>
        </p:spPr>
      </p:pic>
      <p:pic>
        <p:nvPicPr>
          <p:cNvPr id="6" name="图片 5"/>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6293815" y="2959705"/>
            <a:ext cx="788631" cy="738700"/>
          </a:xfrm>
          <a:prstGeom prst="rect">
            <a:avLst/>
          </a:prstGeom>
        </p:spPr>
      </p:pic>
      <p:sp>
        <p:nvSpPr>
          <p:cNvPr id="7" name="Freeform 83"/>
          <p:cNvSpPr>
            <a:spLocks/>
          </p:cNvSpPr>
          <p:nvPr/>
        </p:nvSpPr>
        <p:spPr bwMode="auto">
          <a:xfrm rot="21285234" flipH="1">
            <a:off x="5329306" y="3845369"/>
            <a:ext cx="767344" cy="1261089"/>
          </a:xfrm>
          <a:custGeom>
            <a:avLst/>
            <a:gdLst>
              <a:gd name="T0" fmla="*/ 0 w 726"/>
              <a:gd name="T1" fmla="*/ 732 h 732"/>
              <a:gd name="T2" fmla="*/ 372 w 726"/>
              <a:gd name="T3" fmla="*/ 198 h 732"/>
              <a:gd name="T4" fmla="*/ 390 w 726"/>
              <a:gd name="T5" fmla="*/ 336 h 732"/>
              <a:gd name="T6" fmla="*/ 726 w 726"/>
              <a:gd name="T7" fmla="*/ 0 h 732"/>
              <a:gd name="T8" fmla="*/ 342 w 726"/>
              <a:gd name="T9" fmla="*/ 528 h 732"/>
              <a:gd name="T10" fmla="*/ 318 w 726"/>
              <a:gd name="T11" fmla="*/ 408 h 732"/>
              <a:gd name="T12" fmla="*/ 6 w 726"/>
              <a:gd name="T13" fmla="*/ 720 h 732"/>
              <a:gd name="T14" fmla="*/ 0 60000 65536"/>
              <a:gd name="T15" fmla="*/ 0 60000 65536"/>
              <a:gd name="T16" fmla="*/ 0 60000 65536"/>
              <a:gd name="T17" fmla="*/ 0 60000 65536"/>
              <a:gd name="T18" fmla="*/ 0 60000 65536"/>
              <a:gd name="T19" fmla="*/ 0 60000 65536"/>
              <a:gd name="T20" fmla="*/ 0 60000 65536"/>
              <a:gd name="T21" fmla="*/ 0 w 726"/>
              <a:gd name="T22" fmla="*/ 0 h 732"/>
              <a:gd name="T23" fmla="*/ 726 w 726"/>
              <a:gd name="T24" fmla="*/ 732 h 7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6" h="732">
                <a:moveTo>
                  <a:pt x="0" y="732"/>
                </a:moveTo>
                <a:lnTo>
                  <a:pt x="372" y="198"/>
                </a:lnTo>
                <a:lnTo>
                  <a:pt x="390" y="336"/>
                </a:lnTo>
                <a:lnTo>
                  <a:pt x="726" y="0"/>
                </a:lnTo>
                <a:lnTo>
                  <a:pt x="342" y="528"/>
                </a:lnTo>
                <a:lnTo>
                  <a:pt x="318" y="408"/>
                </a:lnTo>
                <a:lnTo>
                  <a:pt x="6" y="720"/>
                </a:lnTo>
              </a:path>
            </a:pathLst>
          </a:custGeom>
          <a:solidFill>
            <a:srgbClr val="FFC000"/>
          </a:solidFill>
          <a:ln w="12700">
            <a:noFill/>
            <a:round/>
            <a:headEnd type="none" w="sm" len="sm"/>
            <a:tailEnd type="none" w="sm" len="sm"/>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Freeform 83"/>
          <p:cNvSpPr>
            <a:spLocks/>
          </p:cNvSpPr>
          <p:nvPr/>
        </p:nvSpPr>
        <p:spPr bwMode="auto">
          <a:xfrm rot="2330625" flipH="1">
            <a:off x="6196041" y="3832254"/>
            <a:ext cx="735622" cy="1113644"/>
          </a:xfrm>
          <a:custGeom>
            <a:avLst/>
            <a:gdLst>
              <a:gd name="T0" fmla="*/ 0 w 726"/>
              <a:gd name="T1" fmla="*/ 732 h 732"/>
              <a:gd name="T2" fmla="*/ 372 w 726"/>
              <a:gd name="T3" fmla="*/ 198 h 732"/>
              <a:gd name="T4" fmla="*/ 390 w 726"/>
              <a:gd name="T5" fmla="*/ 336 h 732"/>
              <a:gd name="T6" fmla="*/ 726 w 726"/>
              <a:gd name="T7" fmla="*/ 0 h 732"/>
              <a:gd name="T8" fmla="*/ 342 w 726"/>
              <a:gd name="T9" fmla="*/ 528 h 732"/>
              <a:gd name="T10" fmla="*/ 318 w 726"/>
              <a:gd name="T11" fmla="*/ 408 h 732"/>
              <a:gd name="T12" fmla="*/ 6 w 726"/>
              <a:gd name="T13" fmla="*/ 720 h 732"/>
              <a:gd name="T14" fmla="*/ 0 60000 65536"/>
              <a:gd name="T15" fmla="*/ 0 60000 65536"/>
              <a:gd name="T16" fmla="*/ 0 60000 65536"/>
              <a:gd name="T17" fmla="*/ 0 60000 65536"/>
              <a:gd name="T18" fmla="*/ 0 60000 65536"/>
              <a:gd name="T19" fmla="*/ 0 60000 65536"/>
              <a:gd name="T20" fmla="*/ 0 60000 65536"/>
              <a:gd name="T21" fmla="*/ 0 w 726"/>
              <a:gd name="T22" fmla="*/ 0 h 732"/>
              <a:gd name="T23" fmla="*/ 726 w 726"/>
              <a:gd name="T24" fmla="*/ 732 h 7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6" h="732">
                <a:moveTo>
                  <a:pt x="0" y="732"/>
                </a:moveTo>
                <a:lnTo>
                  <a:pt x="372" y="198"/>
                </a:lnTo>
                <a:lnTo>
                  <a:pt x="390" y="336"/>
                </a:lnTo>
                <a:lnTo>
                  <a:pt x="726" y="0"/>
                </a:lnTo>
                <a:lnTo>
                  <a:pt x="342" y="528"/>
                </a:lnTo>
                <a:lnTo>
                  <a:pt x="318" y="408"/>
                </a:lnTo>
                <a:lnTo>
                  <a:pt x="6" y="720"/>
                </a:lnTo>
              </a:path>
            </a:pathLst>
          </a:custGeom>
          <a:solidFill>
            <a:srgbClr val="FFC000"/>
          </a:solidFill>
          <a:ln w="12700">
            <a:noFill/>
            <a:round/>
            <a:headEnd type="none" w="sm" len="sm"/>
            <a:tailEnd type="none" w="sm" len="sm"/>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Freeform 83"/>
          <p:cNvSpPr>
            <a:spLocks/>
          </p:cNvSpPr>
          <p:nvPr/>
        </p:nvSpPr>
        <p:spPr bwMode="auto">
          <a:xfrm rot="4027669" flipH="1">
            <a:off x="7145489" y="3423582"/>
            <a:ext cx="816667" cy="1703368"/>
          </a:xfrm>
          <a:custGeom>
            <a:avLst/>
            <a:gdLst>
              <a:gd name="T0" fmla="*/ 0 w 726"/>
              <a:gd name="T1" fmla="*/ 732 h 732"/>
              <a:gd name="T2" fmla="*/ 372 w 726"/>
              <a:gd name="T3" fmla="*/ 198 h 732"/>
              <a:gd name="T4" fmla="*/ 390 w 726"/>
              <a:gd name="T5" fmla="*/ 336 h 732"/>
              <a:gd name="T6" fmla="*/ 726 w 726"/>
              <a:gd name="T7" fmla="*/ 0 h 732"/>
              <a:gd name="T8" fmla="*/ 342 w 726"/>
              <a:gd name="T9" fmla="*/ 528 h 732"/>
              <a:gd name="T10" fmla="*/ 318 w 726"/>
              <a:gd name="T11" fmla="*/ 408 h 732"/>
              <a:gd name="T12" fmla="*/ 6 w 726"/>
              <a:gd name="T13" fmla="*/ 720 h 732"/>
              <a:gd name="T14" fmla="*/ 0 60000 65536"/>
              <a:gd name="T15" fmla="*/ 0 60000 65536"/>
              <a:gd name="T16" fmla="*/ 0 60000 65536"/>
              <a:gd name="T17" fmla="*/ 0 60000 65536"/>
              <a:gd name="T18" fmla="*/ 0 60000 65536"/>
              <a:gd name="T19" fmla="*/ 0 60000 65536"/>
              <a:gd name="T20" fmla="*/ 0 60000 65536"/>
              <a:gd name="T21" fmla="*/ 0 w 726"/>
              <a:gd name="T22" fmla="*/ 0 h 732"/>
              <a:gd name="T23" fmla="*/ 726 w 726"/>
              <a:gd name="T24" fmla="*/ 732 h 7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6" h="732">
                <a:moveTo>
                  <a:pt x="0" y="732"/>
                </a:moveTo>
                <a:lnTo>
                  <a:pt x="372" y="198"/>
                </a:lnTo>
                <a:lnTo>
                  <a:pt x="390" y="336"/>
                </a:lnTo>
                <a:lnTo>
                  <a:pt x="726" y="0"/>
                </a:lnTo>
                <a:lnTo>
                  <a:pt x="342" y="528"/>
                </a:lnTo>
                <a:lnTo>
                  <a:pt x="318" y="408"/>
                </a:lnTo>
                <a:lnTo>
                  <a:pt x="6" y="720"/>
                </a:lnTo>
              </a:path>
            </a:pathLst>
          </a:custGeom>
          <a:solidFill>
            <a:srgbClr val="FFC000"/>
          </a:solidFill>
          <a:ln w="12700">
            <a:noFill/>
            <a:round/>
            <a:headEnd type="none" w="sm" len="sm"/>
            <a:tailEnd type="none" w="sm" len="sm"/>
          </a:ln>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10" name="Picture 5" descr="Server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8130" y="1257801"/>
            <a:ext cx="977984" cy="115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4815507" y="5382056"/>
            <a:ext cx="1415772" cy="830997"/>
          </a:xfrm>
          <a:prstGeom prst="rect">
            <a:avLst/>
          </a:prstGeom>
        </p:spPr>
        <p:txBody>
          <a:bodyPr wrap="none">
            <a:spAutoFit/>
          </a:bodyPr>
          <a:lstStyle/>
          <a:p>
            <a:pPr algn="ctr"/>
            <a:r>
              <a:rPr lang="en-US" altLang="zh-CN" sz="2400" b="1" dirty="0">
                <a:latin typeface="微软雅黑" panose="020B0503020204020204" pitchFamily="34" charset="-122"/>
                <a:ea typeface="微软雅黑" panose="020B0503020204020204" pitchFamily="34" charset="-122"/>
                <a:cs typeface="Arial" panose="020B0604020202020204" pitchFamily="34" charset="0"/>
              </a:rPr>
              <a:t>UWB</a:t>
            </a:r>
          </a:p>
          <a:p>
            <a:pPr algn="ct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定位标签</a:t>
            </a: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937543">
            <a:off x="6290938" y="5622740"/>
            <a:ext cx="618576" cy="618576"/>
          </a:xfrm>
          <a:prstGeom prst="rect">
            <a:avLst/>
          </a:prstGeom>
        </p:spPr>
      </p:pic>
      <p:pic>
        <p:nvPicPr>
          <p:cNvPr id="14" name="图片 13"/>
          <p:cNvPicPr>
            <a:picLocks noChangeAspect="1"/>
          </p:cNvPicPr>
          <p:nvPr/>
        </p:nvPicPr>
        <p:blipFill rotWithShape="1">
          <a:blip r:embed="rId6" cstate="print">
            <a:extLst>
              <a:ext uri="{28A0092B-C50C-407E-A947-70E740481C1C}">
                <a14:useLocalDpi xmlns:a14="http://schemas.microsoft.com/office/drawing/2010/main" val="0"/>
              </a:ext>
            </a:extLst>
          </a:blip>
          <a:srcRect b="28163"/>
          <a:stretch/>
        </p:blipFill>
        <p:spPr>
          <a:xfrm>
            <a:off x="6188426" y="5007290"/>
            <a:ext cx="779118" cy="559691"/>
          </a:xfrm>
          <a:prstGeom prst="rect">
            <a:avLst/>
          </a:prstGeom>
        </p:spPr>
      </p:pic>
      <p:grpSp>
        <p:nvGrpSpPr>
          <p:cNvPr id="28" name="组合 27"/>
          <p:cNvGrpSpPr/>
          <p:nvPr/>
        </p:nvGrpSpPr>
        <p:grpSpPr>
          <a:xfrm>
            <a:off x="8792632" y="4353186"/>
            <a:ext cx="3025248" cy="2043268"/>
            <a:chOff x="7104506" y="2886346"/>
            <a:chExt cx="3914553" cy="2600052"/>
          </a:xfrm>
        </p:grpSpPr>
        <p:sp>
          <p:nvSpPr>
            <p:cNvPr id="16" name="矩形 15"/>
            <p:cNvSpPr/>
            <p:nvPr/>
          </p:nvSpPr>
          <p:spPr>
            <a:xfrm>
              <a:off x="7104506" y="2886346"/>
              <a:ext cx="3914553" cy="26000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5" name="矩形 14"/>
            <p:cNvSpPr/>
            <p:nvPr/>
          </p:nvSpPr>
          <p:spPr>
            <a:xfrm>
              <a:off x="7347583" y="3467161"/>
              <a:ext cx="1214876" cy="1291598"/>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发射</a:t>
              </a:r>
              <a:r>
                <a:rPr lang="en-US" altLang="zh-CN" sz="2000" dirty="0">
                  <a:solidFill>
                    <a:schemeClr val="bg1"/>
                  </a:solidFill>
                  <a:latin typeface="微软雅黑" panose="020B0503020204020204" pitchFamily="34" charset="-122"/>
                  <a:ea typeface="微软雅黑" panose="020B0503020204020204" pitchFamily="34" charset="-122"/>
                </a:rPr>
                <a:t>UWB</a:t>
              </a:r>
              <a:r>
                <a:rPr lang="zh-CN" altLang="en-US" sz="2000" dirty="0">
                  <a:solidFill>
                    <a:schemeClr val="bg1"/>
                  </a:solidFill>
                  <a:latin typeface="微软雅黑" panose="020B0503020204020204" pitchFamily="34" charset="-122"/>
                  <a:ea typeface="微软雅黑" panose="020B0503020204020204" pitchFamily="34" charset="-122"/>
                </a:rPr>
                <a:t>信号</a:t>
              </a:r>
            </a:p>
          </p:txBody>
        </p:sp>
        <p:sp>
          <p:nvSpPr>
            <p:cNvPr id="17" name="矩形 16"/>
            <p:cNvSpPr/>
            <p:nvPr/>
          </p:nvSpPr>
          <p:spPr>
            <a:xfrm>
              <a:off x="8888859" y="3777561"/>
              <a:ext cx="1892020" cy="665212"/>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延时控制</a:t>
              </a:r>
            </a:p>
          </p:txBody>
        </p:sp>
        <p:sp>
          <p:nvSpPr>
            <p:cNvPr id="18" name="矩形 17"/>
            <p:cNvSpPr/>
            <p:nvPr/>
          </p:nvSpPr>
          <p:spPr>
            <a:xfrm>
              <a:off x="8888859" y="3092152"/>
              <a:ext cx="1892020" cy="384732"/>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时钟</a:t>
              </a:r>
            </a:p>
          </p:txBody>
        </p:sp>
        <p:sp>
          <p:nvSpPr>
            <p:cNvPr id="19" name="矩形 18"/>
            <p:cNvSpPr/>
            <p:nvPr/>
          </p:nvSpPr>
          <p:spPr>
            <a:xfrm>
              <a:off x="8888859" y="4743450"/>
              <a:ext cx="1892020" cy="507413"/>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脉冲发生器</a:t>
              </a:r>
            </a:p>
          </p:txBody>
        </p:sp>
        <p:cxnSp>
          <p:nvCxnSpPr>
            <p:cNvPr id="21" name="直接箭头连接符 20"/>
            <p:cNvCxnSpPr>
              <a:stCxn id="18" idx="2"/>
              <a:endCxn id="17" idx="0"/>
            </p:cNvCxnSpPr>
            <p:nvPr/>
          </p:nvCxnSpPr>
          <p:spPr>
            <a:xfrm>
              <a:off x="9834869" y="3476884"/>
              <a:ext cx="0" cy="300677"/>
            </a:xfrm>
            <a:prstGeom prst="straightConnector1">
              <a:avLst/>
            </a:prstGeom>
            <a:ln w="22225">
              <a:solidFill>
                <a:srgbClr val="FFFF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7" idx="2"/>
              <a:endCxn id="19" idx="0"/>
            </p:cNvCxnSpPr>
            <p:nvPr/>
          </p:nvCxnSpPr>
          <p:spPr>
            <a:xfrm>
              <a:off x="9834869" y="4442773"/>
              <a:ext cx="0" cy="300677"/>
            </a:xfrm>
            <a:prstGeom prst="straightConnector1">
              <a:avLst/>
            </a:prstGeom>
            <a:ln w="22225">
              <a:solidFill>
                <a:srgbClr val="FFFF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15" idx="3"/>
              <a:endCxn id="17" idx="1"/>
            </p:cNvCxnSpPr>
            <p:nvPr/>
          </p:nvCxnSpPr>
          <p:spPr>
            <a:xfrm flipV="1">
              <a:off x="8562459" y="4110167"/>
              <a:ext cx="326400" cy="2793"/>
            </a:xfrm>
            <a:prstGeom prst="straightConnector1">
              <a:avLst/>
            </a:prstGeom>
            <a:ln w="22225">
              <a:solidFill>
                <a:srgbClr val="FFFFFF"/>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3715669" y="2587267"/>
            <a:ext cx="1243288" cy="471698"/>
            <a:chOff x="3619816" y="4467226"/>
            <a:chExt cx="1420284" cy="538850"/>
          </a:xfrm>
        </p:grpSpPr>
        <p:cxnSp>
          <p:nvCxnSpPr>
            <p:cNvPr id="46" name="直接连接符 45"/>
            <p:cNvCxnSpPr/>
            <p:nvPr/>
          </p:nvCxnSpPr>
          <p:spPr>
            <a:xfrm>
              <a:off x="3619816" y="4467226"/>
              <a:ext cx="8807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500562" y="4467226"/>
              <a:ext cx="495299"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4948933" y="4914909"/>
              <a:ext cx="91167" cy="91167"/>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flipH="1">
            <a:off x="6932577" y="5311501"/>
            <a:ext cx="1663998" cy="471698"/>
            <a:chOff x="3139213" y="4467226"/>
            <a:chExt cx="1900887" cy="538850"/>
          </a:xfrm>
        </p:grpSpPr>
        <p:cxnSp>
          <p:nvCxnSpPr>
            <p:cNvPr id="51" name="直接连接符 50"/>
            <p:cNvCxnSpPr/>
            <p:nvPr/>
          </p:nvCxnSpPr>
          <p:spPr>
            <a:xfrm>
              <a:off x="3139213" y="4467226"/>
              <a:ext cx="13613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500562" y="4467226"/>
              <a:ext cx="495299"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a:off x="4948933" y="4914909"/>
              <a:ext cx="91167" cy="91167"/>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234134" y="1503170"/>
            <a:ext cx="3431496" cy="2317650"/>
            <a:chOff x="165122" y="1244376"/>
            <a:chExt cx="3774758" cy="2549491"/>
          </a:xfrm>
        </p:grpSpPr>
        <p:sp>
          <p:nvSpPr>
            <p:cNvPr id="33" name="矩形 32"/>
            <p:cNvSpPr/>
            <p:nvPr/>
          </p:nvSpPr>
          <p:spPr>
            <a:xfrm>
              <a:off x="165122" y="1244376"/>
              <a:ext cx="3774758" cy="25494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4" name="矩形 33"/>
            <p:cNvSpPr/>
            <p:nvPr/>
          </p:nvSpPr>
          <p:spPr>
            <a:xfrm>
              <a:off x="327326" y="1399824"/>
              <a:ext cx="1210193" cy="990195"/>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脉冲发生器</a:t>
              </a:r>
            </a:p>
          </p:txBody>
        </p:sp>
        <p:sp>
          <p:nvSpPr>
            <p:cNvPr id="35" name="矩形 34"/>
            <p:cNvSpPr/>
            <p:nvPr/>
          </p:nvSpPr>
          <p:spPr>
            <a:xfrm>
              <a:off x="1885753" y="2118260"/>
              <a:ext cx="1824453" cy="652276"/>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信号处理</a:t>
              </a:r>
            </a:p>
          </p:txBody>
        </p:sp>
        <p:sp>
          <p:nvSpPr>
            <p:cNvPr id="36" name="矩形 35"/>
            <p:cNvSpPr/>
            <p:nvPr/>
          </p:nvSpPr>
          <p:spPr>
            <a:xfrm>
              <a:off x="1885753" y="1446180"/>
              <a:ext cx="1824453" cy="37725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UWB</a:t>
              </a:r>
              <a:r>
                <a:rPr lang="zh-CN" altLang="en-US" sz="2000" dirty="0">
                  <a:solidFill>
                    <a:schemeClr val="bg1"/>
                  </a:solidFill>
                  <a:latin typeface="微软雅黑" panose="020B0503020204020204" pitchFamily="34" charset="-122"/>
                  <a:ea typeface="微软雅黑" panose="020B0503020204020204" pitchFamily="34" charset="-122"/>
                </a:rPr>
                <a:t>接收器</a:t>
              </a:r>
            </a:p>
          </p:txBody>
        </p:sp>
        <p:sp>
          <p:nvSpPr>
            <p:cNvPr id="37" name="矩形 36"/>
            <p:cNvSpPr/>
            <p:nvPr/>
          </p:nvSpPr>
          <p:spPr>
            <a:xfrm>
              <a:off x="1885753" y="3065366"/>
              <a:ext cx="1824453" cy="497546"/>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数据</a:t>
              </a:r>
            </a:p>
          </p:txBody>
        </p:sp>
        <p:cxnSp>
          <p:nvCxnSpPr>
            <p:cNvPr id="38" name="直接箭头连接符 37"/>
            <p:cNvCxnSpPr>
              <a:stCxn id="36" idx="2"/>
              <a:endCxn id="35" idx="0"/>
            </p:cNvCxnSpPr>
            <p:nvPr/>
          </p:nvCxnSpPr>
          <p:spPr>
            <a:xfrm>
              <a:off x="2797979" y="1823430"/>
              <a:ext cx="0" cy="294830"/>
            </a:xfrm>
            <a:prstGeom prst="straightConnector1">
              <a:avLst/>
            </a:prstGeom>
            <a:ln w="22225">
              <a:solidFill>
                <a:srgbClr val="FFFF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5" idx="2"/>
              <a:endCxn id="37" idx="0"/>
            </p:cNvCxnSpPr>
            <p:nvPr/>
          </p:nvCxnSpPr>
          <p:spPr>
            <a:xfrm>
              <a:off x="2797979" y="2770536"/>
              <a:ext cx="0" cy="294830"/>
            </a:xfrm>
            <a:prstGeom prst="straightConnector1">
              <a:avLst/>
            </a:prstGeom>
            <a:ln w="22225">
              <a:solidFill>
                <a:srgbClr val="FFFF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34" idx="3"/>
              <a:endCxn id="36" idx="1"/>
            </p:cNvCxnSpPr>
            <p:nvPr/>
          </p:nvCxnSpPr>
          <p:spPr>
            <a:xfrm flipV="1">
              <a:off x="1537519" y="1634805"/>
              <a:ext cx="348234" cy="260117"/>
            </a:xfrm>
            <a:prstGeom prst="straightConnector1">
              <a:avLst/>
            </a:prstGeom>
            <a:ln w="22225">
              <a:solidFill>
                <a:srgbClr val="FFFFFF"/>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327326" y="2844159"/>
              <a:ext cx="1210193" cy="409571"/>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时钟</a:t>
              </a:r>
            </a:p>
          </p:txBody>
        </p:sp>
        <p:cxnSp>
          <p:nvCxnSpPr>
            <p:cNvPr id="57" name="直接箭头连接符 56"/>
            <p:cNvCxnSpPr>
              <a:stCxn id="56" idx="0"/>
              <a:endCxn id="34" idx="2"/>
            </p:cNvCxnSpPr>
            <p:nvPr/>
          </p:nvCxnSpPr>
          <p:spPr>
            <a:xfrm flipV="1">
              <a:off x="932423" y="2390019"/>
              <a:ext cx="0" cy="454140"/>
            </a:xfrm>
            <a:prstGeom prst="straightConnector1">
              <a:avLst/>
            </a:prstGeom>
            <a:ln w="22225">
              <a:solidFill>
                <a:srgbClr val="FFFFFF"/>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66" name="肘形连接符 65"/>
          <p:cNvCxnSpPr>
            <a:stCxn id="5" idx="0"/>
            <a:endCxn id="10" idx="1"/>
          </p:cNvCxnSpPr>
          <p:nvPr/>
        </p:nvCxnSpPr>
        <p:spPr>
          <a:xfrm rot="5400000" flipH="1" flipV="1">
            <a:off x="5204336" y="1660598"/>
            <a:ext cx="1310782" cy="1656805"/>
          </a:xfrm>
          <a:prstGeom prst="bentConnector2">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6" idx="0"/>
            <a:endCxn id="10" idx="2"/>
          </p:cNvCxnSpPr>
          <p:nvPr/>
        </p:nvCxnSpPr>
        <p:spPr>
          <a:xfrm flipV="1">
            <a:off x="6688131" y="2409416"/>
            <a:ext cx="488991" cy="55028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cxnSp>
        <p:nvCxnSpPr>
          <p:cNvPr id="71" name="肘形连接符 70"/>
          <p:cNvCxnSpPr>
            <a:stCxn id="4" idx="0"/>
            <a:endCxn id="10" idx="3"/>
          </p:cNvCxnSpPr>
          <p:nvPr/>
        </p:nvCxnSpPr>
        <p:spPr>
          <a:xfrm rot="16200000" flipV="1">
            <a:off x="7747818" y="1751906"/>
            <a:ext cx="1058763" cy="1222169"/>
          </a:xfrm>
          <a:prstGeom prst="bentConnector2">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7811956" y="1119263"/>
            <a:ext cx="1107996" cy="461665"/>
          </a:xfrm>
          <a:prstGeom prst="rect">
            <a:avLst/>
          </a:prstGeom>
        </p:spPr>
        <p:txBody>
          <a:bodyPr wrap="none">
            <a:spAutoFit/>
          </a:bodyPr>
          <a:lstStyle/>
          <a:p>
            <a:pPr algn="ct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服务器</a:t>
            </a:r>
          </a:p>
        </p:txBody>
      </p:sp>
      <p:sp>
        <p:nvSpPr>
          <p:cNvPr id="76" name="矩形 75"/>
          <p:cNvSpPr/>
          <p:nvPr/>
        </p:nvSpPr>
        <p:spPr>
          <a:xfrm>
            <a:off x="3919992" y="3939342"/>
            <a:ext cx="1415772" cy="461665"/>
          </a:xfrm>
          <a:prstGeom prst="rect">
            <a:avLst/>
          </a:prstGeom>
        </p:spPr>
        <p:txBody>
          <a:bodyPr wrap="none">
            <a:spAutoFit/>
          </a:bodyPr>
          <a:lstStyle/>
          <a:p>
            <a:pPr algn="ct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定位基站</a:t>
            </a:r>
          </a:p>
        </p:txBody>
      </p:sp>
    </p:spTree>
    <p:extLst>
      <p:ext uri="{BB962C8B-B14F-4D97-AF65-F5344CB8AC3E}">
        <p14:creationId xmlns:p14="http://schemas.microsoft.com/office/powerpoint/2010/main" val="31026885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无线局域网络</a:t>
            </a:r>
            <a:r>
              <a:rPr lang="en-US" altLang="zh-CN" dirty="0"/>
              <a:t>(WLAN)</a:t>
            </a:r>
            <a:endParaRPr lang="zh-CN" altLang="en-US" dirty="0"/>
          </a:p>
        </p:txBody>
      </p:sp>
      <p:sp>
        <p:nvSpPr>
          <p:cNvPr id="3" name="内容占位符 2"/>
          <p:cNvSpPr>
            <a:spLocks noGrp="1"/>
          </p:cNvSpPr>
          <p:nvPr>
            <p:ph idx="1"/>
          </p:nvPr>
        </p:nvSpPr>
        <p:spPr>
          <a:xfrm>
            <a:off x="7384181" y="1490139"/>
            <a:ext cx="4678199" cy="3325159"/>
          </a:xfrm>
        </p:spPr>
        <p:txBody>
          <a:bodyPr>
            <a:normAutofit/>
          </a:bodyPr>
          <a:lstStyle/>
          <a:p>
            <a:pPr marL="0" indent="0">
              <a:lnSpc>
                <a:spcPct val="120000"/>
              </a:lnSpc>
              <a:buNone/>
            </a:pPr>
            <a:r>
              <a:rPr lang="zh-CN" altLang="en-US" b="1" dirty="0"/>
              <a:t>特点</a:t>
            </a:r>
            <a:endParaRPr lang="en-US" altLang="zh-CN" b="1" dirty="0"/>
          </a:p>
          <a:p>
            <a:pPr marL="0" indent="0">
              <a:lnSpc>
                <a:spcPct val="120000"/>
              </a:lnSpc>
              <a:spcBef>
                <a:spcPts val="600"/>
              </a:spcBef>
              <a:buNone/>
            </a:pPr>
            <a:r>
              <a:rPr lang="zh-CN" altLang="en-US" dirty="0"/>
              <a:t>精确度约在</a:t>
            </a:r>
            <a:r>
              <a:rPr lang="en-US" altLang="zh-CN" dirty="0"/>
              <a:t>1-20</a:t>
            </a:r>
            <a:r>
              <a:rPr lang="zh-CN" altLang="en-US" dirty="0"/>
              <a:t>米范围内</a:t>
            </a:r>
            <a:endParaRPr lang="en-US" altLang="zh-CN" dirty="0"/>
          </a:p>
          <a:p>
            <a:pPr marL="0" indent="0">
              <a:lnSpc>
                <a:spcPct val="120000"/>
              </a:lnSpc>
              <a:buNone/>
            </a:pPr>
            <a:r>
              <a:rPr lang="zh-CN" altLang="en-US" dirty="0"/>
              <a:t>小范围的室内定位</a:t>
            </a:r>
            <a:endParaRPr lang="en-US" altLang="zh-CN" dirty="0"/>
          </a:p>
          <a:p>
            <a:pPr marL="0" indent="0">
              <a:lnSpc>
                <a:spcPct val="120000"/>
              </a:lnSpc>
              <a:buNone/>
            </a:pPr>
            <a:r>
              <a:rPr lang="zh-CN" altLang="en-US" dirty="0"/>
              <a:t>成本较低</a:t>
            </a:r>
            <a:endParaRPr lang="en-US" altLang="zh-CN" dirty="0"/>
          </a:p>
          <a:p>
            <a:pPr marL="0" indent="0">
              <a:lnSpc>
                <a:spcPct val="120000"/>
              </a:lnSpc>
              <a:buNone/>
            </a:pPr>
            <a:r>
              <a:rPr lang="zh-CN" altLang="en-US" dirty="0"/>
              <a:t>覆盖半径</a:t>
            </a:r>
            <a:r>
              <a:rPr lang="en-US" altLang="zh-CN" dirty="0"/>
              <a:t>90</a:t>
            </a:r>
            <a:r>
              <a:rPr lang="zh-CN" altLang="en-US" dirty="0"/>
              <a:t>米以内的区域</a:t>
            </a:r>
            <a:endParaRPr lang="en-US" altLang="zh-CN" dirty="0"/>
          </a:p>
          <a:p>
            <a:pPr marL="0" indent="0">
              <a:lnSpc>
                <a:spcPct val="120000"/>
              </a:lnSpc>
              <a:buNone/>
            </a:pPr>
            <a:r>
              <a:rPr lang="zh-CN" altLang="en-US" dirty="0"/>
              <a:t>容易受到其他信号的干扰</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2287" y="2752685"/>
            <a:ext cx="832082" cy="684417"/>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7758" y="4513590"/>
            <a:ext cx="1027258" cy="844956"/>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2569" y="3829173"/>
            <a:ext cx="832082" cy="684417"/>
          </a:xfrm>
          <a:prstGeom prst="rect">
            <a:avLst/>
          </a:prstGeom>
        </p:spPr>
      </p:pic>
      <p:sp>
        <p:nvSpPr>
          <p:cNvPr id="7" name="KSO_Shape"/>
          <p:cNvSpPr>
            <a:spLocks/>
          </p:cNvSpPr>
          <p:nvPr/>
        </p:nvSpPr>
        <p:spPr bwMode="auto">
          <a:xfrm>
            <a:off x="736961" y="4815298"/>
            <a:ext cx="876424" cy="655857"/>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bIns="36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8" name="KSO_Shape"/>
          <p:cNvSpPr>
            <a:spLocks/>
          </p:cNvSpPr>
          <p:nvPr/>
        </p:nvSpPr>
        <p:spPr bwMode="auto">
          <a:xfrm>
            <a:off x="4649054" y="2773587"/>
            <a:ext cx="341481" cy="663515"/>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4768" y="1735535"/>
            <a:ext cx="640211" cy="526596"/>
          </a:xfrm>
          <a:prstGeom prst="rect">
            <a:avLst/>
          </a:prstGeom>
        </p:spPr>
      </p:pic>
      <p:cxnSp>
        <p:nvCxnSpPr>
          <p:cNvPr id="11" name="直接连接符 10"/>
          <p:cNvCxnSpPr>
            <a:stCxn id="9" idx="1"/>
          </p:cNvCxnSpPr>
          <p:nvPr/>
        </p:nvCxnSpPr>
        <p:spPr>
          <a:xfrm flipH="1">
            <a:off x="4819794" y="1998833"/>
            <a:ext cx="884974" cy="635397"/>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6" idx="1"/>
          </p:cNvCxnSpPr>
          <p:nvPr/>
        </p:nvCxnSpPr>
        <p:spPr>
          <a:xfrm flipH="1" flipV="1">
            <a:off x="5098015" y="3437102"/>
            <a:ext cx="974554" cy="73428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 idx="0"/>
          </p:cNvCxnSpPr>
          <p:nvPr/>
        </p:nvCxnSpPr>
        <p:spPr>
          <a:xfrm flipV="1">
            <a:off x="3671387" y="3572622"/>
            <a:ext cx="883202" cy="94096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4" idx="3"/>
          </p:cNvCxnSpPr>
          <p:nvPr/>
        </p:nvCxnSpPr>
        <p:spPr>
          <a:xfrm>
            <a:off x="2704369" y="3094894"/>
            <a:ext cx="1850220" cy="1045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a:endCxn id="4" idx="2"/>
          </p:cNvCxnSpPr>
          <p:nvPr/>
        </p:nvCxnSpPr>
        <p:spPr>
          <a:xfrm flipV="1">
            <a:off x="1175173" y="3437102"/>
            <a:ext cx="1113155" cy="1242177"/>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a:endCxn id="5" idx="1"/>
          </p:cNvCxnSpPr>
          <p:nvPr/>
        </p:nvCxnSpPr>
        <p:spPr>
          <a:xfrm flipV="1">
            <a:off x="1613385" y="4936068"/>
            <a:ext cx="1544373" cy="19327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31747" y="3836804"/>
            <a:ext cx="873958" cy="461665"/>
          </a:xfrm>
          <a:prstGeom prst="rect">
            <a:avLst/>
          </a:prstGeom>
        </p:spPr>
        <p:txBody>
          <a:bodyPr wrap="none">
            <a:spAutoFit/>
          </a:bodyPr>
          <a:lstStyle/>
          <a:p>
            <a:pPr algn="ctr"/>
            <a:r>
              <a:rPr lang="en-US" altLang="zh-CN" sz="2400" b="1" dirty="0">
                <a:latin typeface="微软雅黑" panose="020B0503020204020204" pitchFamily="34" charset="-122"/>
                <a:ea typeface="微软雅黑" panose="020B0503020204020204" pitchFamily="34" charset="-122"/>
                <a:cs typeface="Arial" panose="020B0604020202020204" pitchFamily="34" charset="0"/>
              </a:rPr>
              <a:t>RSSI</a:t>
            </a:r>
            <a:endParaRPr lang="zh-CN" altLang="en-US" sz="24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矩形 28"/>
          <p:cNvSpPr/>
          <p:nvPr/>
        </p:nvSpPr>
        <p:spPr>
          <a:xfrm>
            <a:off x="7384181" y="5306131"/>
            <a:ext cx="1980029" cy="523220"/>
          </a:xfrm>
          <a:prstGeom prst="rect">
            <a:avLst/>
          </a:prstGeom>
        </p:spPr>
        <p:txBody>
          <a:bodyPr wrap="none">
            <a:spAutoFit/>
          </a:bodyPr>
          <a:lstStyle/>
          <a:p>
            <a:r>
              <a:rPr lang="zh-CN" altLang="en-US" sz="2800" b="1" dirty="0">
                <a:solidFill>
                  <a:srgbClr val="000000"/>
                </a:solidFill>
                <a:latin typeface="微软雅黑" panose="020B0503020204020204" pitchFamily="34" charset="-122"/>
                <a:ea typeface="微软雅黑" panose="020B0503020204020204" pitchFamily="34" charset="-122"/>
              </a:rPr>
              <a:t>位置指纹法</a:t>
            </a:r>
            <a:endParaRPr lang="zh-CN" altLang="en-US" sz="2800" b="1" i="0" dirty="0">
              <a:solidFill>
                <a:srgbClr val="000000"/>
              </a:solidFill>
              <a:effectLst/>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7384181" y="5918796"/>
            <a:ext cx="18419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384181" y="5216686"/>
            <a:ext cx="184197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241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ZigBee</a:t>
            </a:r>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5146" y="2382648"/>
            <a:ext cx="2767642" cy="2651744"/>
          </a:xfrm>
          <a:prstGeom prst="rect">
            <a:avLst/>
          </a:prstGeom>
        </p:spPr>
      </p:pic>
      <p:sp>
        <p:nvSpPr>
          <p:cNvPr id="5" name="矩形 4"/>
          <p:cNvSpPr/>
          <p:nvPr/>
        </p:nvSpPr>
        <p:spPr>
          <a:xfrm>
            <a:off x="1009006" y="1769293"/>
            <a:ext cx="3476140" cy="1203406"/>
          </a:xfrm>
          <a:prstGeom prst="rect">
            <a:avLst/>
          </a:prstGeom>
        </p:spPr>
        <p:txBody>
          <a:bodyPr wrap="square">
            <a:spAutoFit/>
          </a:bodyPr>
          <a:lstStyle/>
          <a:p>
            <a:pPr lvl="0" algn="r">
              <a:lnSpc>
                <a:spcPct val="120000"/>
              </a:lnSpc>
              <a:spcBef>
                <a:spcPts val="600"/>
              </a:spcBef>
              <a:defRPr/>
            </a:pPr>
            <a:r>
              <a:rPr lang="zh-CN" altLang="en-US" sz="2800" dirty="0">
                <a:latin typeface="微软雅黑" panose="020B0503020204020204" pitchFamily="34" charset="-122"/>
                <a:ea typeface="微软雅黑" panose="020B0503020204020204" pitchFamily="34" charset="-122"/>
              </a:rPr>
              <a:t>数千个微小的传感器</a:t>
            </a:r>
            <a:endParaRPr lang="en-US" altLang="zh-CN" sz="2800" dirty="0">
              <a:latin typeface="微软雅黑" panose="020B0503020204020204" pitchFamily="34" charset="-122"/>
              <a:ea typeface="微软雅黑" panose="020B0503020204020204" pitchFamily="34" charset="-122"/>
            </a:endParaRPr>
          </a:p>
          <a:p>
            <a:pPr algn="r">
              <a:lnSpc>
                <a:spcPct val="120000"/>
              </a:lnSpc>
              <a:spcBef>
                <a:spcPts val="600"/>
              </a:spcBef>
              <a:defRPr/>
            </a:pPr>
            <a:r>
              <a:rPr lang="zh-CN" altLang="en-US" sz="2800" dirty="0">
                <a:latin typeface="微软雅黑" panose="020B0503020204020204" pitchFamily="34" charset="-122"/>
                <a:ea typeface="微软雅黑" panose="020B0503020204020204" pitchFamily="34" charset="-122"/>
                <a:cs typeface="Arial" panose="020B0604020202020204" pitchFamily="34" charset="0"/>
              </a:rPr>
              <a:t>它们只需很少的能量</a:t>
            </a:r>
            <a:endParaRPr lang="zh-CN" altLang="en-US" sz="28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274171" y="4116021"/>
            <a:ext cx="3172249" cy="1643527"/>
          </a:xfrm>
          <a:prstGeom prst="rect">
            <a:avLst/>
          </a:prstGeom>
          <a:noFill/>
        </p:spPr>
        <p:txBody>
          <a:bodyPr vert="horz" wrap="square" rtlCol="0">
            <a:spAutoFit/>
          </a:bodyPr>
          <a:lstStyle/>
          <a:p>
            <a:pPr algn="r">
              <a:lnSpc>
                <a:spcPct val="120000"/>
              </a:lnSpc>
              <a:spcBef>
                <a:spcPts val="600"/>
              </a:spcBef>
            </a:pPr>
            <a:r>
              <a:rPr lang="zh-CN" altLang="en-US" sz="2800" dirty="0">
                <a:latin typeface="微软雅黑" panose="020B0503020204020204" pitchFamily="34" charset="-122"/>
                <a:ea typeface="微软雅黑" panose="020B0503020204020204" pitchFamily="34" charset="-122"/>
                <a:cs typeface="Arial" panose="020B0604020202020204" pitchFamily="34" charset="0"/>
              </a:rPr>
              <a:t>以接力的方式将数据从一个传感器传到另一个传感器</a:t>
            </a:r>
          </a:p>
        </p:txBody>
      </p:sp>
      <p:sp>
        <p:nvSpPr>
          <p:cNvPr id="7" name="文本框 6"/>
          <p:cNvSpPr txBox="1"/>
          <p:nvPr/>
        </p:nvSpPr>
        <p:spPr>
          <a:xfrm>
            <a:off x="7251759" y="1769293"/>
            <a:ext cx="4357146" cy="1643527"/>
          </a:xfrm>
          <a:prstGeom prst="rect">
            <a:avLst/>
          </a:prstGeom>
          <a:noFill/>
        </p:spPr>
        <p:txBody>
          <a:bodyPr vert="horz" wrap="square" rtlCol="0">
            <a:spAutoFit/>
          </a:bodyPr>
          <a:lstStyle/>
          <a:p>
            <a:pPr>
              <a:lnSpc>
                <a:spcPct val="120000"/>
              </a:lnSpc>
              <a:spcBef>
                <a:spcPts val="600"/>
              </a:spcBef>
            </a:pPr>
            <a:r>
              <a:rPr lang="zh-CN" altLang="en-US" sz="2800" dirty="0">
                <a:latin typeface="微软雅黑" panose="020B0503020204020204" pitchFamily="34" charset="-122"/>
                <a:ea typeface="微软雅黑" panose="020B0503020204020204" pitchFamily="34" charset="-122"/>
                <a:cs typeface="Arial" panose="020B0604020202020204" pitchFamily="34" charset="0"/>
              </a:rPr>
              <a:t>待定位盲节点、已知参考节点与网关形成组网，节点间协调通信以实现定位</a:t>
            </a:r>
          </a:p>
        </p:txBody>
      </p:sp>
      <p:sp>
        <p:nvSpPr>
          <p:cNvPr id="8" name="文本框 7"/>
          <p:cNvSpPr txBox="1"/>
          <p:nvPr/>
        </p:nvSpPr>
        <p:spPr>
          <a:xfrm>
            <a:off x="7213032" y="4245287"/>
            <a:ext cx="3617896" cy="1514261"/>
          </a:xfrm>
          <a:prstGeom prst="rect">
            <a:avLst/>
          </a:prstGeom>
          <a:noFill/>
        </p:spPr>
        <p:txBody>
          <a:bodyPr vert="horz" wrap="square" rtlCol="0">
            <a:spAutoFit/>
          </a:bodyPr>
          <a:lstStyle/>
          <a:p>
            <a:pPr>
              <a:lnSpc>
                <a:spcPct val="110000"/>
              </a:lnSpc>
            </a:pPr>
            <a:r>
              <a:rPr lang="zh-CN" altLang="en-US" sz="2800" dirty="0">
                <a:latin typeface="微软雅黑" panose="020B0503020204020204" pitchFamily="34" charset="-122"/>
                <a:ea typeface="微软雅黑" panose="020B0503020204020204" pitchFamily="34" charset="-122"/>
                <a:cs typeface="Arial" panose="020B0604020202020204" pitchFamily="34" charset="0"/>
              </a:rPr>
              <a:t>特点</a:t>
            </a:r>
            <a:endParaRPr lang="en-US" altLang="zh-CN" sz="2800" dirty="0">
              <a:latin typeface="微软雅黑" panose="020B0503020204020204" pitchFamily="34" charset="-122"/>
              <a:ea typeface="微软雅黑" panose="020B0503020204020204" pitchFamily="34" charset="-122"/>
              <a:cs typeface="Arial" panose="020B0604020202020204" pitchFamily="34" charset="0"/>
            </a:endParaRPr>
          </a:p>
          <a:p>
            <a:pPr>
              <a:lnSpc>
                <a:spcPct val="110000"/>
              </a:lnSpc>
            </a:pPr>
            <a:r>
              <a:rPr lang="zh-CN" altLang="en-US" sz="2800" dirty="0">
                <a:latin typeface="微软雅黑" panose="020B0503020204020204" pitchFamily="34" charset="-122"/>
                <a:ea typeface="微软雅黑" panose="020B0503020204020204" pitchFamily="34" charset="-122"/>
                <a:cs typeface="Arial" panose="020B0604020202020204" pitchFamily="34" charset="0"/>
              </a:rPr>
              <a:t>通信效率非常高</a:t>
            </a:r>
            <a:endParaRPr lang="en-US" altLang="zh-CN" sz="2800" dirty="0">
              <a:latin typeface="微软雅黑" panose="020B0503020204020204" pitchFamily="34" charset="-122"/>
              <a:ea typeface="微软雅黑" panose="020B0503020204020204" pitchFamily="34" charset="-122"/>
              <a:cs typeface="Arial" panose="020B0604020202020204" pitchFamily="34" charset="0"/>
            </a:endParaRPr>
          </a:p>
          <a:p>
            <a:pPr>
              <a:lnSpc>
                <a:spcPct val="110000"/>
              </a:lnSpc>
            </a:pPr>
            <a:r>
              <a:rPr lang="zh-CN" altLang="en-US" sz="2800" dirty="0">
                <a:latin typeface="微软雅黑" panose="020B0503020204020204" pitchFamily="34" charset="-122"/>
                <a:ea typeface="微软雅黑" panose="020B0503020204020204" pitchFamily="34" charset="-122"/>
                <a:cs typeface="Arial" panose="020B0604020202020204" pitchFamily="34" charset="0"/>
              </a:rPr>
              <a:t>低功耗和低成本</a:t>
            </a:r>
          </a:p>
        </p:txBody>
      </p:sp>
      <p:grpSp>
        <p:nvGrpSpPr>
          <p:cNvPr id="12" name="组合 11"/>
          <p:cNvGrpSpPr/>
          <p:nvPr/>
        </p:nvGrpSpPr>
        <p:grpSpPr>
          <a:xfrm flipH="1" flipV="1">
            <a:off x="6416738" y="5393867"/>
            <a:ext cx="1921027" cy="471698"/>
            <a:chOff x="2845593" y="4467226"/>
            <a:chExt cx="2194507" cy="538850"/>
          </a:xfrm>
        </p:grpSpPr>
        <p:cxnSp>
          <p:nvCxnSpPr>
            <p:cNvPr id="13" name="直接连接符 12"/>
            <p:cNvCxnSpPr/>
            <p:nvPr/>
          </p:nvCxnSpPr>
          <p:spPr>
            <a:xfrm>
              <a:off x="2845593" y="4467226"/>
              <a:ext cx="16549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500562" y="4467226"/>
              <a:ext cx="495299"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4948933" y="4914909"/>
              <a:ext cx="91167" cy="91167"/>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flipH="1">
            <a:off x="6495977" y="1611942"/>
            <a:ext cx="1921027" cy="471698"/>
            <a:chOff x="2845593" y="4467226"/>
            <a:chExt cx="2194507" cy="538850"/>
          </a:xfrm>
        </p:grpSpPr>
        <p:cxnSp>
          <p:nvCxnSpPr>
            <p:cNvPr id="17" name="直接连接符 16"/>
            <p:cNvCxnSpPr/>
            <p:nvPr/>
          </p:nvCxnSpPr>
          <p:spPr>
            <a:xfrm>
              <a:off x="2845593" y="4467226"/>
              <a:ext cx="16549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500562" y="4467226"/>
              <a:ext cx="495299"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4948933" y="4914909"/>
              <a:ext cx="91167" cy="91167"/>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flipV="1">
            <a:off x="3098550" y="5393867"/>
            <a:ext cx="1921027" cy="471698"/>
            <a:chOff x="2845593" y="4467226"/>
            <a:chExt cx="2194507" cy="538850"/>
          </a:xfrm>
        </p:grpSpPr>
        <p:cxnSp>
          <p:nvCxnSpPr>
            <p:cNvPr id="21" name="直接连接符 20"/>
            <p:cNvCxnSpPr/>
            <p:nvPr/>
          </p:nvCxnSpPr>
          <p:spPr>
            <a:xfrm>
              <a:off x="2845593" y="4467226"/>
              <a:ext cx="16549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500562" y="4467226"/>
              <a:ext cx="495299"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4948933" y="4914909"/>
              <a:ext cx="91167" cy="91167"/>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3098550" y="1611942"/>
            <a:ext cx="1921027" cy="471698"/>
            <a:chOff x="2845593" y="4467226"/>
            <a:chExt cx="2194507" cy="538850"/>
          </a:xfrm>
        </p:grpSpPr>
        <p:cxnSp>
          <p:nvCxnSpPr>
            <p:cNvPr id="25" name="直接连接符 24"/>
            <p:cNvCxnSpPr/>
            <p:nvPr/>
          </p:nvCxnSpPr>
          <p:spPr>
            <a:xfrm>
              <a:off x="2845593" y="4467226"/>
              <a:ext cx="16549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500562" y="4467226"/>
              <a:ext cx="495299"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4948933" y="4914909"/>
              <a:ext cx="91167" cy="91167"/>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915505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403377"/>
            <a:ext cx="7536873" cy="674806"/>
          </a:xfrm>
          <a:solidFill>
            <a:schemeClr val="accent1"/>
          </a:solidFill>
          <a:ln>
            <a:solidFill>
              <a:schemeClr val="accent1"/>
            </a:solidFill>
          </a:ln>
        </p:spPr>
        <p:txBody>
          <a:bodyPr>
            <a:normAutofit/>
          </a:bodyPr>
          <a:lstStyle/>
          <a:p>
            <a:pPr algn="ctr"/>
            <a:r>
              <a:rPr lang="en-US" altLang="zh-CN" sz="2800" b="1" dirty="0">
                <a:solidFill>
                  <a:schemeClr val="bg1"/>
                </a:solidFill>
              </a:rPr>
              <a:t>Galileo satellite navigation system</a:t>
            </a:r>
            <a:endParaRPr lang="zh-CN" altLang="en-US" sz="2800" b="1" dirty="0">
              <a:solidFill>
                <a:schemeClr val="bg1"/>
              </a:solidFill>
            </a:endParaRPr>
          </a:p>
        </p:txBody>
      </p:sp>
      <p:sp>
        <p:nvSpPr>
          <p:cNvPr id="3" name="内容占位符 2"/>
          <p:cNvSpPr>
            <a:spLocks noGrp="1"/>
          </p:cNvSpPr>
          <p:nvPr>
            <p:ph idx="1"/>
          </p:nvPr>
        </p:nvSpPr>
        <p:spPr>
          <a:xfrm>
            <a:off x="809788" y="2493818"/>
            <a:ext cx="7350539" cy="3877021"/>
          </a:xfrm>
        </p:spPr>
        <p:txBody>
          <a:bodyPr>
            <a:normAutofit/>
          </a:bodyPr>
          <a:lstStyle/>
          <a:p>
            <a:pPr>
              <a:lnSpc>
                <a:spcPct val="140000"/>
              </a:lnSpc>
              <a:spcBef>
                <a:spcPts val="600"/>
              </a:spcBef>
              <a:buFont typeface="Wingdings" panose="05000000000000000000" pitchFamily="2" charset="2"/>
              <a:buChar char="ü"/>
            </a:pPr>
            <a:r>
              <a:rPr lang="zh-CN" altLang="en-US" b="1" dirty="0">
                <a:solidFill>
                  <a:srgbClr val="C00000"/>
                </a:solidFill>
              </a:rPr>
              <a:t> 欧盟</a:t>
            </a:r>
            <a:r>
              <a:rPr lang="zh-CN" altLang="en-US" dirty="0"/>
              <a:t>研制和建立的全球卫星导航定位系统</a:t>
            </a:r>
            <a:endParaRPr lang="en-US" altLang="zh-CN" dirty="0"/>
          </a:p>
          <a:p>
            <a:pPr>
              <a:lnSpc>
                <a:spcPct val="140000"/>
              </a:lnSpc>
              <a:spcBef>
                <a:spcPts val="600"/>
              </a:spcBef>
              <a:buFont typeface="Wingdings" panose="05000000000000000000" pitchFamily="2" charset="2"/>
              <a:buChar char="ü"/>
            </a:pPr>
            <a:r>
              <a:rPr lang="en-US" altLang="zh-CN" b="1" dirty="0">
                <a:solidFill>
                  <a:srgbClr val="C00000"/>
                </a:solidFill>
              </a:rPr>
              <a:t> 1999</a:t>
            </a:r>
            <a:r>
              <a:rPr lang="zh-CN" altLang="en-US" b="1" dirty="0">
                <a:solidFill>
                  <a:srgbClr val="C00000"/>
                </a:solidFill>
              </a:rPr>
              <a:t>年</a:t>
            </a:r>
            <a:r>
              <a:rPr lang="en-US" altLang="zh-CN" dirty="0"/>
              <a:t>2</a:t>
            </a:r>
            <a:r>
              <a:rPr lang="zh-CN" altLang="en-US" dirty="0"/>
              <a:t>月由欧洲委员会和欧空局共同负责</a:t>
            </a:r>
            <a:endParaRPr lang="en-US" altLang="zh-CN" dirty="0"/>
          </a:p>
          <a:p>
            <a:pPr>
              <a:lnSpc>
                <a:spcPct val="140000"/>
              </a:lnSpc>
              <a:spcBef>
                <a:spcPts val="600"/>
              </a:spcBef>
              <a:buFont typeface="Wingdings" panose="05000000000000000000" pitchFamily="2" charset="2"/>
              <a:buChar char="ü"/>
            </a:pPr>
            <a:r>
              <a:rPr lang="zh-CN" altLang="en-US" dirty="0"/>
              <a:t> 系统由轨道高度为</a:t>
            </a:r>
            <a:r>
              <a:rPr lang="en-US" altLang="zh-CN" dirty="0"/>
              <a:t>23616km</a:t>
            </a:r>
            <a:r>
              <a:rPr lang="zh-CN" altLang="en-US" dirty="0"/>
              <a:t>的</a:t>
            </a:r>
            <a:r>
              <a:rPr lang="en-US" altLang="zh-CN" b="1" dirty="0">
                <a:solidFill>
                  <a:srgbClr val="C00000"/>
                </a:solidFill>
              </a:rPr>
              <a:t>30</a:t>
            </a:r>
            <a:r>
              <a:rPr lang="zh-CN" altLang="en-US" b="1" dirty="0">
                <a:solidFill>
                  <a:srgbClr val="C00000"/>
                </a:solidFill>
              </a:rPr>
              <a:t>颗卫星</a:t>
            </a:r>
            <a:r>
              <a:rPr lang="zh-CN" altLang="en-US" dirty="0"/>
              <a:t>组成，其中</a:t>
            </a:r>
            <a:r>
              <a:rPr lang="en-US" altLang="zh-CN" dirty="0"/>
              <a:t>27</a:t>
            </a:r>
            <a:r>
              <a:rPr lang="zh-CN" altLang="en-US" dirty="0"/>
              <a:t>颗工作星，</a:t>
            </a:r>
            <a:r>
              <a:rPr lang="en-US" altLang="zh-CN" dirty="0"/>
              <a:t>3</a:t>
            </a:r>
            <a:r>
              <a:rPr lang="zh-CN" altLang="en-US" dirty="0"/>
              <a:t>颗备份星</a:t>
            </a:r>
            <a:endParaRPr lang="en-US" altLang="zh-CN" dirty="0"/>
          </a:p>
          <a:p>
            <a:pPr>
              <a:lnSpc>
                <a:spcPct val="140000"/>
              </a:lnSpc>
              <a:spcBef>
                <a:spcPts val="600"/>
              </a:spcBef>
              <a:buFont typeface="Wingdings" panose="05000000000000000000" pitchFamily="2" charset="2"/>
              <a:buChar char="ü"/>
            </a:pPr>
            <a:r>
              <a:rPr lang="en-US" altLang="zh-CN" b="1" dirty="0">
                <a:solidFill>
                  <a:srgbClr val="C00000"/>
                </a:solidFill>
              </a:rPr>
              <a:t> 2014</a:t>
            </a:r>
            <a:r>
              <a:rPr lang="zh-CN" altLang="en-US" b="1" dirty="0">
                <a:solidFill>
                  <a:srgbClr val="C00000"/>
                </a:solidFill>
              </a:rPr>
              <a:t>年</a:t>
            </a:r>
            <a:r>
              <a:rPr lang="en-US" altLang="zh-CN" b="1" dirty="0">
                <a:solidFill>
                  <a:srgbClr val="C00000"/>
                </a:solidFill>
              </a:rPr>
              <a:t>8</a:t>
            </a:r>
            <a:r>
              <a:rPr lang="zh-CN" altLang="en-US" b="1" dirty="0">
                <a:solidFill>
                  <a:srgbClr val="C00000"/>
                </a:solidFill>
              </a:rPr>
              <a:t>月</a:t>
            </a:r>
            <a:r>
              <a:rPr lang="zh-CN" altLang="en-US" dirty="0"/>
              <a:t>，第二批卫星成功发射升空，太空中已有</a:t>
            </a:r>
            <a:r>
              <a:rPr lang="en-US" altLang="zh-CN" dirty="0"/>
              <a:t>6</a:t>
            </a:r>
            <a:r>
              <a:rPr lang="zh-CN" altLang="en-US" dirty="0"/>
              <a:t>颗正式的伽利略系统卫星</a:t>
            </a:r>
          </a:p>
        </p:txBody>
      </p:sp>
      <p:graphicFrame>
        <p:nvGraphicFramePr>
          <p:cNvPr id="4" name="对象 3"/>
          <p:cNvGraphicFramePr>
            <a:graphicFrameLocks noChangeAspect="1"/>
          </p:cNvGraphicFramePr>
          <p:nvPr>
            <p:extLst>
              <p:ext uri="{D42A27DB-BD31-4B8C-83A1-F6EECF244321}">
                <p14:modId xmlns:p14="http://schemas.microsoft.com/office/powerpoint/2010/main" val="2661913632"/>
              </p:ext>
            </p:extLst>
          </p:nvPr>
        </p:nvGraphicFramePr>
        <p:xfrm>
          <a:off x="6146800" y="3352800"/>
          <a:ext cx="914400" cy="198438"/>
        </p:xfrm>
        <a:graphic>
          <a:graphicData uri="http://schemas.openxmlformats.org/presentationml/2006/ole">
            <mc:AlternateContent xmlns:mc="http://schemas.openxmlformats.org/markup-compatibility/2006">
              <mc:Choice xmlns:v="urn:schemas-microsoft-com:vml" Requires="v">
                <p:oleObj spid="_x0000_s4597" name="Equation" r:id="rId3" imgW="914400" imgH="198720" progId="Equation.DSMT4">
                  <p:embed/>
                </p:oleObj>
              </mc:Choice>
              <mc:Fallback>
                <p:oleObj name="Equation" r:id="rId3" imgW="914400" imgH="198720" progId="Equation.DSMT4">
                  <p:embed/>
                  <p:pic>
                    <p:nvPicPr>
                      <p:cNvPr id="0" name=""/>
                      <p:cNvPicPr/>
                      <p:nvPr/>
                    </p:nvPicPr>
                    <p:blipFill>
                      <a:blip r:embed="rId4"/>
                      <a:stretch>
                        <a:fillRect/>
                      </a:stretch>
                    </p:blipFill>
                    <p:spPr>
                      <a:xfrm>
                        <a:off x="6146800" y="3352800"/>
                        <a:ext cx="914400" cy="198438"/>
                      </a:xfrm>
                      <a:prstGeom prst="rect">
                        <a:avLst/>
                      </a:prstGeom>
                    </p:spPr>
                  </p:pic>
                </p:oleObj>
              </mc:Fallback>
            </mc:AlternateContent>
          </a:graphicData>
        </a:graphic>
      </p:graphicFrame>
      <p:sp>
        <p:nvSpPr>
          <p:cNvPr id="5" name="矩形 4"/>
          <p:cNvSpPr/>
          <p:nvPr/>
        </p:nvSpPr>
        <p:spPr>
          <a:xfrm>
            <a:off x="809788" y="259834"/>
            <a:ext cx="4698722" cy="584775"/>
          </a:xfrm>
          <a:prstGeom prst="rect">
            <a:avLst/>
          </a:prstGeom>
        </p:spPr>
        <p:txBody>
          <a:bodyPr wrap="none">
            <a:spAutoFit/>
          </a:bodyPr>
          <a:lstStyle/>
          <a:p>
            <a:r>
              <a:rPr lang="zh-CN" altLang="en-US" sz="3200" dirty="0">
                <a:latin typeface="Arial" panose="020B0604020202020204" pitchFamily="34" charset="0"/>
                <a:ea typeface="微软雅黑" panose="020B0503020204020204" pitchFamily="34" charset="-122"/>
                <a:cs typeface="Arial" panose="020B0604020202020204" pitchFamily="34" charset="0"/>
              </a:rPr>
              <a:t>伽利略全球卫星导航系统</a:t>
            </a:r>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77677" y="2493818"/>
            <a:ext cx="3243267" cy="3233952"/>
          </a:xfrm>
          <a:prstGeom prst="rect">
            <a:avLst/>
          </a:prstGeom>
        </p:spPr>
      </p:pic>
    </p:spTree>
    <p:extLst>
      <p:ext uri="{BB962C8B-B14F-4D97-AF65-F5344CB8AC3E}">
        <p14:creationId xmlns:p14="http://schemas.microsoft.com/office/powerpoint/2010/main" val="2677750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定位精度</a:t>
            </a:r>
          </a:p>
        </p:txBody>
      </p:sp>
      <p:grpSp>
        <p:nvGrpSpPr>
          <p:cNvPr id="6" name="组合 5"/>
          <p:cNvGrpSpPr/>
          <p:nvPr/>
        </p:nvGrpSpPr>
        <p:grpSpPr>
          <a:xfrm>
            <a:off x="742311" y="868651"/>
            <a:ext cx="10099392" cy="5722303"/>
            <a:chOff x="895307" y="549849"/>
            <a:chExt cx="10495504" cy="6359565"/>
          </a:xfrm>
        </p:grpSpPr>
        <p:graphicFrame>
          <p:nvGraphicFramePr>
            <p:cNvPr id="7" name="图表 6"/>
            <p:cNvGraphicFramePr/>
            <p:nvPr>
              <p:extLst>
                <p:ext uri="{D42A27DB-BD31-4B8C-83A1-F6EECF244321}">
                  <p14:modId xmlns:p14="http://schemas.microsoft.com/office/powerpoint/2010/main" val="446904613"/>
                </p:ext>
              </p:extLst>
            </p:nvPr>
          </p:nvGraphicFramePr>
          <p:xfrm>
            <a:off x="2272937" y="549849"/>
            <a:ext cx="8971280" cy="5955454"/>
          </p:xfrm>
          <a:graphic>
            <a:graphicData uri="http://schemas.openxmlformats.org/drawingml/2006/chart">
              <c:chart xmlns:c="http://schemas.openxmlformats.org/drawingml/2006/chart" xmlns:r="http://schemas.openxmlformats.org/officeDocument/2006/relationships" r:id="rId3"/>
            </a:graphicData>
          </a:graphic>
        </p:graphicFrame>
        <p:sp>
          <p:nvSpPr>
            <p:cNvPr id="8" name="文本框 7"/>
            <p:cNvSpPr txBox="1"/>
            <p:nvPr/>
          </p:nvSpPr>
          <p:spPr>
            <a:xfrm>
              <a:off x="3182483" y="3305242"/>
              <a:ext cx="939524" cy="444668"/>
            </a:xfrm>
            <a:prstGeom prst="rect">
              <a:avLst/>
            </a:prstGeom>
            <a:noFill/>
          </p:spPr>
          <p:txBody>
            <a:bodyPr wrap="square" rtlCol="0">
              <a:spAutoFit/>
            </a:bodyPr>
            <a:lstStyle/>
            <a:p>
              <a:pPr algn="ctr"/>
              <a:r>
                <a:rPr lang="en-US" altLang="zh-CN" sz="2000" b="1" dirty="0" err="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WiFi</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文本框 8"/>
            <p:cNvSpPr txBox="1"/>
            <p:nvPr/>
          </p:nvSpPr>
          <p:spPr>
            <a:xfrm>
              <a:off x="4478623" y="2857113"/>
              <a:ext cx="1332410" cy="444668"/>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ZigBee</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文本框 9"/>
            <p:cNvSpPr txBox="1"/>
            <p:nvPr/>
          </p:nvSpPr>
          <p:spPr>
            <a:xfrm>
              <a:off x="1028614" y="3503277"/>
              <a:ext cx="1192072" cy="1334003"/>
            </a:xfrm>
            <a:prstGeom prst="rect">
              <a:avLst/>
            </a:prstGeom>
            <a:noFill/>
          </p:spPr>
          <p:txBody>
            <a:bodyPr wrap="square" rtlCol="0">
              <a:spAutoFit/>
            </a:bodyPr>
            <a:lstStyle/>
            <a:p>
              <a:pPr algn="ct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米级定位精度</a:t>
              </a:r>
            </a:p>
          </p:txBody>
        </p:sp>
        <p:sp>
          <p:nvSpPr>
            <p:cNvPr id="11" name="文本框 10"/>
            <p:cNvSpPr txBox="1"/>
            <p:nvPr/>
          </p:nvSpPr>
          <p:spPr>
            <a:xfrm>
              <a:off x="895307" y="5539030"/>
              <a:ext cx="1483811" cy="1334003"/>
            </a:xfrm>
            <a:prstGeom prst="rect">
              <a:avLst/>
            </a:prstGeom>
            <a:noFill/>
          </p:spPr>
          <p:txBody>
            <a:bodyPr wrap="square" rtlCol="0">
              <a:spAutoFit/>
            </a:bodyPr>
            <a:lstStyle/>
            <a:p>
              <a:pPr algn="ct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分米级</a:t>
              </a:r>
              <a:endParaRPr lang="en-US" altLang="zh-CN"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endParaRPr>
            </a:p>
            <a:p>
              <a:pPr algn="ct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定位精度</a:t>
              </a:r>
            </a:p>
          </p:txBody>
        </p:sp>
        <p:sp>
          <p:nvSpPr>
            <p:cNvPr id="12" name="文本框 11"/>
            <p:cNvSpPr txBox="1"/>
            <p:nvPr/>
          </p:nvSpPr>
          <p:spPr>
            <a:xfrm>
              <a:off x="895307" y="979463"/>
              <a:ext cx="1458685" cy="923541"/>
            </a:xfrm>
            <a:prstGeom prst="rect">
              <a:avLst/>
            </a:prstGeom>
            <a:noFill/>
          </p:spPr>
          <p:txBody>
            <a:bodyPr wrap="square" rtlCol="0">
              <a:spAutoFit/>
            </a:bodyPr>
            <a:lstStyle/>
            <a:p>
              <a:pPr algn="ct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定位精度</a:t>
              </a:r>
            </a:p>
          </p:txBody>
        </p:sp>
        <p:sp>
          <p:nvSpPr>
            <p:cNvPr id="13" name="文本框 12"/>
            <p:cNvSpPr txBox="1"/>
            <p:nvPr/>
          </p:nvSpPr>
          <p:spPr>
            <a:xfrm>
              <a:off x="4496294" y="1464550"/>
              <a:ext cx="939524" cy="444668"/>
            </a:xfrm>
            <a:prstGeom prst="rect">
              <a:avLst/>
            </a:prstGeom>
            <a:noFill/>
          </p:spPr>
          <p:txBody>
            <a:bodyPr wrap="square" rtlCol="0">
              <a:spAutoFit/>
            </a:bodyPr>
            <a:lstStyle/>
            <a:p>
              <a:pPr algn="ct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RFID</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文本框 13"/>
            <p:cNvSpPr txBox="1"/>
            <p:nvPr/>
          </p:nvSpPr>
          <p:spPr>
            <a:xfrm>
              <a:off x="5108969" y="1474384"/>
              <a:ext cx="1196428" cy="444668"/>
            </a:xfrm>
            <a:prstGeom prst="rect">
              <a:avLst/>
            </a:prstGeom>
            <a:noFill/>
          </p:spPr>
          <p:txBody>
            <a:bodyPr wrap="square" rtlCol="0">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超声波</a:t>
              </a:r>
            </a:p>
          </p:txBody>
        </p:sp>
        <p:sp>
          <p:nvSpPr>
            <p:cNvPr id="15" name="文本框 14"/>
            <p:cNvSpPr txBox="1"/>
            <p:nvPr/>
          </p:nvSpPr>
          <p:spPr>
            <a:xfrm>
              <a:off x="6462747" y="1772540"/>
              <a:ext cx="1196428" cy="786719"/>
            </a:xfrm>
            <a:prstGeom prst="rect">
              <a:avLst/>
            </a:prstGeom>
            <a:noFill/>
          </p:spPr>
          <p:txBody>
            <a:bodyPr wrap="square" rtlCol="0">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计算机视觉</a:t>
              </a:r>
            </a:p>
          </p:txBody>
        </p:sp>
        <p:sp>
          <p:nvSpPr>
            <p:cNvPr id="16" name="文本框 15"/>
            <p:cNvSpPr txBox="1"/>
            <p:nvPr/>
          </p:nvSpPr>
          <p:spPr>
            <a:xfrm>
              <a:off x="5811033" y="3781951"/>
              <a:ext cx="1196428" cy="444668"/>
            </a:xfrm>
            <a:prstGeom prst="rect">
              <a:avLst/>
            </a:prstGeom>
            <a:noFill/>
          </p:spPr>
          <p:txBody>
            <a:bodyPr wrap="square" rtlCol="0">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蓝牙</a:t>
              </a:r>
            </a:p>
          </p:txBody>
        </p:sp>
        <p:sp>
          <p:nvSpPr>
            <p:cNvPr id="17" name="文本框 16"/>
            <p:cNvSpPr txBox="1"/>
            <p:nvPr/>
          </p:nvSpPr>
          <p:spPr>
            <a:xfrm>
              <a:off x="7755984" y="5475768"/>
              <a:ext cx="1196427" cy="444668"/>
            </a:xfrm>
            <a:prstGeom prst="rect">
              <a:avLst/>
            </a:prstGeom>
            <a:noFill/>
          </p:spPr>
          <p:txBody>
            <a:bodyPr wrap="square" rtlCol="0">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激光</a:t>
              </a:r>
            </a:p>
          </p:txBody>
        </p:sp>
        <p:sp>
          <p:nvSpPr>
            <p:cNvPr id="18" name="文本框 17"/>
            <p:cNvSpPr txBox="1"/>
            <p:nvPr/>
          </p:nvSpPr>
          <p:spPr>
            <a:xfrm>
              <a:off x="8744406" y="5197095"/>
              <a:ext cx="1196427" cy="444668"/>
            </a:xfrm>
            <a:prstGeom prst="rect">
              <a:avLst/>
            </a:prstGeom>
            <a:noFill/>
          </p:spPr>
          <p:txBody>
            <a:bodyPr wrap="square" rtlCol="0">
              <a:spAutoFit/>
            </a:bodyPr>
            <a:lstStyle/>
            <a:p>
              <a:pPr algn="ct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超宽带</a:t>
              </a:r>
            </a:p>
          </p:txBody>
        </p:sp>
        <p:sp>
          <p:nvSpPr>
            <p:cNvPr id="19" name="文本框 18"/>
            <p:cNvSpPr txBox="1"/>
            <p:nvPr/>
          </p:nvSpPr>
          <p:spPr>
            <a:xfrm>
              <a:off x="2830286" y="6396336"/>
              <a:ext cx="1458685" cy="513078"/>
            </a:xfrm>
            <a:prstGeom prst="rect">
              <a:avLst/>
            </a:prstGeom>
            <a:noFill/>
          </p:spPr>
          <p:txBody>
            <a:bodyPr wrap="square" rtlCol="0">
              <a:spAutoFit/>
            </a:bodyPr>
            <a:lstStyle/>
            <a:p>
              <a:pPr algn="ct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易</a:t>
              </a:r>
            </a:p>
          </p:txBody>
        </p:sp>
        <p:sp>
          <p:nvSpPr>
            <p:cNvPr id="20" name="文本框 19"/>
            <p:cNvSpPr txBox="1"/>
            <p:nvPr/>
          </p:nvSpPr>
          <p:spPr>
            <a:xfrm>
              <a:off x="9932126" y="6396335"/>
              <a:ext cx="1458685" cy="513078"/>
            </a:xfrm>
            <a:prstGeom prst="rect">
              <a:avLst/>
            </a:prstGeom>
            <a:noFill/>
          </p:spPr>
          <p:txBody>
            <a:bodyPr wrap="square" rtlCol="0">
              <a:spAutoFit/>
            </a:bodyPr>
            <a:lstStyle/>
            <a:p>
              <a:pPr algn="ctr"/>
              <a:r>
                <a:rPr lang="zh-CN" altLang="en-US" sz="2400" b="1"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难</a:t>
              </a:r>
            </a:p>
          </p:txBody>
        </p:sp>
      </p:grpSp>
    </p:spTree>
    <p:extLst>
      <p:ext uri="{BB962C8B-B14F-4D97-AF65-F5344CB8AC3E}">
        <p14:creationId xmlns:p14="http://schemas.microsoft.com/office/powerpoint/2010/main" val="33015860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sp>
        <p:nvSpPr>
          <p:cNvPr id="17" name="MH_Picture_1"/>
          <p:cNvSpPr/>
          <p:nvPr>
            <p:custDataLst>
              <p:tags r:id="rId1"/>
            </p:custDataLst>
          </p:nvPr>
        </p:nvSpPr>
        <p:spPr>
          <a:xfrm>
            <a:off x="4768488" y="1431615"/>
            <a:ext cx="5265166" cy="2292757"/>
          </a:xfrm>
          <a:prstGeom prst="rect">
            <a:avLst/>
          </a:prstGeom>
          <a:blipFill>
            <a:blip r:embed="rId15"/>
            <a:srcRect/>
            <a:stretch>
              <a:fillRect t="-4829" b="-3869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MH_Other_1"/>
          <p:cNvSpPr/>
          <p:nvPr>
            <p:custDataLst>
              <p:tags r:id="rId2"/>
            </p:custDataLst>
          </p:nvPr>
        </p:nvSpPr>
        <p:spPr>
          <a:xfrm>
            <a:off x="1999713" y="1159559"/>
            <a:ext cx="4070351" cy="3078073"/>
          </a:xfrm>
          <a:prstGeom prst="parallelogram">
            <a:avLst/>
          </a:prstGeom>
          <a:gradFill>
            <a:gsLst>
              <a:gs pos="70000">
                <a:srgbClr val="454545"/>
              </a:gs>
              <a:gs pos="32000">
                <a:srgbClr val="2D2D2D">
                  <a:lumMod val="100000"/>
                </a:srgbClr>
              </a:gs>
              <a:gs pos="0">
                <a:srgbClr val="000000">
                  <a:lumMod val="80000"/>
                  <a:lumOff val="20000"/>
                </a:srgbClr>
              </a:gs>
              <a:gs pos="100000">
                <a:srgbClr val="000000">
                  <a:lumMod val="80000"/>
                  <a:lumOff val="20000"/>
                </a:srgb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MH_Other_2"/>
          <p:cNvSpPr/>
          <p:nvPr>
            <p:custDataLst>
              <p:tags r:id="rId3"/>
            </p:custDataLst>
          </p:nvPr>
        </p:nvSpPr>
        <p:spPr>
          <a:xfrm>
            <a:off x="1901096" y="1176258"/>
            <a:ext cx="3840632" cy="3044677"/>
          </a:xfrm>
          <a:prstGeom prst="parallelogram">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MH_Picture_2"/>
          <p:cNvSpPr/>
          <p:nvPr>
            <p:custDataLst>
              <p:tags r:id="rId4"/>
            </p:custDataLst>
          </p:nvPr>
        </p:nvSpPr>
        <p:spPr>
          <a:xfrm>
            <a:off x="1911097" y="4361649"/>
            <a:ext cx="4836966" cy="1973379"/>
          </a:xfrm>
          <a:prstGeom prst="rect">
            <a:avLst/>
          </a:prstGeom>
          <a:blipFill>
            <a:blip r:embed="rId16"/>
            <a:srcRect/>
            <a:stretch>
              <a:fillRect t="-26597" b="-2659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MH_Other_3"/>
          <p:cNvSpPr/>
          <p:nvPr>
            <p:custDataLst>
              <p:tags r:id="rId5"/>
            </p:custDataLst>
          </p:nvPr>
        </p:nvSpPr>
        <p:spPr>
          <a:xfrm>
            <a:off x="5808868" y="3972404"/>
            <a:ext cx="2334279" cy="2751873"/>
          </a:xfrm>
          <a:prstGeom prst="parallelogram">
            <a:avLst/>
          </a:prstGeom>
          <a:gradFill>
            <a:gsLst>
              <a:gs pos="70000">
                <a:srgbClr val="454545"/>
              </a:gs>
              <a:gs pos="32000">
                <a:srgbClr val="2D2D2D">
                  <a:lumMod val="100000"/>
                </a:srgbClr>
              </a:gs>
              <a:gs pos="0">
                <a:srgbClr val="000000">
                  <a:lumMod val="80000"/>
                  <a:lumOff val="20000"/>
                </a:srgbClr>
              </a:gs>
              <a:gs pos="100000">
                <a:srgbClr val="000000">
                  <a:lumMod val="80000"/>
                  <a:lumOff val="20000"/>
                </a:srgbClr>
              </a:gs>
            </a:gsLst>
            <a:lin ang="540000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MH_Other_4"/>
          <p:cNvSpPr/>
          <p:nvPr>
            <p:custDataLst>
              <p:tags r:id="rId6"/>
            </p:custDataLst>
          </p:nvPr>
        </p:nvSpPr>
        <p:spPr>
          <a:xfrm>
            <a:off x="6218175" y="3861187"/>
            <a:ext cx="3749660" cy="2917150"/>
          </a:xfrm>
          <a:prstGeom prst="parallelogram">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MH_SubTitle_1"/>
          <p:cNvSpPr txBox="1"/>
          <p:nvPr>
            <p:custDataLst>
              <p:tags r:id="rId7"/>
            </p:custDataLst>
          </p:nvPr>
        </p:nvSpPr>
        <p:spPr>
          <a:xfrm>
            <a:off x="1911097" y="1573638"/>
            <a:ext cx="3197798" cy="369332"/>
          </a:xfrm>
          <a:prstGeom prst="rect">
            <a:avLst/>
          </a:prstGeom>
          <a:noFill/>
        </p:spPr>
        <p:txBody>
          <a:bodyPr wrap="square" rtlCol="0">
            <a:noAutofit/>
          </a:bodyPr>
          <a:lstStyle/>
          <a:p>
            <a:r>
              <a:rPr lang="zh-CN" altLang="en-US" sz="3200" b="1" dirty="0">
                <a:solidFill>
                  <a:schemeClr val="accent1"/>
                </a:solidFill>
                <a:latin typeface="微软雅黑" panose="020B0503020204020204" pitchFamily="34" charset="-122"/>
                <a:ea typeface="微软雅黑" panose="020B0503020204020204" pitchFamily="34" charset="-122"/>
              </a:rPr>
              <a:t>技术角度</a:t>
            </a:r>
            <a:endParaRPr lang="en-US" altLang="zh-CN" sz="3200" b="1" dirty="0">
              <a:solidFill>
                <a:schemeClr val="accent1"/>
              </a:solidFill>
              <a:latin typeface="微软雅黑" panose="020B0503020204020204" pitchFamily="34" charset="-122"/>
              <a:ea typeface="微软雅黑" panose="020B0503020204020204" pitchFamily="34" charset="-122"/>
            </a:endParaRPr>
          </a:p>
        </p:txBody>
      </p:sp>
      <p:cxnSp>
        <p:nvCxnSpPr>
          <p:cNvPr id="24" name="MH_Other_5"/>
          <p:cNvCxnSpPr/>
          <p:nvPr>
            <p:custDataLst>
              <p:tags r:id="rId8"/>
            </p:custDataLst>
          </p:nvPr>
        </p:nvCxnSpPr>
        <p:spPr>
          <a:xfrm>
            <a:off x="1881254" y="2149637"/>
            <a:ext cx="316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MH_Text_1"/>
          <p:cNvSpPr txBox="1"/>
          <p:nvPr>
            <p:custDataLst>
              <p:tags r:id="rId9"/>
            </p:custDataLst>
          </p:nvPr>
        </p:nvSpPr>
        <p:spPr>
          <a:xfrm>
            <a:off x="1845278" y="2240536"/>
            <a:ext cx="3236408" cy="1881216"/>
          </a:xfrm>
          <a:prstGeom prst="rect">
            <a:avLst/>
          </a:prstGeom>
          <a:noFill/>
        </p:spPr>
        <p:txBody>
          <a:bodyPr wrap="square" rtlCol="0">
            <a:normAutofit/>
          </a:bodyPr>
          <a:lstStyle/>
          <a:p>
            <a:pPr marL="0" lvl="1">
              <a:lnSpc>
                <a:spcPct val="140000"/>
              </a:lnSpc>
              <a:spcBef>
                <a:spcPts val="600"/>
              </a:spcBef>
            </a:pPr>
            <a:r>
              <a:rPr lang="zh-CN" altLang="en-US" sz="2800" dirty="0">
                <a:latin typeface="微软雅黑" panose="020B0503020204020204" pitchFamily="34" charset="-122"/>
                <a:ea typeface="微软雅黑" panose="020B0503020204020204" pitchFamily="34" charset="-122"/>
              </a:rPr>
              <a:t>多样化、室内化、精确化、立体化方向发展</a:t>
            </a:r>
            <a:endParaRPr lang="en-US" altLang="zh-CN" sz="2800" dirty="0">
              <a:latin typeface="微软雅黑" panose="020B0503020204020204" pitchFamily="34" charset="-122"/>
              <a:ea typeface="微软雅黑" panose="020B0503020204020204" pitchFamily="34" charset="-122"/>
            </a:endParaRPr>
          </a:p>
        </p:txBody>
      </p:sp>
      <p:sp>
        <p:nvSpPr>
          <p:cNvPr id="26" name="MH_SubTitle_2"/>
          <p:cNvSpPr txBox="1"/>
          <p:nvPr>
            <p:custDataLst>
              <p:tags r:id="rId10"/>
            </p:custDataLst>
          </p:nvPr>
        </p:nvSpPr>
        <p:spPr>
          <a:xfrm>
            <a:off x="6850755" y="4506724"/>
            <a:ext cx="3197798" cy="527368"/>
          </a:xfrm>
          <a:prstGeom prst="rect">
            <a:avLst/>
          </a:prstGeom>
          <a:noFill/>
        </p:spPr>
        <p:txBody>
          <a:bodyPr wrap="square" rtlCol="0">
            <a:noAutofit/>
          </a:bodyPr>
          <a:lstStyle/>
          <a:p>
            <a:pPr algn="r"/>
            <a:r>
              <a:rPr lang="zh-CN" altLang="en-US" sz="3200" b="1" dirty="0">
                <a:solidFill>
                  <a:schemeClr val="accent1"/>
                </a:solidFill>
                <a:latin typeface="微软雅黑" panose="020B0503020204020204" pitchFamily="34" charset="-122"/>
                <a:ea typeface="微软雅黑" panose="020B0503020204020204" pitchFamily="34" charset="-122"/>
              </a:rPr>
              <a:t>挑战</a:t>
            </a:r>
          </a:p>
        </p:txBody>
      </p:sp>
      <p:cxnSp>
        <p:nvCxnSpPr>
          <p:cNvPr id="27" name="MH_Other_6"/>
          <p:cNvCxnSpPr/>
          <p:nvPr>
            <p:custDataLst>
              <p:tags r:id="rId11"/>
            </p:custDataLst>
          </p:nvPr>
        </p:nvCxnSpPr>
        <p:spPr>
          <a:xfrm>
            <a:off x="6865654" y="5088152"/>
            <a:ext cx="316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MH_Text_2"/>
          <p:cNvSpPr txBox="1"/>
          <p:nvPr>
            <p:custDataLst>
              <p:tags r:id="rId12"/>
            </p:custDataLst>
          </p:nvPr>
        </p:nvSpPr>
        <p:spPr>
          <a:xfrm>
            <a:off x="6835856" y="5134699"/>
            <a:ext cx="3197798" cy="1200329"/>
          </a:xfrm>
          <a:prstGeom prst="rect">
            <a:avLst/>
          </a:prstGeom>
          <a:noFill/>
        </p:spPr>
        <p:txBody>
          <a:bodyPr wrap="square" rtlCol="0">
            <a:noAutofit/>
          </a:bodyPr>
          <a:lstStyle/>
          <a:p>
            <a:pPr>
              <a:lnSpc>
                <a:spcPct val="120000"/>
              </a:lnSpc>
              <a:spcBef>
                <a:spcPts val="600"/>
              </a:spcBef>
            </a:pPr>
            <a:r>
              <a:rPr lang="zh-CN" altLang="en-US" sz="2800" dirty="0">
                <a:latin typeface="微软雅黑" panose="020B0503020204020204" pitchFamily="34" charset="-122"/>
                <a:ea typeface="微软雅黑" panose="020B0503020204020204" pitchFamily="34" charset="-122"/>
              </a:rPr>
              <a:t>如何将其转化为一种盈利模式</a:t>
            </a:r>
            <a:br>
              <a:rPr lang="zh-CN" altLang="en-US" sz="2800" dirty="0">
                <a:latin typeface="微软雅黑" panose="020B0503020204020204" pitchFamily="34" charset="-122"/>
                <a:ea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2946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北斗卫星导航系统</a:t>
            </a:r>
            <a:endParaRPr lang="zh-CN" altLang="en-US" dirty="0"/>
          </a:p>
        </p:txBody>
      </p:sp>
      <p:sp>
        <p:nvSpPr>
          <p:cNvPr id="4" name="标题 1"/>
          <p:cNvSpPr txBox="1">
            <a:spLocks/>
          </p:cNvSpPr>
          <p:nvPr/>
        </p:nvSpPr>
        <p:spPr>
          <a:xfrm>
            <a:off x="0" y="1260500"/>
            <a:ext cx="7536873" cy="674806"/>
          </a:xfrm>
          <a:prstGeom prst="rect">
            <a:avLst/>
          </a:prstGeom>
          <a:solidFill>
            <a:schemeClr val="accent1"/>
          </a:solidFill>
          <a:ln>
            <a:solidFill>
              <a:schemeClr val="accent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pPr algn="ctr"/>
            <a:r>
              <a:rPr lang="en-US" altLang="zh-CN" sz="2800" b="1" dirty="0" err="1">
                <a:solidFill>
                  <a:schemeClr val="bg1"/>
                </a:solidFill>
              </a:rPr>
              <a:t>B</a:t>
            </a:r>
            <a:r>
              <a:rPr lang="en-US" altLang="zh-CN" sz="2800" dirty="0" err="1">
                <a:solidFill>
                  <a:schemeClr val="bg1"/>
                </a:solidFill>
              </a:rPr>
              <a:t>ei</a:t>
            </a:r>
            <a:r>
              <a:rPr lang="en-US" altLang="zh-CN" sz="2800" b="1" dirty="0" err="1">
                <a:solidFill>
                  <a:schemeClr val="bg1"/>
                </a:solidFill>
              </a:rPr>
              <a:t>D</a:t>
            </a:r>
            <a:r>
              <a:rPr lang="en-US" altLang="zh-CN" sz="2800" dirty="0" err="1">
                <a:solidFill>
                  <a:schemeClr val="bg1"/>
                </a:solidFill>
              </a:rPr>
              <a:t>ou</a:t>
            </a:r>
            <a:r>
              <a:rPr lang="en-US" altLang="zh-CN" sz="2800" dirty="0">
                <a:solidFill>
                  <a:schemeClr val="bg1"/>
                </a:solidFill>
              </a:rPr>
              <a:t> Navigation </a:t>
            </a:r>
            <a:r>
              <a:rPr lang="en-US" altLang="zh-CN" sz="2800" b="1" dirty="0">
                <a:solidFill>
                  <a:schemeClr val="bg1"/>
                </a:solidFill>
              </a:rPr>
              <a:t>S</a:t>
            </a:r>
            <a:r>
              <a:rPr lang="en-US" altLang="zh-CN" sz="2800" dirty="0">
                <a:solidFill>
                  <a:schemeClr val="bg1"/>
                </a:solidFill>
              </a:rPr>
              <a:t>atellite System</a:t>
            </a:r>
          </a:p>
        </p:txBody>
      </p:sp>
      <p:grpSp>
        <p:nvGrpSpPr>
          <p:cNvPr id="25" name="组合 24"/>
          <p:cNvGrpSpPr/>
          <p:nvPr/>
        </p:nvGrpSpPr>
        <p:grpSpPr>
          <a:xfrm>
            <a:off x="557212" y="2220908"/>
            <a:ext cx="9986963" cy="1124877"/>
            <a:chOff x="0" y="1362071"/>
            <a:chExt cx="9986963" cy="1336674"/>
          </a:xfrm>
        </p:grpSpPr>
        <p:sp>
          <p:nvSpPr>
            <p:cNvPr id="26" name="MH_Other_1"/>
            <p:cNvSpPr/>
            <p:nvPr>
              <p:custDataLst>
                <p:tags r:id="rId11"/>
              </p:custDataLst>
            </p:nvPr>
          </p:nvSpPr>
          <p:spPr>
            <a:xfrm>
              <a:off x="1035814" y="1377945"/>
              <a:ext cx="95929" cy="13208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a:solidFill>
                  <a:srgbClr val="FFFFFF"/>
                </a:solidFill>
              </a:endParaRPr>
            </a:p>
          </p:txBody>
        </p:sp>
        <p:cxnSp>
          <p:nvCxnSpPr>
            <p:cNvPr id="27" name="MH_Other_2"/>
            <p:cNvCxnSpPr/>
            <p:nvPr>
              <p:custDataLst>
                <p:tags r:id="rId12"/>
              </p:custDataLst>
            </p:nvPr>
          </p:nvCxnSpPr>
          <p:spPr>
            <a:xfrm>
              <a:off x="1272293" y="1962145"/>
              <a:ext cx="6070316" cy="0"/>
            </a:xfrm>
            <a:prstGeom prst="line">
              <a:avLst/>
            </a:prstGeom>
            <a:ln w="19050">
              <a:solidFill>
                <a:srgbClr val="BFBFBF"/>
              </a:solidFill>
              <a:prstDash val="sysDash"/>
            </a:ln>
          </p:spPr>
          <p:style>
            <a:lnRef idx="1">
              <a:schemeClr val="accent1"/>
            </a:lnRef>
            <a:fillRef idx="0">
              <a:schemeClr val="accent1"/>
            </a:fillRef>
            <a:effectRef idx="0">
              <a:schemeClr val="accent1"/>
            </a:effectRef>
            <a:fontRef idx="minor">
              <a:schemeClr val="tx1"/>
            </a:fontRef>
          </p:style>
        </p:cxnSp>
        <p:sp>
          <p:nvSpPr>
            <p:cNvPr id="28" name="MH_Other_3"/>
            <p:cNvSpPr txBox="1">
              <a:spLocks noChangeArrowheads="1"/>
            </p:cNvSpPr>
            <p:nvPr>
              <p:custDataLst>
                <p:tags r:id="rId13"/>
              </p:custDataLst>
            </p:nvPr>
          </p:nvSpPr>
          <p:spPr bwMode="auto">
            <a:xfrm>
              <a:off x="0" y="1395407"/>
              <a:ext cx="1038045"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en-US" altLang="zh-CN" sz="4800" b="1">
                  <a:solidFill>
                    <a:schemeClr val="accent1">
                      <a:lumMod val="75000"/>
                    </a:schemeClr>
                  </a:solidFill>
                </a:rPr>
                <a:t>01</a:t>
              </a:r>
              <a:endParaRPr lang="zh-CN" altLang="en-US" sz="4800" b="1">
                <a:solidFill>
                  <a:schemeClr val="accent1">
                    <a:lumMod val="75000"/>
                  </a:schemeClr>
                </a:solidFill>
              </a:endParaRPr>
            </a:p>
          </p:txBody>
        </p:sp>
        <p:sp>
          <p:nvSpPr>
            <p:cNvPr id="29" name="MH_SubTitle_1"/>
            <p:cNvSpPr>
              <a:spLocks noChangeArrowheads="1"/>
            </p:cNvSpPr>
            <p:nvPr>
              <p:custDataLst>
                <p:tags r:id="rId14"/>
              </p:custDataLst>
            </p:nvPr>
          </p:nvSpPr>
          <p:spPr bwMode="auto">
            <a:xfrm>
              <a:off x="1131743" y="1362071"/>
              <a:ext cx="6425032"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lnSpcReduction="10000"/>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2800" b="1" dirty="0">
                  <a:solidFill>
                    <a:schemeClr val="accent1">
                      <a:lumMod val="75000"/>
                    </a:schemeClr>
                  </a:solidFill>
                  <a:latin typeface="+mn-lt"/>
                  <a:ea typeface="+mn-ea"/>
                  <a:cs typeface="Arial" panose="020B0604020202020204" pitchFamily="34" charset="0"/>
                </a:rPr>
                <a:t>2012</a:t>
              </a:r>
              <a:r>
                <a:rPr lang="zh-CN" altLang="zh-CN" sz="2800" b="1" dirty="0">
                  <a:solidFill>
                    <a:schemeClr val="accent1">
                      <a:lumMod val="75000"/>
                    </a:schemeClr>
                  </a:solidFill>
                  <a:latin typeface="+mn-lt"/>
                  <a:ea typeface="+mn-ea"/>
                  <a:cs typeface="Arial" panose="020B0604020202020204" pitchFamily="34" charset="0"/>
                </a:rPr>
                <a:t>年</a:t>
              </a:r>
              <a:endParaRPr lang="zh-CN" altLang="en-US" sz="2800" b="1" dirty="0">
                <a:solidFill>
                  <a:schemeClr val="accent1">
                    <a:lumMod val="75000"/>
                  </a:schemeClr>
                </a:solidFill>
                <a:latin typeface="+mn-lt"/>
                <a:ea typeface="+mn-ea"/>
                <a:cs typeface="Arial" panose="020B0604020202020204" pitchFamily="34" charset="0"/>
              </a:endParaRPr>
            </a:p>
          </p:txBody>
        </p:sp>
        <p:sp>
          <p:nvSpPr>
            <p:cNvPr id="30" name="MH_Text_1"/>
            <p:cNvSpPr>
              <a:spLocks noChangeArrowheads="1"/>
            </p:cNvSpPr>
            <p:nvPr>
              <p:custDataLst>
                <p:tags r:id="rId15"/>
              </p:custDataLst>
            </p:nvPr>
          </p:nvSpPr>
          <p:spPr bwMode="auto">
            <a:xfrm>
              <a:off x="1131743" y="2030408"/>
              <a:ext cx="8855220" cy="64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2400" dirty="0">
                  <a:latin typeface="微软雅黑" panose="020B0503020204020204" pitchFamily="34" charset="-122"/>
                  <a:ea typeface="微软雅黑" panose="020B0503020204020204" pitchFamily="34" charset="-122"/>
                </a:rPr>
                <a:t>北斗导航业务正式对亚太地区提供无源定位、导航、授时服务</a:t>
              </a:r>
            </a:p>
          </p:txBody>
        </p:sp>
      </p:grpSp>
      <p:grpSp>
        <p:nvGrpSpPr>
          <p:cNvPr id="31" name="组合 30"/>
          <p:cNvGrpSpPr/>
          <p:nvPr/>
        </p:nvGrpSpPr>
        <p:grpSpPr>
          <a:xfrm>
            <a:off x="1001712" y="3840161"/>
            <a:ext cx="9986963" cy="1139572"/>
            <a:chOff x="444500" y="3184526"/>
            <a:chExt cx="9986963" cy="1354136"/>
          </a:xfrm>
        </p:grpSpPr>
        <p:sp>
          <p:nvSpPr>
            <p:cNvPr id="32" name="MH_Other_4"/>
            <p:cNvSpPr/>
            <p:nvPr>
              <p:custDataLst>
                <p:tags r:id="rId6"/>
              </p:custDataLst>
            </p:nvPr>
          </p:nvSpPr>
          <p:spPr>
            <a:xfrm>
              <a:off x="1480314" y="3200400"/>
              <a:ext cx="95929" cy="13208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a:solidFill>
                  <a:srgbClr val="FFFFFF"/>
                </a:solidFill>
              </a:endParaRPr>
            </a:p>
          </p:txBody>
        </p:sp>
        <p:cxnSp>
          <p:nvCxnSpPr>
            <p:cNvPr id="33" name="MH_Other_5"/>
            <p:cNvCxnSpPr/>
            <p:nvPr>
              <p:custDataLst>
                <p:tags r:id="rId7"/>
              </p:custDataLst>
            </p:nvPr>
          </p:nvCxnSpPr>
          <p:spPr>
            <a:xfrm>
              <a:off x="1716793" y="3786188"/>
              <a:ext cx="6070316" cy="0"/>
            </a:xfrm>
            <a:prstGeom prst="line">
              <a:avLst/>
            </a:prstGeom>
            <a:ln w="19050">
              <a:solidFill>
                <a:srgbClr val="BFBFBF"/>
              </a:solidFill>
              <a:prstDash val="sysDash"/>
            </a:ln>
          </p:spPr>
          <p:style>
            <a:lnRef idx="1">
              <a:schemeClr val="accent1"/>
            </a:lnRef>
            <a:fillRef idx="0">
              <a:schemeClr val="accent1"/>
            </a:fillRef>
            <a:effectRef idx="0">
              <a:schemeClr val="accent1"/>
            </a:effectRef>
            <a:fontRef idx="minor">
              <a:schemeClr val="tx1"/>
            </a:fontRef>
          </p:style>
        </p:cxnSp>
        <p:sp>
          <p:nvSpPr>
            <p:cNvPr id="34" name="MH_Other_6"/>
            <p:cNvSpPr txBox="1">
              <a:spLocks noChangeArrowheads="1"/>
            </p:cNvSpPr>
            <p:nvPr>
              <p:custDataLst>
                <p:tags r:id="rId8"/>
              </p:custDataLst>
            </p:nvPr>
          </p:nvSpPr>
          <p:spPr bwMode="auto">
            <a:xfrm>
              <a:off x="444500" y="3219450"/>
              <a:ext cx="1038045"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r>
                <a:rPr lang="en-US" altLang="zh-CN" sz="4800" b="1">
                  <a:solidFill>
                    <a:schemeClr val="accent2">
                      <a:lumMod val="75000"/>
                    </a:schemeClr>
                  </a:solidFill>
                </a:rPr>
                <a:t>02</a:t>
              </a:r>
              <a:endParaRPr lang="zh-CN" altLang="en-US" sz="4800" b="1">
                <a:solidFill>
                  <a:schemeClr val="accent2">
                    <a:lumMod val="75000"/>
                  </a:schemeClr>
                </a:solidFill>
              </a:endParaRPr>
            </a:p>
          </p:txBody>
        </p:sp>
        <p:sp>
          <p:nvSpPr>
            <p:cNvPr id="35" name="MH_SubTitle_2"/>
            <p:cNvSpPr>
              <a:spLocks noChangeArrowheads="1"/>
            </p:cNvSpPr>
            <p:nvPr>
              <p:custDataLst>
                <p:tags r:id="rId9"/>
              </p:custDataLst>
            </p:nvPr>
          </p:nvSpPr>
          <p:spPr bwMode="auto">
            <a:xfrm>
              <a:off x="1576243" y="3184526"/>
              <a:ext cx="6425032"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lnSpcReduction="10000"/>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2800" b="1" dirty="0">
                  <a:solidFill>
                    <a:schemeClr val="accent2">
                      <a:lumMod val="75000"/>
                    </a:schemeClr>
                  </a:solidFill>
                  <a:latin typeface="+mn-lt"/>
                  <a:ea typeface="+mn-ea"/>
                  <a:cs typeface="Arial" panose="020B0604020202020204" pitchFamily="34" charset="0"/>
                </a:rPr>
                <a:t>2014</a:t>
              </a:r>
              <a:r>
                <a:rPr lang="zh-CN" altLang="zh-CN" sz="2800" b="1" dirty="0">
                  <a:solidFill>
                    <a:schemeClr val="accent2">
                      <a:lumMod val="75000"/>
                    </a:schemeClr>
                  </a:solidFill>
                  <a:latin typeface="+mn-lt"/>
                  <a:ea typeface="+mn-ea"/>
                  <a:cs typeface="Arial" panose="020B0604020202020204" pitchFamily="34" charset="0"/>
                </a:rPr>
                <a:t>年</a:t>
              </a:r>
              <a:endParaRPr lang="zh-CN" altLang="en-US" sz="2800" b="1" dirty="0">
                <a:solidFill>
                  <a:schemeClr val="accent2">
                    <a:lumMod val="75000"/>
                  </a:schemeClr>
                </a:solidFill>
                <a:latin typeface="+mn-lt"/>
                <a:ea typeface="+mn-ea"/>
                <a:cs typeface="Arial" panose="020B0604020202020204" pitchFamily="34" charset="0"/>
              </a:endParaRPr>
            </a:p>
          </p:txBody>
        </p:sp>
        <p:sp>
          <p:nvSpPr>
            <p:cNvPr id="36" name="MH_Text_2"/>
            <p:cNvSpPr>
              <a:spLocks noChangeArrowheads="1"/>
            </p:cNvSpPr>
            <p:nvPr>
              <p:custDataLst>
                <p:tags r:id="rId10"/>
              </p:custDataLst>
            </p:nvPr>
          </p:nvSpPr>
          <p:spPr bwMode="auto">
            <a:xfrm>
              <a:off x="1576243" y="3892551"/>
              <a:ext cx="8855220" cy="64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2400" dirty="0">
                  <a:latin typeface="微软雅黑" panose="020B0503020204020204" pitchFamily="34" charset="-122"/>
                  <a:ea typeface="微软雅黑" panose="020B0503020204020204" pitchFamily="34" charset="-122"/>
                </a:rPr>
                <a:t>国际海事组织海上安全委员会通过了对系统认可的航行安全通函</a:t>
              </a:r>
              <a:endParaRPr lang="en-US" altLang="zh-CN" sz="2400" dirty="0">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1446212" y="5476876"/>
            <a:ext cx="9986963" cy="1138236"/>
            <a:chOff x="889000" y="5046670"/>
            <a:chExt cx="9986963" cy="1352548"/>
          </a:xfrm>
        </p:grpSpPr>
        <p:sp>
          <p:nvSpPr>
            <p:cNvPr id="38" name="MH_Other_7"/>
            <p:cNvSpPr/>
            <p:nvPr>
              <p:custDataLst>
                <p:tags r:id="rId1"/>
              </p:custDataLst>
            </p:nvPr>
          </p:nvSpPr>
          <p:spPr>
            <a:xfrm>
              <a:off x="1924814" y="5062544"/>
              <a:ext cx="95929" cy="13208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a:solidFill>
                  <a:srgbClr val="FFFFFF"/>
                </a:solidFill>
              </a:endParaRPr>
            </a:p>
          </p:txBody>
        </p:sp>
        <p:cxnSp>
          <p:nvCxnSpPr>
            <p:cNvPr id="39" name="MH_Other_8"/>
            <p:cNvCxnSpPr/>
            <p:nvPr>
              <p:custDataLst>
                <p:tags r:id="rId2"/>
              </p:custDataLst>
            </p:nvPr>
          </p:nvCxnSpPr>
          <p:spPr>
            <a:xfrm>
              <a:off x="2161293" y="5646744"/>
              <a:ext cx="6070316" cy="0"/>
            </a:xfrm>
            <a:prstGeom prst="line">
              <a:avLst/>
            </a:prstGeom>
            <a:ln w="19050">
              <a:solidFill>
                <a:srgbClr val="BFBFBF"/>
              </a:solidFill>
              <a:prstDash val="sysDash"/>
            </a:ln>
          </p:spPr>
          <p:style>
            <a:lnRef idx="1">
              <a:schemeClr val="accent1"/>
            </a:lnRef>
            <a:fillRef idx="0">
              <a:schemeClr val="accent1"/>
            </a:fillRef>
            <a:effectRef idx="0">
              <a:schemeClr val="accent1"/>
            </a:effectRef>
            <a:fontRef idx="minor">
              <a:schemeClr val="tx1"/>
            </a:fontRef>
          </p:style>
        </p:cxnSp>
        <p:sp>
          <p:nvSpPr>
            <p:cNvPr id="40" name="MH_Other_9"/>
            <p:cNvSpPr txBox="1"/>
            <p:nvPr>
              <p:custDataLst>
                <p:tags r:id="rId3"/>
              </p:custDataLst>
            </p:nvPr>
          </p:nvSpPr>
          <p:spPr>
            <a:xfrm>
              <a:off x="889000" y="5080006"/>
              <a:ext cx="1038045" cy="1303338"/>
            </a:xfrm>
            <a:prstGeom prst="rect">
              <a:avLst/>
            </a:prstGeom>
            <a:noFill/>
          </p:spPr>
          <p:txBody>
            <a:bodyPr vert="eaVert" lIns="0" tIns="0" rIns="0" bIns="0">
              <a:spAutoFit/>
            </a:bodyPr>
            <a:lstStyle/>
            <a:p>
              <a:pPr algn="ctr">
                <a:defRPr/>
              </a:pPr>
              <a:r>
                <a:rPr lang="en-US" altLang="zh-CN" sz="4800" b="1" dirty="0">
                  <a:solidFill>
                    <a:schemeClr val="accent3">
                      <a:lumMod val="75000"/>
                    </a:schemeClr>
                  </a:solidFill>
                </a:rPr>
                <a:t>03</a:t>
              </a:r>
              <a:endParaRPr lang="zh-CN" altLang="en-US" sz="4800" b="1" dirty="0">
                <a:solidFill>
                  <a:schemeClr val="accent3">
                    <a:lumMod val="75000"/>
                  </a:schemeClr>
                </a:solidFill>
              </a:endParaRPr>
            </a:p>
          </p:txBody>
        </p:sp>
        <p:sp>
          <p:nvSpPr>
            <p:cNvPr id="41" name="MH_SubTitle_3"/>
            <p:cNvSpPr>
              <a:spLocks noChangeArrowheads="1"/>
            </p:cNvSpPr>
            <p:nvPr>
              <p:custDataLst>
                <p:tags r:id="rId4"/>
              </p:custDataLst>
            </p:nvPr>
          </p:nvSpPr>
          <p:spPr bwMode="auto">
            <a:xfrm>
              <a:off x="2020743" y="5046670"/>
              <a:ext cx="6425032"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lnSpcReduction="10000"/>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2800" b="1" dirty="0">
                  <a:solidFill>
                    <a:schemeClr val="accent3">
                      <a:lumMod val="75000"/>
                    </a:schemeClr>
                  </a:solidFill>
                  <a:latin typeface="+mn-lt"/>
                  <a:ea typeface="+mn-ea"/>
                  <a:cs typeface="Arial" panose="020B0604020202020204" pitchFamily="34" charset="0"/>
                </a:rPr>
                <a:t>2015</a:t>
              </a:r>
              <a:r>
                <a:rPr lang="zh-CN" altLang="en-US" sz="2800" b="1" dirty="0">
                  <a:solidFill>
                    <a:schemeClr val="accent3">
                      <a:lumMod val="75000"/>
                    </a:schemeClr>
                  </a:solidFill>
                  <a:latin typeface="+mn-lt"/>
                  <a:ea typeface="+mn-ea"/>
                  <a:cs typeface="Arial" panose="020B0604020202020204" pitchFamily="34" charset="0"/>
                </a:rPr>
                <a:t>年</a:t>
              </a:r>
            </a:p>
          </p:txBody>
        </p:sp>
        <p:sp>
          <p:nvSpPr>
            <p:cNvPr id="42" name="MH_Text_3"/>
            <p:cNvSpPr>
              <a:spLocks noChangeArrowheads="1"/>
            </p:cNvSpPr>
            <p:nvPr>
              <p:custDataLst>
                <p:tags r:id="rId5"/>
              </p:custDataLst>
            </p:nvPr>
          </p:nvSpPr>
          <p:spPr bwMode="auto">
            <a:xfrm>
              <a:off x="2020743" y="5753107"/>
              <a:ext cx="8855220" cy="64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dirty="0">
                  <a:latin typeface="微软雅黑" panose="020B0503020204020204" pitchFamily="34" charset="-122"/>
                  <a:ea typeface="微软雅黑" panose="020B0503020204020204" pitchFamily="34" charset="-122"/>
                </a:rPr>
                <a:t>发射第</a:t>
              </a:r>
              <a:r>
                <a:rPr lang="en-US" altLang="zh-CN" sz="2400" dirty="0">
                  <a:latin typeface="微软雅黑" panose="020B0503020204020204" pitchFamily="34" charset="-122"/>
                  <a:ea typeface="微软雅黑" panose="020B0503020204020204" pitchFamily="34" charset="-122"/>
                </a:rPr>
                <a:t>17</a:t>
              </a:r>
              <a:r>
                <a:rPr lang="zh-CN" altLang="en-US" sz="2400" dirty="0">
                  <a:latin typeface="微软雅黑" panose="020B0503020204020204" pitchFamily="34" charset="-122"/>
                  <a:ea typeface="微软雅黑" panose="020B0503020204020204" pitchFamily="34" charset="-122"/>
                </a:rPr>
                <a:t>颗卫星标志着北斗导航系统由区域运行开始向全球组网</a:t>
              </a:r>
            </a:p>
          </p:txBody>
        </p:sp>
      </p:grpSp>
    </p:spTree>
    <p:extLst>
      <p:ext uri="{BB962C8B-B14F-4D97-AF65-F5344CB8AC3E}">
        <p14:creationId xmlns:p14="http://schemas.microsoft.com/office/powerpoint/2010/main" val="2285238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概念</a:t>
            </a:r>
          </a:p>
        </p:txBody>
      </p:sp>
      <p:sp>
        <p:nvSpPr>
          <p:cNvPr id="3" name="内容占位符 2"/>
          <p:cNvSpPr>
            <a:spLocks noGrp="1"/>
          </p:cNvSpPr>
          <p:nvPr>
            <p:ph idx="1"/>
          </p:nvPr>
        </p:nvSpPr>
        <p:spPr>
          <a:xfrm>
            <a:off x="7142045" y="2315220"/>
            <a:ext cx="4860172" cy="1874149"/>
          </a:xfrm>
        </p:spPr>
        <p:txBody>
          <a:bodyPr>
            <a:normAutofit/>
          </a:bodyPr>
          <a:lstStyle/>
          <a:p>
            <a:pPr marL="0" indent="0">
              <a:buNone/>
            </a:pPr>
            <a:r>
              <a:rPr lang="en-US" altLang="zh-CN" sz="3200" b="1" dirty="0"/>
              <a:t>GPS</a:t>
            </a:r>
            <a:r>
              <a:rPr lang="en-US" altLang="zh-TW" b="1" dirty="0"/>
              <a:t> </a:t>
            </a:r>
            <a:r>
              <a:rPr lang="zh-CN" altLang="en-US" dirty="0"/>
              <a:t>是通过接收和解译人造卫星发射的电波信号来确定测站点位置的测量定位系统</a:t>
            </a:r>
            <a:endParaRPr lang="en-US" altLang="zh-CN" dirty="0"/>
          </a:p>
        </p:txBody>
      </p:sp>
      <p:grpSp>
        <p:nvGrpSpPr>
          <p:cNvPr id="15" name="组合 14"/>
          <p:cNvGrpSpPr/>
          <p:nvPr/>
        </p:nvGrpSpPr>
        <p:grpSpPr>
          <a:xfrm>
            <a:off x="690419" y="1211557"/>
            <a:ext cx="6924818" cy="4930451"/>
            <a:chOff x="690418" y="1211557"/>
            <a:chExt cx="7393651" cy="5264259"/>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418" y="1572404"/>
              <a:ext cx="1168400" cy="11684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358" y="5262513"/>
              <a:ext cx="1110253" cy="98689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418" y="5458604"/>
              <a:ext cx="1017212" cy="1017212"/>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92061" y="3213616"/>
              <a:ext cx="2001982" cy="817136"/>
            </a:xfrm>
            <a:prstGeom prst="rect">
              <a:avLst/>
            </a:prstGeom>
          </p:spPr>
        </p:pic>
        <p:cxnSp>
          <p:nvCxnSpPr>
            <p:cNvPr id="10" name="直接连接符 9"/>
            <p:cNvCxnSpPr>
              <a:endCxn id="7" idx="0"/>
            </p:cNvCxnSpPr>
            <p:nvPr/>
          </p:nvCxnSpPr>
          <p:spPr>
            <a:xfrm>
              <a:off x="1580024" y="2740804"/>
              <a:ext cx="0" cy="2717800"/>
            </a:xfrm>
            <a:prstGeom prst="line">
              <a:avLst/>
            </a:prstGeom>
            <a:ln w="12700">
              <a:prstDash val="lgDashDotDot"/>
            </a:ln>
          </p:spPr>
          <p:style>
            <a:lnRef idx="1">
              <a:schemeClr val="accent1"/>
            </a:lnRef>
            <a:fillRef idx="0">
              <a:schemeClr val="accent1"/>
            </a:fillRef>
            <a:effectRef idx="0">
              <a:schemeClr val="accent1"/>
            </a:effectRef>
            <a:fontRef idx="minor">
              <a:schemeClr val="tx1"/>
            </a:fontRef>
          </p:style>
        </p:cxnSp>
        <p:cxnSp>
          <p:nvCxnSpPr>
            <p:cNvPr id="11" name="直接连接符 10"/>
            <p:cNvCxnSpPr>
              <a:endCxn id="6" idx="1"/>
            </p:cNvCxnSpPr>
            <p:nvPr/>
          </p:nvCxnSpPr>
          <p:spPr>
            <a:xfrm>
              <a:off x="1580022" y="2872758"/>
              <a:ext cx="3568336" cy="2883201"/>
            </a:xfrm>
            <a:prstGeom prst="line">
              <a:avLst/>
            </a:prstGeom>
            <a:ln w="12700">
              <a:prstDash val="lgDashDotDot"/>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8" idx="0"/>
            </p:cNvCxnSpPr>
            <p:nvPr/>
          </p:nvCxnSpPr>
          <p:spPr>
            <a:xfrm>
              <a:off x="1232991" y="2684552"/>
              <a:ext cx="2360061" cy="529064"/>
            </a:xfrm>
            <a:prstGeom prst="line">
              <a:avLst/>
            </a:prstGeom>
            <a:ln w="12700">
              <a:prstDash val="lgDashDotDot"/>
            </a:ln>
          </p:spPr>
          <p:style>
            <a:lnRef idx="1">
              <a:schemeClr val="accent1"/>
            </a:lnRef>
            <a:fillRef idx="0">
              <a:schemeClr val="accent1"/>
            </a:fillRef>
            <a:effectRef idx="0">
              <a:schemeClr val="accent1"/>
            </a:effectRef>
            <a:fontRef idx="minor">
              <a:schemeClr val="tx1"/>
            </a:fontRef>
          </p:style>
        </p:cxnSp>
        <p:sp>
          <p:nvSpPr>
            <p:cNvPr id="18" name="KSO_Shape"/>
            <p:cNvSpPr>
              <a:spLocks/>
            </p:cNvSpPr>
            <p:nvPr/>
          </p:nvSpPr>
          <p:spPr bwMode="auto">
            <a:xfrm>
              <a:off x="7143834" y="5354980"/>
              <a:ext cx="940235" cy="888667"/>
            </a:xfrm>
            <a:custGeom>
              <a:avLst/>
              <a:gdLst>
                <a:gd name="T0" fmla="*/ 626247 w 3476"/>
                <a:gd name="T1" fmla="*/ 450588 h 3680"/>
                <a:gd name="T2" fmla="*/ 644838 w 3476"/>
                <a:gd name="T3" fmla="*/ 556264 h 3680"/>
                <a:gd name="T4" fmla="*/ 722630 w 3476"/>
                <a:gd name="T5" fmla="*/ 658515 h 3680"/>
                <a:gd name="T6" fmla="*/ 1089571 w 3476"/>
                <a:gd name="T7" fmla="*/ 380138 h 3680"/>
                <a:gd name="T8" fmla="*/ 1073915 w 3476"/>
                <a:gd name="T9" fmla="*/ 1030825 h 3680"/>
                <a:gd name="T10" fmla="*/ 1505438 w 3476"/>
                <a:gd name="T11" fmla="*/ 1489241 h 3680"/>
                <a:gd name="T12" fmla="*/ 1700651 w 3476"/>
                <a:gd name="T13" fmla="*/ 1489241 h 3680"/>
                <a:gd name="T14" fmla="*/ 1700651 w 3476"/>
                <a:gd name="T15" fmla="*/ 1800397 h 3680"/>
                <a:gd name="T16" fmla="*/ 700124 w 3476"/>
                <a:gd name="T17" fmla="*/ 1800397 h 3680"/>
                <a:gd name="T18" fmla="*/ 700124 w 3476"/>
                <a:gd name="T19" fmla="*/ 1489241 h 3680"/>
                <a:gd name="T20" fmla="*/ 766174 w 3476"/>
                <a:gd name="T21" fmla="*/ 1489241 h 3680"/>
                <a:gd name="T22" fmla="*/ 766174 w 3476"/>
                <a:gd name="T23" fmla="*/ 1220160 h 3680"/>
                <a:gd name="T24" fmla="*/ 234842 w 3476"/>
                <a:gd name="T25" fmla="*/ 1028379 h 3680"/>
                <a:gd name="T26" fmla="*/ 612058 w 3476"/>
                <a:gd name="T27" fmla="*/ 742175 h 3680"/>
                <a:gd name="T28" fmla="*/ 533288 w 3476"/>
                <a:gd name="T29" fmla="*/ 637967 h 3680"/>
                <a:gd name="T30" fmla="*/ 440330 w 3476"/>
                <a:gd name="T31" fmla="*/ 591978 h 3680"/>
                <a:gd name="T32" fmla="*/ 462835 w 3476"/>
                <a:gd name="T33" fmla="*/ 428084 h 3680"/>
                <a:gd name="T34" fmla="*/ 626247 w 3476"/>
                <a:gd name="T35" fmla="*/ 450588 h 3680"/>
                <a:gd name="T36" fmla="*/ 0 w 3476"/>
                <a:gd name="T37" fmla="*/ 416342 h 3680"/>
                <a:gd name="T38" fmla="*/ 106168 w 3476"/>
                <a:gd name="T39" fmla="*/ 447164 h 3680"/>
                <a:gd name="T40" fmla="*/ 274961 w 3476"/>
                <a:gd name="T41" fmla="*/ 192760 h 3680"/>
                <a:gd name="T42" fmla="*/ 588085 w 3476"/>
                <a:gd name="T43" fmla="*/ 112525 h 3680"/>
                <a:gd name="T44" fmla="*/ 589063 w 3476"/>
                <a:gd name="T45" fmla="*/ 1957 h 3680"/>
                <a:gd name="T46" fmla="*/ 212337 w 3476"/>
                <a:gd name="T47" fmla="*/ 101762 h 3680"/>
                <a:gd name="T48" fmla="*/ 0 w 3476"/>
                <a:gd name="T49" fmla="*/ 416342 h 3680"/>
                <a:gd name="T50" fmla="*/ 218697 w 3476"/>
                <a:gd name="T51" fmla="*/ 439825 h 3680"/>
                <a:gd name="T52" fmla="*/ 325355 w 3476"/>
                <a:gd name="T53" fmla="*/ 470647 h 3680"/>
                <a:gd name="T54" fmla="*/ 406082 w 3476"/>
                <a:gd name="T55" fmla="*/ 348338 h 3680"/>
                <a:gd name="T56" fmla="*/ 559219 w 3476"/>
                <a:gd name="T57" fmla="*/ 309688 h 3680"/>
                <a:gd name="T58" fmla="*/ 560197 w 3476"/>
                <a:gd name="T59" fmla="*/ 198631 h 3680"/>
                <a:gd name="T60" fmla="*/ 342968 w 3476"/>
                <a:gd name="T61" fmla="*/ 257339 h 3680"/>
                <a:gd name="T62" fmla="*/ 218697 w 3476"/>
                <a:gd name="T63" fmla="*/ 439825 h 3680"/>
                <a:gd name="T64" fmla="*/ 1236348 w 3476"/>
                <a:gd name="T65" fmla="*/ 1489241 h 3680"/>
                <a:gd name="T66" fmla="*/ 963833 w 3476"/>
                <a:gd name="T67" fmla="*/ 1199612 h 3680"/>
                <a:gd name="T68" fmla="*/ 962365 w 3476"/>
                <a:gd name="T69" fmla="*/ 1200102 h 3680"/>
                <a:gd name="T70" fmla="*/ 962365 w 3476"/>
                <a:gd name="T71" fmla="*/ 1489241 h 3680"/>
                <a:gd name="T72" fmla="*/ 1236348 w 3476"/>
                <a:gd name="T73" fmla="*/ 1489241 h 368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476" h="3680">
                  <a:moveTo>
                    <a:pt x="1280" y="921"/>
                  </a:moveTo>
                  <a:cubicBezTo>
                    <a:pt x="1329" y="985"/>
                    <a:pt x="1340" y="1066"/>
                    <a:pt x="1318" y="1137"/>
                  </a:cubicBezTo>
                  <a:cubicBezTo>
                    <a:pt x="1477" y="1346"/>
                    <a:pt x="1477" y="1346"/>
                    <a:pt x="1477" y="1346"/>
                  </a:cubicBezTo>
                  <a:cubicBezTo>
                    <a:pt x="2227" y="777"/>
                    <a:pt x="2227" y="777"/>
                    <a:pt x="2227" y="777"/>
                  </a:cubicBezTo>
                  <a:cubicBezTo>
                    <a:pt x="2522" y="1184"/>
                    <a:pt x="2497" y="1730"/>
                    <a:pt x="2195" y="2107"/>
                  </a:cubicBezTo>
                  <a:cubicBezTo>
                    <a:pt x="3077" y="3044"/>
                    <a:pt x="3077" y="3044"/>
                    <a:pt x="3077" y="3044"/>
                  </a:cubicBezTo>
                  <a:cubicBezTo>
                    <a:pt x="3476" y="3044"/>
                    <a:pt x="3476" y="3044"/>
                    <a:pt x="3476" y="3044"/>
                  </a:cubicBezTo>
                  <a:cubicBezTo>
                    <a:pt x="3476" y="3680"/>
                    <a:pt x="3476" y="3680"/>
                    <a:pt x="3476" y="3680"/>
                  </a:cubicBezTo>
                  <a:cubicBezTo>
                    <a:pt x="1431" y="3680"/>
                    <a:pt x="1431" y="3680"/>
                    <a:pt x="1431" y="3680"/>
                  </a:cubicBezTo>
                  <a:cubicBezTo>
                    <a:pt x="1431" y="3044"/>
                    <a:pt x="1431" y="3044"/>
                    <a:pt x="1431" y="3044"/>
                  </a:cubicBezTo>
                  <a:cubicBezTo>
                    <a:pt x="1566" y="3044"/>
                    <a:pt x="1566" y="3044"/>
                    <a:pt x="1566" y="3044"/>
                  </a:cubicBezTo>
                  <a:cubicBezTo>
                    <a:pt x="1566" y="2494"/>
                    <a:pt x="1566" y="2494"/>
                    <a:pt x="1566" y="2494"/>
                  </a:cubicBezTo>
                  <a:cubicBezTo>
                    <a:pt x="1171" y="2577"/>
                    <a:pt x="746" y="2438"/>
                    <a:pt x="480" y="2102"/>
                  </a:cubicBezTo>
                  <a:cubicBezTo>
                    <a:pt x="1251" y="1517"/>
                    <a:pt x="1251" y="1517"/>
                    <a:pt x="1251" y="1517"/>
                  </a:cubicBezTo>
                  <a:cubicBezTo>
                    <a:pt x="1090" y="1304"/>
                    <a:pt x="1090" y="1304"/>
                    <a:pt x="1090" y="1304"/>
                  </a:cubicBezTo>
                  <a:cubicBezTo>
                    <a:pt x="1018" y="1304"/>
                    <a:pt x="947" y="1272"/>
                    <a:pt x="900" y="1210"/>
                  </a:cubicBezTo>
                  <a:cubicBezTo>
                    <a:pt x="820" y="1105"/>
                    <a:pt x="841" y="955"/>
                    <a:pt x="946" y="875"/>
                  </a:cubicBezTo>
                  <a:cubicBezTo>
                    <a:pt x="1051" y="796"/>
                    <a:pt x="1201" y="816"/>
                    <a:pt x="1280" y="921"/>
                  </a:cubicBezTo>
                  <a:close/>
                  <a:moveTo>
                    <a:pt x="0" y="851"/>
                  </a:moveTo>
                  <a:cubicBezTo>
                    <a:pt x="217" y="914"/>
                    <a:pt x="217" y="914"/>
                    <a:pt x="217" y="914"/>
                  </a:cubicBezTo>
                  <a:cubicBezTo>
                    <a:pt x="286" y="678"/>
                    <a:pt x="401" y="506"/>
                    <a:pt x="562" y="394"/>
                  </a:cubicBezTo>
                  <a:cubicBezTo>
                    <a:pt x="726" y="281"/>
                    <a:pt x="940" y="227"/>
                    <a:pt x="1202" y="230"/>
                  </a:cubicBezTo>
                  <a:cubicBezTo>
                    <a:pt x="1204" y="4"/>
                    <a:pt x="1204" y="4"/>
                    <a:pt x="1204" y="4"/>
                  </a:cubicBezTo>
                  <a:cubicBezTo>
                    <a:pt x="894" y="0"/>
                    <a:pt x="636" y="68"/>
                    <a:pt x="434" y="208"/>
                  </a:cubicBezTo>
                  <a:cubicBezTo>
                    <a:pt x="229" y="350"/>
                    <a:pt x="84" y="564"/>
                    <a:pt x="0" y="851"/>
                  </a:cubicBezTo>
                  <a:close/>
                  <a:moveTo>
                    <a:pt x="447" y="899"/>
                  </a:moveTo>
                  <a:cubicBezTo>
                    <a:pt x="665" y="962"/>
                    <a:pt x="665" y="962"/>
                    <a:pt x="665" y="962"/>
                  </a:cubicBezTo>
                  <a:cubicBezTo>
                    <a:pt x="698" y="848"/>
                    <a:pt x="753" y="765"/>
                    <a:pt x="830" y="712"/>
                  </a:cubicBezTo>
                  <a:cubicBezTo>
                    <a:pt x="908" y="657"/>
                    <a:pt x="1013" y="631"/>
                    <a:pt x="1143" y="633"/>
                  </a:cubicBezTo>
                  <a:cubicBezTo>
                    <a:pt x="1145" y="406"/>
                    <a:pt x="1145" y="406"/>
                    <a:pt x="1145" y="406"/>
                  </a:cubicBezTo>
                  <a:cubicBezTo>
                    <a:pt x="967" y="405"/>
                    <a:pt x="819" y="444"/>
                    <a:pt x="701" y="526"/>
                  </a:cubicBezTo>
                  <a:cubicBezTo>
                    <a:pt x="581" y="609"/>
                    <a:pt x="496" y="733"/>
                    <a:pt x="447" y="899"/>
                  </a:cubicBezTo>
                  <a:close/>
                  <a:moveTo>
                    <a:pt x="2527" y="3044"/>
                  </a:moveTo>
                  <a:cubicBezTo>
                    <a:pt x="1970" y="2452"/>
                    <a:pt x="1970" y="2452"/>
                    <a:pt x="1970" y="2452"/>
                  </a:cubicBezTo>
                  <a:cubicBezTo>
                    <a:pt x="1967" y="2453"/>
                    <a:pt x="1967" y="2453"/>
                    <a:pt x="1967" y="2453"/>
                  </a:cubicBezTo>
                  <a:cubicBezTo>
                    <a:pt x="1967" y="3044"/>
                    <a:pt x="1967" y="3044"/>
                    <a:pt x="1967" y="3044"/>
                  </a:cubicBezTo>
                  <a:lnTo>
                    <a:pt x="2527" y="3044"/>
                  </a:lnTo>
                  <a:close/>
                </a:path>
              </a:pathLst>
            </a:custGeom>
            <a:solidFill>
              <a:schemeClr val="tx1">
                <a:lumMod val="85000"/>
                <a:lumOff val="15000"/>
              </a:schemeClr>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9" name="直接连接符 18"/>
            <p:cNvCxnSpPr>
              <a:stCxn id="20" idx="2"/>
            </p:cNvCxnSpPr>
            <p:nvPr/>
          </p:nvCxnSpPr>
          <p:spPr>
            <a:xfrm>
              <a:off x="5750006" y="2618403"/>
              <a:ext cx="1484844" cy="2644110"/>
            </a:xfrm>
            <a:prstGeom prst="line">
              <a:avLst/>
            </a:prstGeom>
            <a:ln w="12700">
              <a:prstDash val="lgDashDotDot"/>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165806" y="1450003"/>
              <a:ext cx="1168400" cy="1168400"/>
            </a:xfrm>
            <a:prstGeom prst="rect">
              <a:avLst/>
            </a:prstGeom>
          </p:spPr>
        </p:pic>
        <p:cxnSp>
          <p:nvCxnSpPr>
            <p:cNvPr id="24" name="直接连接符 23"/>
            <p:cNvCxnSpPr>
              <a:stCxn id="8" idx="0"/>
            </p:cNvCxnSpPr>
            <p:nvPr/>
          </p:nvCxnSpPr>
          <p:spPr>
            <a:xfrm flipV="1">
              <a:off x="3593052" y="2389942"/>
              <a:ext cx="1423184" cy="823674"/>
            </a:xfrm>
            <a:prstGeom prst="line">
              <a:avLst/>
            </a:prstGeom>
            <a:ln w="12700">
              <a:prstDash val="lgDashDotDot"/>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575212" y="1211557"/>
              <a:ext cx="1168400" cy="1168400"/>
            </a:xfrm>
            <a:prstGeom prst="rect">
              <a:avLst/>
            </a:prstGeom>
          </p:spPr>
        </p:pic>
        <p:cxnSp>
          <p:nvCxnSpPr>
            <p:cNvPr id="28" name="直接连接符 27"/>
            <p:cNvCxnSpPr/>
            <p:nvPr/>
          </p:nvCxnSpPr>
          <p:spPr>
            <a:xfrm flipV="1">
              <a:off x="3525121" y="2379312"/>
              <a:ext cx="171757" cy="816495"/>
            </a:xfrm>
            <a:prstGeom prst="line">
              <a:avLst/>
            </a:prstGeom>
            <a:ln w="12700">
              <a:prstDash val="lgDashDotDot"/>
            </a:ln>
          </p:spPr>
          <p:style>
            <a:lnRef idx="1">
              <a:schemeClr val="accent1"/>
            </a:lnRef>
            <a:fillRef idx="0">
              <a:schemeClr val="accent1"/>
            </a:fillRef>
            <a:effectRef idx="0">
              <a:schemeClr val="accent1"/>
            </a:effectRef>
            <a:fontRef idx="minor">
              <a:schemeClr val="tx1"/>
            </a:fontRef>
          </p:style>
        </p:cxnSp>
      </p:grpSp>
      <p:cxnSp>
        <p:nvCxnSpPr>
          <p:cNvPr id="9" name="直接箭头连接符 8"/>
          <p:cNvCxnSpPr/>
          <p:nvPr/>
        </p:nvCxnSpPr>
        <p:spPr>
          <a:xfrm>
            <a:off x="7208548" y="2315221"/>
            <a:ext cx="4481296"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7208548" y="4156118"/>
            <a:ext cx="4481296"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57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MH" val="20170905085125"/>
  <p:tag name="MH_LIBRARY" val="GRAPHIC"/>
  <p:tag name="MH_TYPE" val="Other"/>
  <p:tag name="MH_ORDER" val="12"/>
</p:tagLst>
</file>

<file path=ppt/tags/tag100.xml><?xml version="1.0" encoding="utf-8"?>
<p:tagLst xmlns:a="http://schemas.openxmlformats.org/drawingml/2006/main" xmlns:r="http://schemas.openxmlformats.org/officeDocument/2006/relationships" xmlns:p="http://schemas.openxmlformats.org/presentationml/2006/main">
  <p:tag name="MH" val="20170912215027"/>
  <p:tag name="MH_LIBRARY" val="GRAPHIC"/>
  <p:tag name="MH_TYPE" val="Other"/>
  <p:tag name="MH_ORDER" val="1"/>
</p:tagLst>
</file>

<file path=ppt/tags/tag101.xml><?xml version="1.0" encoding="utf-8"?>
<p:tagLst xmlns:a="http://schemas.openxmlformats.org/drawingml/2006/main" xmlns:r="http://schemas.openxmlformats.org/officeDocument/2006/relationships" xmlns:p="http://schemas.openxmlformats.org/presentationml/2006/main">
  <p:tag name="MH" val="20170905203909"/>
  <p:tag name="MH_LIBRARY" val="GRAPHIC"/>
  <p:tag name="MH_TYPE" val="Other"/>
  <p:tag name="MH_ORDER" val="3"/>
</p:tagLst>
</file>

<file path=ppt/tags/tag102.xml><?xml version="1.0" encoding="utf-8"?>
<p:tagLst xmlns:a="http://schemas.openxmlformats.org/drawingml/2006/main" xmlns:r="http://schemas.openxmlformats.org/officeDocument/2006/relationships" xmlns:p="http://schemas.openxmlformats.org/presentationml/2006/main">
  <p:tag name="MH" val="20170905203909"/>
  <p:tag name="MH_LIBRARY" val="GRAPHIC"/>
  <p:tag name="MH_TYPE" val="Other"/>
  <p:tag name="MH_ORDER" val="8"/>
</p:tagLst>
</file>

<file path=ppt/tags/tag103.xml><?xml version="1.0" encoding="utf-8"?>
<p:tagLst xmlns:a="http://schemas.openxmlformats.org/drawingml/2006/main" xmlns:r="http://schemas.openxmlformats.org/officeDocument/2006/relationships" xmlns:p="http://schemas.openxmlformats.org/presentationml/2006/main">
  <p:tag name="MH" val="20170905203909"/>
  <p:tag name="MH_LIBRARY" val="GRAPHIC"/>
  <p:tag name="MH_TYPE" val="Other"/>
  <p:tag name="MH_ORDER" val="1"/>
</p:tagLst>
</file>

<file path=ppt/tags/tag104.xml><?xml version="1.0" encoding="utf-8"?>
<p:tagLst xmlns:a="http://schemas.openxmlformats.org/drawingml/2006/main" xmlns:r="http://schemas.openxmlformats.org/officeDocument/2006/relationships" xmlns:p="http://schemas.openxmlformats.org/presentationml/2006/main">
  <p:tag name="MH" val="20170905203909"/>
  <p:tag name="MH_LIBRARY" val="GRAPHIC"/>
  <p:tag name="MH_TYPE" val="Other"/>
  <p:tag name="MH_ORDER" val="7"/>
</p:tagLst>
</file>

<file path=ppt/tags/tag105.xml><?xml version="1.0" encoding="utf-8"?>
<p:tagLst xmlns:a="http://schemas.openxmlformats.org/drawingml/2006/main" xmlns:r="http://schemas.openxmlformats.org/officeDocument/2006/relationships" xmlns:p="http://schemas.openxmlformats.org/presentationml/2006/main">
  <p:tag name="MH" val="20170913161330"/>
  <p:tag name="MH_LIBRARY" val="GRAPHIC"/>
  <p:tag name="MH_TYPE" val="Other"/>
  <p:tag name="MH_ORDER" val="1"/>
</p:tagLst>
</file>

<file path=ppt/tags/tag106.xml><?xml version="1.0" encoding="utf-8"?>
<p:tagLst xmlns:a="http://schemas.openxmlformats.org/drawingml/2006/main" xmlns:r="http://schemas.openxmlformats.org/officeDocument/2006/relationships" xmlns:p="http://schemas.openxmlformats.org/presentationml/2006/main">
  <p:tag name="MH" val="20170913161330"/>
  <p:tag name="MH_LIBRARY" val="GRAPHIC"/>
  <p:tag name="MH_TYPE" val="Other"/>
  <p:tag name="MH_ORDER" val="2"/>
</p:tagLst>
</file>

<file path=ppt/tags/tag107.xml><?xml version="1.0" encoding="utf-8"?>
<p:tagLst xmlns:a="http://schemas.openxmlformats.org/drawingml/2006/main" xmlns:r="http://schemas.openxmlformats.org/officeDocument/2006/relationships" xmlns:p="http://schemas.openxmlformats.org/presentationml/2006/main">
  <p:tag name="MH" val="20170913161330"/>
  <p:tag name="MH_LIBRARY" val="GRAPHIC"/>
  <p:tag name="MH_TYPE" val="Other"/>
  <p:tag name="MH_ORDER" val="3"/>
</p:tagLst>
</file>

<file path=ppt/tags/tag108.xml><?xml version="1.0" encoding="utf-8"?>
<p:tagLst xmlns:a="http://schemas.openxmlformats.org/drawingml/2006/main" xmlns:r="http://schemas.openxmlformats.org/officeDocument/2006/relationships" xmlns:p="http://schemas.openxmlformats.org/presentationml/2006/main">
  <p:tag name="MH" val="20170913161330"/>
  <p:tag name="MH_LIBRARY" val="GRAPHIC"/>
  <p:tag name="MH_TYPE" val="Other"/>
  <p:tag name="MH_ORDER" val="4"/>
</p:tagLst>
</file>

<file path=ppt/tags/tag109.xml><?xml version="1.0" encoding="utf-8"?>
<p:tagLst xmlns:a="http://schemas.openxmlformats.org/drawingml/2006/main" xmlns:r="http://schemas.openxmlformats.org/officeDocument/2006/relationships" xmlns:p="http://schemas.openxmlformats.org/presentationml/2006/main">
  <p:tag name="MH" val="20170913161330"/>
  <p:tag name="MH_LIBRARY" val="GRAPHIC"/>
  <p:tag name="MH_TYPE" val="Other"/>
  <p:tag name="MH_ORDER" val="5"/>
</p:tagLst>
</file>

<file path=ppt/tags/tag11.xml><?xml version="1.0" encoding="utf-8"?>
<p:tagLst xmlns:a="http://schemas.openxmlformats.org/drawingml/2006/main" xmlns:r="http://schemas.openxmlformats.org/officeDocument/2006/relationships" xmlns:p="http://schemas.openxmlformats.org/presentationml/2006/main">
  <p:tag name="MH" val="20170905085125"/>
  <p:tag name="MH_LIBRARY" val="GRAPHIC"/>
  <p:tag name="MH_TYPE" val="Other"/>
  <p:tag name="MH_ORDER" val="5"/>
</p:tagLst>
</file>

<file path=ppt/tags/tag110.xml><?xml version="1.0" encoding="utf-8"?>
<p:tagLst xmlns:a="http://schemas.openxmlformats.org/drawingml/2006/main" xmlns:r="http://schemas.openxmlformats.org/officeDocument/2006/relationships" xmlns:p="http://schemas.openxmlformats.org/presentationml/2006/main">
  <p:tag name="MH" val="20170913161330"/>
  <p:tag name="MH_LIBRARY" val="GRAPHIC"/>
  <p:tag name="MH_TYPE" val="SubTitle"/>
  <p:tag name="MH_ORDER" val="1"/>
</p:tagLst>
</file>

<file path=ppt/tags/tag111.xml><?xml version="1.0" encoding="utf-8"?>
<p:tagLst xmlns:a="http://schemas.openxmlformats.org/drawingml/2006/main" xmlns:r="http://schemas.openxmlformats.org/officeDocument/2006/relationships" xmlns:p="http://schemas.openxmlformats.org/presentationml/2006/main">
  <p:tag name="MH" val="20170913161330"/>
  <p:tag name="MH_LIBRARY" val="GRAPHIC"/>
  <p:tag name="MH_TYPE" val="SubTitle"/>
  <p:tag name="MH_ORDER" val="2"/>
</p:tagLst>
</file>

<file path=ppt/tags/tag112.xml><?xml version="1.0" encoding="utf-8"?>
<p:tagLst xmlns:a="http://schemas.openxmlformats.org/drawingml/2006/main" xmlns:r="http://schemas.openxmlformats.org/officeDocument/2006/relationships" xmlns:p="http://schemas.openxmlformats.org/presentationml/2006/main">
  <p:tag name="MH" val="20170913161330"/>
  <p:tag name="MH_LIBRARY" val="GRAPHIC"/>
  <p:tag name="MH_TYPE" val="SubTitle"/>
  <p:tag name="MH_ORDER" val="3"/>
</p:tagLst>
</file>

<file path=ppt/tags/tag113.xml><?xml version="1.0" encoding="utf-8"?>
<p:tagLst xmlns:a="http://schemas.openxmlformats.org/drawingml/2006/main" xmlns:r="http://schemas.openxmlformats.org/officeDocument/2006/relationships" xmlns:p="http://schemas.openxmlformats.org/presentationml/2006/main">
  <p:tag name="MH" val="20170913161330"/>
  <p:tag name="MH_LIBRARY" val="GRAPHIC"/>
  <p:tag name="MH_TYPE" val="SubTitle"/>
  <p:tag name="MH_ORDER" val="4"/>
</p:tagLst>
</file>

<file path=ppt/tags/tag114.xml><?xml version="1.0" encoding="utf-8"?>
<p:tagLst xmlns:a="http://schemas.openxmlformats.org/drawingml/2006/main" xmlns:r="http://schemas.openxmlformats.org/officeDocument/2006/relationships" xmlns:p="http://schemas.openxmlformats.org/presentationml/2006/main">
  <p:tag name="MH" val="20170913170616"/>
  <p:tag name="MH_LIBRARY" val="GRAPHIC"/>
  <p:tag name="MH_TYPE" val="Other"/>
  <p:tag name="MH_ORDER" val="1"/>
</p:tagLst>
</file>

<file path=ppt/tags/tag115.xml><?xml version="1.0" encoding="utf-8"?>
<p:tagLst xmlns:a="http://schemas.openxmlformats.org/drawingml/2006/main" xmlns:r="http://schemas.openxmlformats.org/officeDocument/2006/relationships" xmlns:p="http://schemas.openxmlformats.org/presentationml/2006/main">
  <p:tag name="MH" val="20170913170616"/>
  <p:tag name="MH_LIBRARY" val="GRAPHIC"/>
  <p:tag name="MH_TYPE" val="Title"/>
  <p:tag name="MH_ORDER" val="1"/>
</p:tagLst>
</file>

<file path=ppt/tags/tag116.xml><?xml version="1.0" encoding="utf-8"?>
<p:tagLst xmlns:a="http://schemas.openxmlformats.org/drawingml/2006/main" xmlns:r="http://schemas.openxmlformats.org/officeDocument/2006/relationships" xmlns:p="http://schemas.openxmlformats.org/presentationml/2006/main">
  <p:tag name="MH" val="20170913170616"/>
  <p:tag name="MH_LIBRARY" val="GRAPHIC"/>
  <p:tag name="MH_TYPE" val="Other"/>
  <p:tag name="MH_ORDER" val="2"/>
</p:tagLst>
</file>

<file path=ppt/tags/tag117.xml><?xml version="1.0" encoding="utf-8"?>
<p:tagLst xmlns:a="http://schemas.openxmlformats.org/drawingml/2006/main" xmlns:r="http://schemas.openxmlformats.org/officeDocument/2006/relationships" xmlns:p="http://schemas.openxmlformats.org/presentationml/2006/main">
  <p:tag name="MH" val="20170913170616"/>
  <p:tag name="MH_LIBRARY" val="GRAPHIC"/>
  <p:tag name="MH_TYPE" val="Other"/>
  <p:tag name="MH_ORDER" val="3"/>
</p:tagLst>
</file>

<file path=ppt/tags/tag118.xml><?xml version="1.0" encoding="utf-8"?>
<p:tagLst xmlns:a="http://schemas.openxmlformats.org/drawingml/2006/main" xmlns:r="http://schemas.openxmlformats.org/officeDocument/2006/relationships" xmlns:p="http://schemas.openxmlformats.org/presentationml/2006/main">
  <p:tag name="MH" val="20170913170616"/>
  <p:tag name="MH_LIBRARY" val="GRAPHIC"/>
  <p:tag name="MH_TYPE" val="Other"/>
  <p:tag name="MH_ORDER" val="4"/>
</p:tagLst>
</file>

<file path=ppt/tags/tag119.xml><?xml version="1.0" encoding="utf-8"?>
<p:tagLst xmlns:a="http://schemas.openxmlformats.org/drawingml/2006/main" xmlns:r="http://schemas.openxmlformats.org/officeDocument/2006/relationships" xmlns:p="http://schemas.openxmlformats.org/presentationml/2006/main">
  <p:tag name="MH" val="20170913170616"/>
  <p:tag name="MH_LIBRARY" val="GRAPHIC"/>
  <p:tag name="MH_TYPE" val="Other"/>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70905085125"/>
  <p:tag name="MH_LIBRARY" val="GRAPHIC"/>
  <p:tag name="MH_TYPE" val="Other"/>
  <p:tag name="MH_ORDER" val="6"/>
</p:tagLst>
</file>

<file path=ppt/tags/tag120.xml><?xml version="1.0" encoding="utf-8"?>
<p:tagLst xmlns:a="http://schemas.openxmlformats.org/drawingml/2006/main" xmlns:r="http://schemas.openxmlformats.org/officeDocument/2006/relationships" xmlns:p="http://schemas.openxmlformats.org/presentationml/2006/main">
  <p:tag name="MH" val="20170913170616"/>
  <p:tag name="MH_LIBRARY" val="GRAPHIC"/>
  <p:tag name="MH_TYPE" val="Other"/>
  <p:tag name="MH_ORDER" val="6"/>
</p:tagLst>
</file>

<file path=ppt/tags/tag121.xml><?xml version="1.0" encoding="utf-8"?>
<p:tagLst xmlns:a="http://schemas.openxmlformats.org/drawingml/2006/main" xmlns:r="http://schemas.openxmlformats.org/officeDocument/2006/relationships" xmlns:p="http://schemas.openxmlformats.org/presentationml/2006/main">
  <p:tag name="MH" val="20170913170616"/>
  <p:tag name="MH_LIBRARY" val="GRAPHIC"/>
  <p:tag name="MH_TYPE" val="Other"/>
  <p:tag name="MH_ORDER" val="7"/>
</p:tagLst>
</file>

<file path=ppt/tags/tag122.xml><?xml version="1.0" encoding="utf-8"?>
<p:tagLst xmlns:a="http://schemas.openxmlformats.org/drawingml/2006/main" xmlns:r="http://schemas.openxmlformats.org/officeDocument/2006/relationships" xmlns:p="http://schemas.openxmlformats.org/presentationml/2006/main">
  <p:tag name="MH" val="20170913142212"/>
  <p:tag name="MH_LIBRARY" val="GRAPHIC"/>
  <p:tag name="MH_TYPE" val="Other"/>
  <p:tag name="MH_ORDER" val="4"/>
</p:tagLst>
</file>

<file path=ppt/tags/tag123.xml><?xml version="1.0" encoding="utf-8"?>
<p:tagLst xmlns:a="http://schemas.openxmlformats.org/drawingml/2006/main" xmlns:r="http://schemas.openxmlformats.org/officeDocument/2006/relationships" xmlns:p="http://schemas.openxmlformats.org/presentationml/2006/main">
  <p:tag name="MH" val="20170913142212"/>
  <p:tag name="MH_LIBRARY" val="GRAPHIC"/>
  <p:tag name="MH_TYPE" val="Desc"/>
  <p:tag name="MH_ORDER" val="1"/>
</p:tagLst>
</file>

<file path=ppt/tags/tag124.xml><?xml version="1.0" encoding="utf-8"?>
<p:tagLst xmlns:a="http://schemas.openxmlformats.org/drawingml/2006/main" xmlns:r="http://schemas.openxmlformats.org/officeDocument/2006/relationships" xmlns:p="http://schemas.openxmlformats.org/presentationml/2006/main">
  <p:tag name="MH" val="20170913142212"/>
  <p:tag name="MH_LIBRARY" val="GRAPHIC"/>
  <p:tag name="MH_TYPE" val="Desc"/>
  <p:tag name="MH_ORDER" val="1"/>
</p:tagLst>
</file>

<file path=ppt/tags/tag125.xml><?xml version="1.0" encoding="utf-8"?>
<p:tagLst xmlns:a="http://schemas.openxmlformats.org/drawingml/2006/main" xmlns:r="http://schemas.openxmlformats.org/officeDocument/2006/relationships" xmlns:p="http://schemas.openxmlformats.org/presentationml/2006/main">
  <p:tag name="MH" val="20170913142212"/>
  <p:tag name="MH_LIBRARY" val="GRAPHIC"/>
  <p:tag name="MH_TYPE" val="Desc"/>
  <p:tag name="MH_ORDER" val="1"/>
</p:tagLst>
</file>

<file path=ppt/tags/tag126.xml><?xml version="1.0" encoding="utf-8"?>
<p:tagLst xmlns:a="http://schemas.openxmlformats.org/drawingml/2006/main" xmlns:r="http://schemas.openxmlformats.org/officeDocument/2006/relationships" xmlns:p="http://schemas.openxmlformats.org/presentationml/2006/main">
  <p:tag name="MH" val="20170913142212"/>
  <p:tag name="MH_LIBRARY" val="GRAPHIC"/>
  <p:tag name="MH_TYPE" val="Other"/>
  <p:tag name="MH_ORDER" val="1"/>
</p:tagLst>
</file>

<file path=ppt/tags/tag127.xml><?xml version="1.0" encoding="utf-8"?>
<p:tagLst xmlns:a="http://schemas.openxmlformats.org/drawingml/2006/main" xmlns:r="http://schemas.openxmlformats.org/officeDocument/2006/relationships" xmlns:p="http://schemas.openxmlformats.org/presentationml/2006/main">
  <p:tag name="MH" val="20170913142212"/>
  <p:tag name="MH_LIBRARY" val="GRAPHIC"/>
  <p:tag name="MH_TYPE" val="Other"/>
  <p:tag name="MH_ORDER" val="2"/>
</p:tagLst>
</file>

<file path=ppt/tags/tag128.xml><?xml version="1.0" encoding="utf-8"?>
<p:tagLst xmlns:a="http://schemas.openxmlformats.org/drawingml/2006/main" xmlns:r="http://schemas.openxmlformats.org/officeDocument/2006/relationships" xmlns:p="http://schemas.openxmlformats.org/presentationml/2006/main">
  <p:tag name="MH" val="20170913142212"/>
  <p:tag name="MH_LIBRARY" val="GRAPHIC"/>
  <p:tag name="MH_TYPE" val="Other"/>
  <p:tag name="MH_ORDER" val="3"/>
</p:tagLst>
</file>

<file path=ppt/tags/tag129.xml><?xml version="1.0" encoding="utf-8"?>
<p:tagLst xmlns:a="http://schemas.openxmlformats.org/drawingml/2006/main" xmlns:r="http://schemas.openxmlformats.org/officeDocument/2006/relationships" xmlns:p="http://schemas.openxmlformats.org/presentationml/2006/main">
  <p:tag name="MH" val="20170913142212"/>
  <p:tag name="MH_LIBRARY" val="GRAPHIC"/>
  <p:tag name="MH_TYPE" val="SubTitle"/>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70905085125"/>
  <p:tag name="MH_LIBRARY" val="GRAPHIC"/>
  <p:tag name="MH_TYPE" val="Other"/>
  <p:tag name="MH_ORDER" val="7"/>
</p:tagLst>
</file>

<file path=ppt/tags/tag130.xml><?xml version="1.0" encoding="utf-8"?>
<p:tagLst xmlns:a="http://schemas.openxmlformats.org/drawingml/2006/main" xmlns:r="http://schemas.openxmlformats.org/officeDocument/2006/relationships" xmlns:p="http://schemas.openxmlformats.org/presentationml/2006/main">
  <p:tag name="MH" val="20170913142212"/>
  <p:tag name="MH_LIBRARY" val="GRAPHIC"/>
  <p:tag name="MH_TYPE" val="SubTitle"/>
  <p:tag name="MH_ORDER" val="3"/>
</p:tagLst>
</file>

<file path=ppt/tags/tag131.xml><?xml version="1.0" encoding="utf-8"?>
<p:tagLst xmlns:a="http://schemas.openxmlformats.org/drawingml/2006/main" xmlns:r="http://schemas.openxmlformats.org/officeDocument/2006/relationships" xmlns:p="http://schemas.openxmlformats.org/presentationml/2006/main">
  <p:tag name="MH" val="20170913142212"/>
  <p:tag name="MH_LIBRARY" val="GRAPHIC"/>
  <p:tag name="MH_TYPE" val="SubTitle"/>
  <p:tag name="MH_ORDER" val="2"/>
</p:tagLst>
</file>

<file path=ppt/tags/tag132.xml><?xml version="1.0" encoding="utf-8"?>
<p:tagLst xmlns:a="http://schemas.openxmlformats.org/drawingml/2006/main" xmlns:r="http://schemas.openxmlformats.org/officeDocument/2006/relationships" xmlns:p="http://schemas.openxmlformats.org/presentationml/2006/main">
  <p:tag name="MH" val="20170913174607"/>
  <p:tag name="MH_LIBRARY" val="GRAPHIC"/>
  <p:tag name="MH_TYPE" val="Other"/>
  <p:tag name="MH_ORDER" val="1"/>
</p:tagLst>
</file>

<file path=ppt/tags/tag133.xml><?xml version="1.0" encoding="utf-8"?>
<p:tagLst xmlns:a="http://schemas.openxmlformats.org/drawingml/2006/main" xmlns:r="http://schemas.openxmlformats.org/officeDocument/2006/relationships" xmlns:p="http://schemas.openxmlformats.org/presentationml/2006/main">
  <p:tag name="MH" val="20170913174607"/>
  <p:tag name="MH_LIBRARY" val="GRAPHIC"/>
  <p:tag name="MH_TYPE" val="Other"/>
  <p:tag name="MH_ORDER" val="2"/>
</p:tagLst>
</file>

<file path=ppt/tags/tag134.xml><?xml version="1.0" encoding="utf-8"?>
<p:tagLst xmlns:a="http://schemas.openxmlformats.org/drawingml/2006/main" xmlns:r="http://schemas.openxmlformats.org/officeDocument/2006/relationships" xmlns:p="http://schemas.openxmlformats.org/presentationml/2006/main">
  <p:tag name="MH" val="20170913174607"/>
  <p:tag name="MH_LIBRARY" val="GRAPHIC"/>
  <p:tag name="MH_TYPE" val="Other"/>
  <p:tag name="MH_ORDER" val="3"/>
</p:tagLst>
</file>

<file path=ppt/tags/tag135.xml><?xml version="1.0" encoding="utf-8"?>
<p:tagLst xmlns:a="http://schemas.openxmlformats.org/drawingml/2006/main" xmlns:r="http://schemas.openxmlformats.org/officeDocument/2006/relationships" xmlns:p="http://schemas.openxmlformats.org/presentationml/2006/main">
  <p:tag name="MH" val="20170913174607"/>
  <p:tag name="MH_LIBRARY" val="GRAPHIC"/>
  <p:tag name="MH_TYPE" val="Other"/>
  <p:tag name="MH_ORDER" val="4"/>
</p:tagLst>
</file>

<file path=ppt/tags/tag136.xml><?xml version="1.0" encoding="utf-8"?>
<p:tagLst xmlns:a="http://schemas.openxmlformats.org/drawingml/2006/main" xmlns:r="http://schemas.openxmlformats.org/officeDocument/2006/relationships" xmlns:p="http://schemas.openxmlformats.org/presentationml/2006/main">
  <p:tag name="MH" val="20170913174607"/>
  <p:tag name="MH_LIBRARY" val="GRAPHIC"/>
  <p:tag name="MH_TYPE" val="Other"/>
  <p:tag name="MH_ORDER" val="5"/>
</p:tagLst>
</file>

<file path=ppt/tags/tag137.xml><?xml version="1.0" encoding="utf-8"?>
<p:tagLst xmlns:a="http://schemas.openxmlformats.org/drawingml/2006/main" xmlns:r="http://schemas.openxmlformats.org/officeDocument/2006/relationships" xmlns:p="http://schemas.openxmlformats.org/presentationml/2006/main">
  <p:tag name="MH" val="20170913174607"/>
  <p:tag name="MH_LIBRARY" val="GRAPHIC"/>
  <p:tag name="MH_TYPE" val="Other"/>
  <p:tag name="MH_ORDER" val="6"/>
</p:tagLst>
</file>

<file path=ppt/tags/tag138.xml><?xml version="1.0" encoding="utf-8"?>
<p:tagLst xmlns:a="http://schemas.openxmlformats.org/drawingml/2006/main" xmlns:r="http://schemas.openxmlformats.org/officeDocument/2006/relationships" xmlns:p="http://schemas.openxmlformats.org/presentationml/2006/main">
  <p:tag name="MH" val="20170913174607"/>
  <p:tag name="MH_LIBRARY" val="GRAPHIC"/>
  <p:tag name="MH_TYPE" val="Other"/>
  <p:tag name="MH_ORDER" val="7"/>
</p:tagLst>
</file>

<file path=ppt/tags/tag139.xml><?xml version="1.0" encoding="utf-8"?>
<p:tagLst xmlns:a="http://schemas.openxmlformats.org/drawingml/2006/main" xmlns:r="http://schemas.openxmlformats.org/officeDocument/2006/relationships" xmlns:p="http://schemas.openxmlformats.org/presentationml/2006/main">
  <p:tag name="MH" val="20170913174607"/>
  <p:tag name="MH_LIBRARY" val="GRAPHIC"/>
  <p:tag name="MH_TYPE" val="Other"/>
  <p:tag name="MH_ORDER" val="8"/>
</p:tagLst>
</file>

<file path=ppt/tags/tag14.xml><?xml version="1.0" encoding="utf-8"?>
<p:tagLst xmlns:a="http://schemas.openxmlformats.org/drawingml/2006/main" xmlns:r="http://schemas.openxmlformats.org/officeDocument/2006/relationships" xmlns:p="http://schemas.openxmlformats.org/presentationml/2006/main">
  <p:tag name="MH" val="20170905085125"/>
  <p:tag name="MH_LIBRARY" val="GRAPHIC"/>
  <p:tag name="MH_TYPE" val="Text"/>
  <p:tag name="MH_ORDER" val="2"/>
</p:tagLst>
</file>

<file path=ppt/tags/tag140.xml><?xml version="1.0" encoding="utf-8"?>
<p:tagLst xmlns:a="http://schemas.openxmlformats.org/drawingml/2006/main" xmlns:r="http://schemas.openxmlformats.org/officeDocument/2006/relationships" xmlns:p="http://schemas.openxmlformats.org/presentationml/2006/main">
  <p:tag name="MH" val="20170913174607"/>
  <p:tag name="MH_LIBRARY" val="GRAPHIC"/>
  <p:tag name="MH_TYPE" val="Other"/>
  <p:tag name="MH_ORDER" val="9"/>
</p:tagLst>
</file>

<file path=ppt/tags/tag141.xml><?xml version="1.0" encoding="utf-8"?>
<p:tagLst xmlns:a="http://schemas.openxmlformats.org/drawingml/2006/main" xmlns:r="http://schemas.openxmlformats.org/officeDocument/2006/relationships" xmlns:p="http://schemas.openxmlformats.org/presentationml/2006/main">
  <p:tag name="MH" val="20170913174607"/>
  <p:tag name="MH_LIBRARY" val="GRAPHIC"/>
  <p:tag name="MH_TYPE" val="Other"/>
  <p:tag name="MH_ORDER" val="10"/>
</p:tagLst>
</file>

<file path=ppt/tags/tag142.xml><?xml version="1.0" encoding="utf-8"?>
<p:tagLst xmlns:a="http://schemas.openxmlformats.org/drawingml/2006/main" xmlns:r="http://schemas.openxmlformats.org/officeDocument/2006/relationships" xmlns:p="http://schemas.openxmlformats.org/presentationml/2006/main">
  <p:tag name="MH" val="20170913174607"/>
  <p:tag name="MH_LIBRARY" val="GRAPHIC"/>
  <p:tag name="MH_TYPE" val="Other"/>
  <p:tag name="MH_ORDER" val="11"/>
</p:tagLst>
</file>

<file path=ppt/tags/tag143.xml><?xml version="1.0" encoding="utf-8"?>
<p:tagLst xmlns:a="http://schemas.openxmlformats.org/drawingml/2006/main" xmlns:r="http://schemas.openxmlformats.org/officeDocument/2006/relationships" xmlns:p="http://schemas.openxmlformats.org/presentationml/2006/main">
  <p:tag name="MH" val="20170913174607"/>
  <p:tag name="MH_LIBRARY" val="GRAPHIC"/>
  <p:tag name="MH_TYPE" val="Other"/>
  <p:tag name="MH_ORDER" val="12"/>
</p:tagLst>
</file>

<file path=ppt/tags/tag144.xml><?xml version="1.0" encoding="utf-8"?>
<p:tagLst xmlns:a="http://schemas.openxmlformats.org/drawingml/2006/main" xmlns:r="http://schemas.openxmlformats.org/officeDocument/2006/relationships" xmlns:p="http://schemas.openxmlformats.org/presentationml/2006/main">
  <p:tag name="MH" val="20170913174607"/>
  <p:tag name="MH_LIBRARY" val="GRAPHIC"/>
  <p:tag name="MH_TYPE" val="Title"/>
  <p:tag name="MH_ORDER" val="1"/>
</p:tagLst>
</file>

<file path=ppt/tags/tag145.xml><?xml version="1.0" encoding="utf-8"?>
<p:tagLst xmlns:a="http://schemas.openxmlformats.org/drawingml/2006/main" xmlns:r="http://schemas.openxmlformats.org/officeDocument/2006/relationships" xmlns:p="http://schemas.openxmlformats.org/presentationml/2006/main">
  <p:tag name="MH" val="20170913150602"/>
  <p:tag name="MH_LIBRARY" val="GRAPHIC"/>
  <p:tag name="MH_TYPE" val="Other"/>
  <p:tag name="MH_ORDER" val="2"/>
</p:tagLst>
</file>

<file path=ppt/tags/tag146.xml><?xml version="1.0" encoding="utf-8"?>
<p:tagLst xmlns:a="http://schemas.openxmlformats.org/drawingml/2006/main" xmlns:r="http://schemas.openxmlformats.org/officeDocument/2006/relationships" xmlns:p="http://schemas.openxmlformats.org/presentationml/2006/main">
  <p:tag name="MH" val="20170913150602"/>
  <p:tag name="MH_LIBRARY" val="GRAPHIC"/>
  <p:tag name="MH_TYPE" val="Other"/>
  <p:tag name="MH_ORDER" val="4"/>
</p:tagLst>
</file>

<file path=ppt/tags/tag147.xml><?xml version="1.0" encoding="utf-8"?>
<p:tagLst xmlns:a="http://schemas.openxmlformats.org/drawingml/2006/main" xmlns:r="http://schemas.openxmlformats.org/officeDocument/2006/relationships" xmlns:p="http://schemas.openxmlformats.org/presentationml/2006/main">
  <p:tag name="MH" val="20170913150602"/>
  <p:tag name="MH_LIBRARY" val="GRAPHIC"/>
  <p:tag name="MH_TYPE" val="Other"/>
  <p:tag name="MH_ORDER" val="5"/>
</p:tagLst>
</file>

<file path=ppt/tags/tag148.xml><?xml version="1.0" encoding="utf-8"?>
<p:tagLst xmlns:a="http://schemas.openxmlformats.org/drawingml/2006/main" xmlns:r="http://schemas.openxmlformats.org/officeDocument/2006/relationships" xmlns:p="http://schemas.openxmlformats.org/presentationml/2006/main">
  <p:tag name="MH" val="20170906165240"/>
  <p:tag name="MH_LIBRARY" val="GRAPHIC"/>
</p:tagLst>
</file>

<file path=ppt/tags/tag149.xml><?xml version="1.0" encoding="utf-8"?>
<p:tagLst xmlns:a="http://schemas.openxmlformats.org/drawingml/2006/main" xmlns:r="http://schemas.openxmlformats.org/officeDocument/2006/relationships" xmlns:p="http://schemas.openxmlformats.org/presentationml/2006/main">
  <p:tag name="MH" val="20170906165240"/>
  <p:tag name="MH_LIBRARY" val="GRAPHIC"/>
  <p:tag name="MH_ORDER" val="Oval 14"/>
</p:tagLst>
</file>

<file path=ppt/tags/tag15.xml><?xml version="1.0" encoding="utf-8"?>
<p:tagLst xmlns:a="http://schemas.openxmlformats.org/drawingml/2006/main" xmlns:r="http://schemas.openxmlformats.org/officeDocument/2006/relationships" xmlns:p="http://schemas.openxmlformats.org/presentationml/2006/main">
  <p:tag name="MH" val="20170905085125"/>
  <p:tag name="MH_LIBRARY" val="GRAPHIC"/>
  <p:tag name="MH_TYPE" val="SubTitle"/>
  <p:tag name="MH_ORDER" val="2"/>
</p:tagLst>
</file>

<file path=ppt/tags/tag150.xml><?xml version="1.0" encoding="utf-8"?>
<p:tagLst xmlns:a="http://schemas.openxmlformats.org/drawingml/2006/main" xmlns:r="http://schemas.openxmlformats.org/officeDocument/2006/relationships" xmlns:p="http://schemas.openxmlformats.org/presentationml/2006/main">
  <p:tag name="MH" val="20170906165240"/>
  <p:tag name="MH_LIBRARY" val="GRAPHIC"/>
  <p:tag name="MH_ORDER" val="Oval 15"/>
</p:tagLst>
</file>

<file path=ppt/tags/tag151.xml><?xml version="1.0" encoding="utf-8"?>
<p:tagLst xmlns:a="http://schemas.openxmlformats.org/drawingml/2006/main" xmlns:r="http://schemas.openxmlformats.org/officeDocument/2006/relationships" xmlns:p="http://schemas.openxmlformats.org/presentationml/2006/main">
  <p:tag name="MH" val="20170906165240"/>
  <p:tag name="MH_LIBRARY" val="GRAPHIC"/>
  <p:tag name="MH_ORDER" val="直接连接符 16"/>
</p:tagLst>
</file>

<file path=ppt/tags/tag152.xml><?xml version="1.0" encoding="utf-8"?>
<p:tagLst xmlns:a="http://schemas.openxmlformats.org/drawingml/2006/main" xmlns:r="http://schemas.openxmlformats.org/officeDocument/2006/relationships" xmlns:p="http://schemas.openxmlformats.org/presentationml/2006/main">
  <p:tag name="MH" val="20170906165240"/>
  <p:tag name="MH_LIBRARY" val="GRAPHIC"/>
  <p:tag name="MH_ORDER" val="矩形 48"/>
</p:tagLst>
</file>

<file path=ppt/tags/tag153.xml><?xml version="1.0" encoding="utf-8"?>
<p:tagLst xmlns:a="http://schemas.openxmlformats.org/drawingml/2006/main" xmlns:r="http://schemas.openxmlformats.org/officeDocument/2006/relationships" xmlns:p="http://schemas.openxmlformats.org/presentationml/2006/main">
  <p:tag name="MH" val="20170906171119"/>
  <p:tag name="MH_LIBRARY" val="GRAPHIC"/>
  <p:tag name="MH_TYPE" val="Other"/>
  <p:tag name="MH_ORDER" val="10"/>
</p:tagLst>
</file>

<file path=ppt/tags/tag154.xml><?xml version="1.0" encoding="utf-8"?>
<p:tagLst xmlns:a="http://schemas.openxmlformats.org/drawingml/2006/main" xmlns:r="http://schemas.openxmlformats.org/officeDocument/2006/relationships" xmlns:p="http://schemas.openxmlformats.org/presentationml/2006/main">
  <p:tag name="MH" val="20170906171119"/>
  <p:tag name="MH_LIBRARY" val="GRAPHIC"/>
  <p:tag name="MH_TYPE" val="Other"/>
  <p:tag name="MH_ORDER" val="10"/>
</p:tagLst>
</file>

<file path=ppt/tags/tag155.xml><?xml version="1.0" encoding="utf-8"?>
<p:tagLst xmlns:a="http://schemas.openxmlformats.org/drawingml/2006/main" xmlns:r="http://schemas.openxmlformats.org/officeDocument/2006/relationships" xmlns:p="http://schemas.openxmlformats.org/presentationml/2006/main">
  <p:tag name="MH" val="20170906171119"/>
  <p:tag name="MH_LIBRARY" val="GRAPHIC"/>
  <p:tag name="MH_TYPE" val="Other"/>
  <p:tag name="MH_ORDER" val="10"/>
</p:tagLst>
</file>

<file path=ppt/tags/tag156.xml><?xml version="1.0" encoding="utf-8"?>
<p:tagLst xmlns:a="http://schemas.openxmlformats.org/drawingml/2006/main" xmlns:r="http://schemas.openxmlformats.org/officeDocument/2006/relationships" xmlns:p="http://schemas.openxmlformats.org/presentationml/2006/main">
  <p:tag name="MH" val="20170912113917"/>
  <p:tag name="MH_LIBRARY" val="GRAPHIC"/>
  <p:tag name="MH_TYPE" val="Picture"/>
  <p:tag name="MH_ORDER" val="1"/>
</p:tagLst>
</file>

<file path=ppt/tags/tag157.xml><?xml version="1.0" encoding="utf-8"?>
<p:tagLst xmlns:a="http://schemas.openxmlformats.org/drawingml/2006/main" xmlns:r="http://schemas.openxmlformats.org/officeDocument/2006/relationships" xmlns:p="http://schemas.openxmlformats.org/presentationml/2006/main">
  <p:tag name="MH" val="20170912113917"/>
  <p:tag name="MH_LIBRARY" val="GRAPHIC"/>
  <p:tag name="MH_TYPE" val="Other"/>
  <p:tag name="MH_ORDER" val="1"/>
</p:tagLst>
</file>

<file path=ppt/tags/tag158.xml><?xml version="1.0" encoding="utf-8"?>
<p:tagLst xmlns:a="http://schemas.openxmlformats.org/drawingml/2006/main" xmlns:r="http://schemas.openxmlformats.org/officeDocument/2006/relationships" xmlns:p="http://schemas.openxmlformats.org/presentationml/2006/main">
  <p:tag name="MH" val="20170912113917"/>
  <p:tag name="MH_LIBRARY" val="GRAPHIC"/>
  <p:tag name="MH_TYPE" val="Other"/>
  <p:tag name="MH_ORDER" val="2"/>
</p:tagLst>
</file>

<file path=ppt/tags/tag159.xml><?xml version="1.0" encoding="utf-8"?>
<p:tagLst xmlns:a="http://schemas.openxmlformats.org/drawingml/2006/main" xmlns:r="http://schemas.openxmlformats.org/officeDocument/2006/relationships" xmlns:p="http://schemas.openxmlformats.org/presentationml/2006/main">
  <p:tag name="MH" val="20170912113917"/>
  <p:tag name="MH_LIBRARY" val="GRAPHIC"/>
  <p:tag name="MH_TYPE" val="Pictur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170905085125"/>
  <p:tag name="MH_LIBRARY" val="GRAPHIC"/>
  <p:tag name="MH_TYPE" val="Other"/>
  <p:tag name="MH_ORDER" val="8"/>
</p:tagLst>
</file>

<file path=ppt/tags/tag160.xml><?xml version="1.0" encoding="utf-8"?>
<p:tagLst xmlns:a="http://schemas.openxmlformats.org/drawingml/2006/main" xmlns:r="http://schemas.openxmlformats.org/officeDocument/2006/relationships" xmlns:p="http://schemas.openxmlformats.org/presentationml/2006/main">
  <p:tag name="MH" val="20170912113917"/>
  <p:tag name="MH_LIBRARY" val="GRAPHIC"/>
  <p:tag name="MH_TYPE" val="Other"/>
  <p:tag name="MH_ORDER" val="3"/>
</p:tagLst>
</file>

<file path=ppt/tags/tag161.xml><?xml version="1.0" encoding="utf-8"?>
<p:tagLst xmlns:a="http://schemas.openxmlformats.org/drawingml/2006/main" xmlns:r="http://schemas.openxmlformats.org/officeDocument/2006/relationships" xmlns:p="http://schemas.openxmlformats.org/presentationml/2006/main">
  <p:tag name="MH" val="20170912113917"/>
  <p:tag name="MH_LIBRARY" val="GRAPHIC"/>
  <p:tag name="MH_TYPE" val="Other"/>
  <p:tag name="MH_ORDER" val="4"/>
</p:tagLst>
</file>

<file path=ppt/tags/tag162.xml><?xml version="1.0" encoding="utf-8"?>
<p:tagLst xmlns:a="http://schemas.openxmlformats.org/drawingml/2006/main" xmlns:r="http://schemas.openxmlformats.org/officeDocument/2006/relationships" xmlns:p="http://schemas.openxmlformats.org/presentationml/2006/main">
  <p:tag name="MH" val="20170912113917"/>
  <p:tag name="MH_LIBRARY" val="GRAPHIC"/>
  <p:tag name="MH_TYPE" val="SubTitle"/>
  <p:tag name="MH_ORDER" val="1"/>
</p:tagLst>
</file>

<file path=ppt/tags/tag163.xml><?xml version="1.0" encoding="utf-8"?>
<p:tagLst xmlns:a="http://schemas.openxmlformats.org/drawingml/2006/main" xmlns:r="http://schemas.openxmlformats.org/officeDocument/2006/relationships" xmlns:p="http://schemas.openxmlformats.org/presentationml/2006/main">
  <p:tag name="MH" val="20170912113917"/>
  <p:tag name="MH_LIBRARY" val="GRAPHIC"/>
  <p:tag name="MH_TYPE" val="Other"/>
  <p:tag name="MH_ORDER" val="5"/>
</p:tagLst>
</file>

<file path=ppt/tags/tag164.xml><?xml version="1.0" encoding="utf-8"?>
<p:tagLst xmlns:a="http://schemas.openxmlformats.org/drawingml/2006/main" xmlns:r="http://schemas.openxmlformats.org/officeDocument/2006/relationships" xmlns:p="http://schemas.openxmlformats.org/presentationml/2006/main">
  <p:tag name="MH" val="20170912113917"/>
  <p:tag name="MH_LIBRARY" val="GRAPHIC"/>
  <p:tag name="MH_TYPE" val="Text"/>
  <p:tag name="MH_ORDER" val="1"/>
</p:tagLst>
</file>

<file path=ppt/tags/tag165.xml><?xml version="1.0" encoding="utf-8"?>
<p:tagLst xmlns:a="http://schemas.openxmlformats.org/drawingml/2006/main" xmlns:r="http://schemas.openxmlformats.org/officeDocument/2006/relationships" xmlns:p="http://schemas.openxmlformats.org/presentationml/2006/main">
  <p:tag name="MH" val="20170912113917"/>
  <p:tag name="MH_LIBRARY" val="GRAPHIC"/>
  <p:tag name="MH_TYPE" val="SubTitle"/>
  <p:tag name="MH_ORDER" val="2"/>
</p:tagLst>
</file>

<file path=ppt/tags/tag166.xml><?xml version="1.0" encoding="utf-8"?>
<p:tagLst xmlns:a="http://schemas.openxmlformats.org/drawingml/2006/main" xmlns:r="http://schemas.openxmlformats.org/officeDocument/2006/relationships" xmlns:p="http://schemas.openxmlformats.org/presentationml/2006/main">
  <p:tag name="MH" val="20170912113917"/>
  <p:tag name="MH_LIBRARY" val="GRAPHIC"/>
  <p:tag name="MH_TYPE" val="Other"/>
  <p:tag name="MH_ORDER" val="6"/>
</p:tagLst>
</file>

<file path=ppt/tags/tag167.xml><?xml version="1.0" encoding="utf-8"?>
<p:tagLst xmlns:a="http://schemas.openxmlformats.org/drawingml/2006/main" xmlns:r="http://schemas.openxmlformats.org/officeDocument/2006/relationships" xmlns:p="http://schemas.openxmlformats.org/presentationml/2006/main">
  <p:tag name="MH" val="20170912113917"/>
  <p:tag name="MH_LIBRARY" val="GRAPHIC"/>
  <p:tag name="MH_TYPE" val="Text"/>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70905085125"/>
  <p:tag name="MH_LIBRARY" val="GRAPHIC"/>
  <p:tag name="MH_TYPE" val="Other"/>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70905085125"/>
  <p:tag name="MH_LIBRARY" val="GRAPHIC"/>
  <p:tag name="MH_TYPE" val="Other"/>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170905085125"/>
  <p:tag name="MH_LIBRARY" val="GRAPHIC"/>
  <p:tag name="MH_TYPE" val="Other"/>
  <p:tag name="MH_ORDER" val="3"/>
</p:tagLst>
</file>

<file path=ppt/tags/tag2.xml><?xml version="1.0" encoding="utf-8"?>
<p:tagLst xmlns:a="http://schemas.openxmlformats.org/drawingml/2006/main" xmlns:r="http://schemas.openxmlformats.org/officeDocument/2006/relationships" xmlns:p="http://schemas.openxmlformats.org/presentationml/2006/main">
  <p:tag name="MH" val="20170913213741"/>
  <p:tag name="MH_LIBRARY" val="GRAPHIC"/>
  <p:tag name="MH_ORDER" val="Teardrop 6"/>
</p:tagLst>
</file>

<file path=ppt/tags/tag20.xml><?xml version="1.0" encoding="utf-8"?>
<p:tagLst xmlns:a="http://schemas.openxmlformats.org/drawingml/2006/main" xmlns:r="http://schemas.openxmlformats.org/officeDocument/2006/relationships" xmlns:p="http://schemas.openxmlformats.org/presentationml/2006/main">
  <p:tag name="MH" val="20170905085125"/>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70905085125"/>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70905085125"/>
  <p:tag name="MH_LIBRARY" val="GRAPHIC"/>
  <p:tag name="MH_TYPE" val="Other"/>
  <p:tag name="MH_ORDER" val="4"/>
</p:tagLst>
</file>

<file path=ppt/tags/tag23.xml><?xml version="1.0" encoding="utf-8"?>
<p:tagLst xmlns:a="http://schemas.openxmlformats.org/drawingml/2006/main" xmlns:r="http://schemas.openxmlformats.org/officeDocument/2006/relationships" xmlns:p="http://schemas.openxmlformats.org/presentationml/2006/main">
  <p:tag name="MH" val="20170905090427"/>
  <p:tag name="MH_LIBRARY" val="GRAPHIC"/>
  <p:tag name="MH_TYPE" val="Other"/>
  <p:tag name="MH_ORDER" val="7"/>
</p:tagLst>
</file>

<file path=ppt/tags/tag24.xml><?xml version="1.0" encoding="utf-8"?>
<p:tagLst xmlns:a="http://schemas.openxmlformats.org/drawingml/2006/main" xmlns:r="http://schemas.openxmlformats.org/officeDocument/2006/relationships" xmlns:p="http://schemas.openxmlformats.org/presentationml/2006/main">
  <p:tag name="MH" val="20170905090427"/>
  <p:tag name="MH_LIBRARY" val="GRAPHIC"/>
  <p:tag name="MH_TYPE" val="Other"/>
  <p:tag name="MH_ORDER" val="8"/>
</p:tagLst>
</file>

<file path=ppt/tags/tag25.xml><?xml version="1.0" encoding="utf-8"?>
<p:tagLst xmlns:a="http://schemas.openxmlformats.org/drawingml/2006/main" xmlns:r="http://schemas.openxmlformats.org/officeDocument/2006/relationships" xmlns:p="http://schemas.openxmlformats.org/presentationml/2006/main">
  <p:tag name="MH" val="20170905090427"/>
  <p:tag name="MH_LIBRARY" val="GRAPHIC"/>
  <p:tag name="MH_TYPE" val="Other"/>
  <p:tag name="MH_ORDER" val="9"/>
</p:tagLst>
</file>

<file path=ppt/tags/tag26.xml><?xml version="1.0" encoding="utf-8"?>
<p:tagLst xmlns:a="http://schemas.openxmlformats.org/drawingml/2006/main" xmlns:r="http://schemas.openxmlformats.org/officeDocument/2006/relationships" xmlns:p="http://schemas.openxmlformats.org/presentationml/2006/main">
  <p:tag name="MH" val="20170905090427"/>
  <p:tag name="MH_LIBRARY" val="GRAPHIC"/>
  <p:tag name="MH_TYPE" val="SubTitle"/>
  <p:tag name="MH_ORDER" val="3"/>
</p:tagLst>
</file>

<file path=ppt/tags/tag27.xml><?xml version="1.0" encoding="utf-8"?>
<p:tagLst xmlns:a="http://schemas.openxmlformats.org/drawingml/2006/main" xmlns:r="http://schemas.openxmlformats.org/officeDocument/2006/relationships" xmlns:p="http://schemas.openxmlformats.org/presentationml/2006/main">
  <p:tag name="MH" val="20170905090427"/>
  <p:tag name="MH_LIBRARY" val="GRAPHIC"/>
  <p:tag name="MH_TYPE" val="Text"/>
  <p:tag name="MH_ORDER" val="3"/>
</p:tagLst>
</file>

<file path=ppt/tags/tag28.xml><?xml version="1.0" encoding="utf-8"?>
<p:tagLst xmlns:a="http://schemas.openxmlformats.org/drawingml/2006/main" xmlns:r="http://schemas.openxmlformats.org/officeDocument/2006/relationships" xmlns:p="http://schemas.openxmlformats.org/presentationml/2006/main">
  <p:tag name="MH" val="20170905090427"/>
  <p:tag name="MH_LIBRARY" val="GRAPHIC"/>
  <p:tag name="MH_TYPE" val="Other"/>
  <p:tag name="MH_ORDER" val="4"/>
</p:tagLst>
</file>

<file path=ppt/tags/tag29.xml><?xml version="1.0" encoding="utf-8"?>
<p:tagLst xmlns:a="http://schemas.openxmlformats.org/drawingml/2006/main" xmlns:r="http://schemas.openxmlformats.org/officeDocument/2006/relationships" xmlns:p="http://schemas.openxmlformats.org/presentationml/2006/main">
  <p:tag name="MH" val="20170905090427"/>
  <p:tag name="MH_LIBRARY" val="GRAPHIC"/>
  <p:tag name="MH_TYPE" val="Other"/>
  <p:tag name="MH_ORDER" val="5"/>
</p:tagLst>
</file>

<file path=ppt/tags/tag3.xml><?xml version="1.0" encoding="utf-8"?>
<p:tagLst xmlns:a="http://schemas.openxmlformats.org/drawingml/2006/main" xmlns:r="http://schemas.openxmlformats.org/officeDocument/2006/relationships" xmlns:p="http://schemas.openxmlformats.org/presentationml/2006/main">
  <p:tag name="MH" val="20170913213741"/>
  <p:tag name="MH_LIBRARY" val="GRAPHIC"/>
  <p:tag name="MH_ORDER" val="Teardrop 7"/>
</p:tagLst>
</file>

<file path=ppt/tags/tag30.xml><?xml version="1.0" encoding="utf-8"?>
<p:tagLst xmlns:a="http://schemas.openxmlformats.org/drawingml/2006/main" xmlns:r="http://schemas.openxmlformats.org/officeDocument/2006/relationships" xmlns:p="http://schemas.openxmlformats.org/presentationml/2006/main">
  <p:tag name="MH" val="20170905090427"/>
  <p:tag name="MH_LIBRARY" val="GRAPHIC"/>
  <p:tag name="MH_TYPE" val="Other"/>
  <p:tag name="MH_ORDER" val="6"/>
</p:tagLst>
</file>

<file path=ppt/tags/tag31.xml><?xml version="1.0" encoding="utf-8"?>
<p:tagLst xmlns:a="http://schemas.openxmlformats.org/drawingml/2006/main" xmlns:r="http://schemas.openxmlformats.org/officeDocument/2006/relationships" xmlns:p="http://schemas.openxmlformats.org/presentationml/2006/main">
  <p:tag name="MH" val="20170905090427"/>
  <p:tag name="MH_LIBRARY" val="GRAPHIC"/>
  <p:tag name="MH_TYPE" val="SubTitle"/>
  <p:tag name="MH_ORDER" val="2"/>
</p:tagLst>
</file>

<file path=ppt/tags/tag32.xml><?xml version="1.0" encoding="utf-8"?>
<p:tagLst xmlns:a="http://schemas.openxmlformats.org/drawingml/2006/main" xmlns:r="http://schemas.openxmlformats.org/officeDocument/2006/relationships" xmlns:p="http://schemas.openxmlformats.org/presentationml/2006/main">
  <p:tag name="MH" val="20170905090427"/>
  <p:tag name="MH_LIBRARY" val="GRAPHIC"/>
  <p:tag name="MH_TYPE" val="Text"/>
  <p:tag name="MH_ORDER" val="2"/>
</p:tagLst>
</file>

<file path=ppt/tags/tag33.xml><?xml version="1.0" encoding="utf-8"?>
<p:tagLst xmlns:a="http://schemas.openxmlformats.org/drawingml/2006/main" xmlns:r="http://schemas.openxmlformats.org/officeDocument/2006/relationships" xmlns:p="http://schemas.openxmlformats.org/presentationml/2006/main">
  <p:tag name="MH" val="20170905090427"/>
  <p:tag name="MH_LIBRARY" val="GRAPHIC"/>
  <p:tag name="MH_TYPE" val="Other"/>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70905090427"/>
  <p:tag name="MH_LIBRARY" val="GRAPHIC"/>
  <p:tag name="MH_TYPE" val="Other"/>
  <p:tag name="MH_ORDER" val="2"/>
</p:tagLst>
</file>

<file path=ppt/tags/tag35.xml><?xml version="1.0" encoding="utf-8"?>
<p:tagLst xmlns:a="http://schemas.openxmlformats.org/drawingml/2006/main" xmlns:r="http://schemas.openxmlformats.org/officeDocument/2006/relationships" xmlns:p="http://schemas.openxmlformats.org/presentationml/2006/main">
  <p:tag name="MH" val="20170905090427"/>
  <p:tag name="MH_LIBRARY" val="GRAPHIC"/>
  <p:tag name="MH_TYPE" val="Other"/>
  <p:tag name="MH_ORDER" val="3"/>
</p:tagLst>
</file>

<file path=ppt/tags/tag36.xml><?xml version="1.0" encoding="utf-8"?>
<p:tagLst xmlns:a="http://schemas.openxmlformats.org/drawingml/2006/main" xmlns:r="http://schemas.openxmlformats.org/officeDocument/2006/relationships" xmlns:p="http://schemas.openxmlformats.org/presentationml/2006/main">
  <p:tag name="MH" val="20170905090427"/>
  <p:tag name="MH_LIBRARY" val="GRAPHIC"/>
  <p:tag name="MH_TYPE" val="SubTitle"/>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70905090427"/>
  <p:tag name="MH_LIBRARY" val="GRAPHIC"/>
  <p:tag name="MH_TYPE" val="Text"/>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70905104415"/>
  <p:tag name="MH_LIBRARY" val="GRAPHIC"/>
</p:tagLst>
</file>

<file path=ppt/tags/tag39.xml><?xml version="1.0" encoding="utf-8"?>
<p:tagLst xmlns:a="http://schemas.openxmlformats.org/drawingml/2006/main" xmlns:r="http://schemas.openxmlformats.org/officeDocument/2006/relationships" xmlns:p="http://schemas.openxmlformats.org/presentationml/2006/main">
  <p:tag name="MH" val="20170905104415"/>
  <p:tag name="MH_LIBRARY" val="GRAPHIC"/>
  <p:tag name="MH_ORDER" val="TextBox 17"/>
</p:tagLst>
</file>

<file path=ppt/tags/tag4.xml><?xml version="1.0" encoding="utf-8"?>
<p:tagLst xmlns:a="http://schemas.openxmlformats.org/drawingml/2006/main" xmlns:r="http://schemas.openxmlformats.org/officeDocument/2006/relationships" xmlns:p="http://schemas.openxmlformats.org/presentationml/2006/main">
  <p:tag name="MH" val="20170913213741"/>
  <p:tag name="MH_LIBRARY" val="GRAPHIC"/>
  <p:tag name="MH_ORDER" val="Oval 10"/>
</p:tagLst>
</file>

<file path=ppt/tags/tag40.xml><?xml version="1.0" encoding="utf-8"?>
<p:tagLst xmlns:a="http://schemas.openxmlformats.org/drawingml/2006/main" xmlns:r="http://schemas.openxmlformats.org/officeDocument/2006/relationships" xmlns:p="http://schemas.openxmlformats.org/presentationml/2006/main">
  <p:tag name="MH" val="20170905104415"/>
  <p:tag name="MH_LIBRARY" val="GRAPHIC"/>
  <p:tag name="MH_ORDER" val="Isosceles Triangle 18"/>
</p:tagLst>
</file>

<file path=ppt/tags/tag41.xml><?xml version="1.0" encoding="utf-8"?>
<p:tagLst xmlns:a="http://schemas.openxmlformats.org/drawingml/2006/main" xmlns:r="http://schemas.openxmlformats.org/officeDocument/2006/relationships" xmlns:p="http://schemas.openxmlformats.org/presentationml/2006/main">
  <p:tag name="MH" val="20170905104415"/>
  <p:tag name="MH_LIBRARY" val="GRAPHIC"/>
  <p:tag name="MH_ORDER" val="Isosceles Triangle 19"/>
</p:tagLst>
</file>

<file path=ppt/tags/tag42.xml><?xml version="1.0" encoding="utf-8"?>
<p:tagLst xmlns:a="http://schemas.openxmlformats.org/drawingml/2006/main" xmlns:r="http://schemas.openxmlformats.org/officeDocument/2006/relationships" xmlns:p="http://schemas.openxmlformats.org/presentationml/2006/main">
  <p:tag name="MH" val="20170905104415"/>
  <p:tag name="MH_LIBRARY" val="GRAPHIC"/>
  <p:tag name="MH_ORDER" val="Isosceles Triangle 20"/>
</p:tagLst>
</file>

<file path=ppt/tags/tag43.xml><?xml version="1.0" encoding="utf-8"?>
<p:tagLst xmlns:a="http://schemas.openxmlformats.org/drawingml/2006/main" xmlns:r="http://schemas.openxmlformats.org/officeDocument/2006/relationships" xmlns:p="http://schemas.openxmlformats.org/presentationml/2006/main">
  <p:tag name="MH" val="20170905104415"/>
  <p:tag name="MH_LIBRARY" val="GRAPHIC"/>
  <p:tag name="MH_ORDER" val="Isosceles Triangle 21"/>
</p:tagLst>
</file>

<file path=ppt/tags/tag44.xml><?xml version="1.0" encoding="utf-8"?>
<p:tagLst xmlns:a="http://schemas.openxmlformats.org/drawingml/2006/main" xmlns:r="http://schemas.openxmlformats.org/officeDocument/2006/relationships" xmlns:p="http://schemas.openxmlformats.org/presentationml/2006/main">
  <p:tag name="MH" val="20170905104415"/>
  <p:tag name="MH_LIBRARY" val="GRAPHIC"/>
  <p:tag name="MH_ORDER" val="Isosceles Triangle 22"/>
</p:tagLst>
</file>

<file path=ppt/tags/tag45.xml><?xml version="1.0" encoding="utf-8"?>
<p:tagLst xmlns:a="http://schemas.openxmlformats.org/drawingml/2006/main" xmlns:r="http://schemas.openxmlformats.org/officeDocument/2006/relationships" xmlns:p="http://schemas.openxmlformats.org/presentationml/2006/main">
  <p:tag name="MH" val="20170905104415"/>
  <p:tag name="MH_LIBRARY" val="GRAPHIC"/>
  <p:tag name="MH_ORDER" val="Oval 23"/>
</p:tagLst>
</file>

<file path=ppt/tags/tag46.xml><?xml version="1.0" encoding="utf-8"?>
<p:tagLst xmlns:a="http://schemas.openxmlformats.org/drawingml/2006/main" xmlns:r="http://schemas.openxmlformats.org/officeDocument/2006/relationships" xmlns:p="http://schemas.openxmlformats.org/presentationml/2006/main">
  <p:tag name="MH" val="20170905104415"/>
  <p:tag name="MH_LIBRARY" val="GRAPHIC"/>
  <p:tag name="MH_ORDER" val="Oval 24"/>
</p:tagLst>
</file>

<file path=ppt/tags/tag47.xml><?xml version="1.0" encoding="utf-8"?>
<p:tagLst xmlns:a="http://schemas.openxmlformats.org/drawingml/2006/main" xmlns:r="http://schemas.openxmlformats.org/officeDocument/2006/relationships" xmlns:p="http://schemas.openxmlformats.org/presentationml/2006/main">
  <p:tag name="MH" val="20170905104415"/>
  <p:tag name="MH_LIBRARY" val="GRAPHIC"/>
  <p:tag name="MH_ORDER" val="Oval 25"/>
</p:tagLst>
</file>

<file path=ppt/tags/tag48.xml><?xml version="1.0" encoding="utf-8"?>
<p:tagLst xmlns:a="http://schemas.openxmlformats.org/drawingml/2006/main" xmlns:r="http://schemas.openxmlformats.org/officeDocument/2006/relationships" xmlns:p="http://schemas.openxmlformats.org/presentationml/2006/main">
  <p:tag name="MH" val="20170905104415"/>
  <p:tag name="MH_LIBRARY" val="GRAPHIC"/>
  <p:tag name="MH_ORDER" val="Isosceles Triangle 26"/>
</p:tagLst>
</file>

<file path=ppt/tags/tag49.xml><?xml version="1.0" encoding="utf-8"?>
<p:tagLst xmlns:a="http://schemas.openxmlformats.org/drawingml/2006/main" xmlns:r="http://schemas.openxmlformats.org/officeDocument/2006/relationships" xmlns:p="http://schemas.openxmlformats.org/presentationml/2006/main">
  <p:tag name="MH" val="20170905104415"/>
  <p:tag name="MH_LIBRARY" val="GRAPHIC"/>
  <p:tag name="MH_ORDER" val="Isosceles Triangle 27"/>
</p:tagLst>
</file>

<file path=ppt/tags/tag5.xml><?xml version="1.0" encoding="utf-8"?>
<p:tagLst xmlns:a="http://schemas.openxmlformats.org/drawingml/2006/main" xmlns:r="http://schemas.openxmlformats.org/officeDocument/2006/relationships" xmlns:p="http://schemas.openxmlformats.org/presentationml/2006/main">
  <p:tag name="MH" val="20170905085125"/>
  <p:tag name="MH_LIBRARY" val="GRAPHIC"/>
  <p:tag name="MH_TYPE" val="Other"/>
  <p:tag name="MH_ORDER" val="9"/>
</p:tagLst>
</file>

<file path=ppt/tags/tag50.xml><?xml version="1.0" encoding="utf-8"?>
<p:tagLst xmlns:a="http://schemas.openxmlformats.org/drawingml/2006/main" xmlns:r="http://schemas.openxmlformats.org/officeDocument/2006/relationships" xmlns:p="http://schemas.openxmlformats.org/presentationml/2006/main">
  <p:tag name="MH" val="20170905104415"/>
  <p:tag name="MH_LIBRARY" val="GRAPHIC"/>
  <p:tag name="MH_ORDER" val="Straight Connector 13"/>
</p:tagLst>
</file>

<file path=ppt/tags/tag51.xml><?xml version="1.0" encoding="utf-8"?>
<p:tagLst xmlns:a="http://schemas.openxmlformats.org/drawingml/2006/main" xmlns:r="http://schemas.openxmlformats.org/officeDocument/2006/relationships" xmlns:p="http://schemas.openxmlformats.org/presentationml/2006/main">
  <p:tag name="MH" val="20170905104415"/>
  <p:tag name="MH_LIBRARY" val="GRAPHIC"/>
  <p:tag name="MH_ORDER" val="文本框 16"/>
</p:tagLst>
</file>

<file path=ppt/tags/tag52.xml><?xml version="1.0" encoding="utf-8"?>
<p:tagLst xmlns:a="http://schemas.openxmlformats.org/drawingml/2006/main" xmlns:r="http://schemas.openxmlformats.org/officeDocument/2006/relationships" xmlns:p="http://schemas.openxmlformats.org/presentationml/2006/main">
  <p:tag name="MH" val="20170905110441"/>
  <p:tag name="MH_LIBRARY" val="GRAPHIC"/>
  <p:tag name="MH_TYPE" val="Text"/>
  <p:tag name="MH_ORDER" val="1"/>
</p:tagLst>
</file>

<file path=ppt/tags/tag53.xml><?xml version="1.0" encoding="utf-8"?>
<p:tagLst xmlns:a="http://schemas.openxmlformats.org/drawingml/2006/main" xmlns:r="http://schemas.openxmlformats.org/officeDocument/2006/relationships" xmlns:p="http://schemas.openxmlformats.org/presentationml/2006/main">
  <p:tag name="MH" val="20170905110441"/>
  <p:tag name="MH_LIBRARY" val="GRAPHIC"/>
  <p:tag name="MH_TYPE" val="Text"/>
  <p:tag name="MH_ORDER" val="2"/>
</p:tagLst>
</file>

<file path=ppt/tags/tag54.xml><?xml version="1.0" encoding="utf-8"?>
<p:tagLst xmlns:a="http://schemas.openxmlformats.org/drawingml/2006/main" xmlns:r="http://schemas.openxmlformats.org/officeDocument/2006/relationships" xmlns:p="http://schemas.openxmlformats.org/presentationml/2006/main">
  <p:tag name="MH" val="20170905104415"/>
  <p:tag name="MH_LIBRARY" val="GRAPHIC"/>
  <p:tag name="MH_ORDER" val="Straight Connector 13"/>
</p:tagLst>
</file>

<file path=ppt/tags/tag55.xml><?xml version="1.0" encoding="utf-8"?>
<p:tagLst xmlns:a="http://schemas.openxmlformats.org/drawingml/2006/main" xmlns:r="http://schemas.openxmlformats.org/officeDocument/2006/relationships" xmlns:p="http://schemas.openxmlformats.org/presentationml/2006/main">
  <p:tag name="MH" val="20170905104415"/>
  <p:tag name="MH_LIBRARY" val="GRAPHIC"/>
  <p:tag name="MH_ORDER" val="Straight Connector 13"/>
</p:tagLst>
</file>

<file path=ppt/tags/tag56.xml><?xml version="1.0" encoding="utf-8"?>
<p:tagLst xmlns:a="http://schemas.openxmlformats.org/drawingml/2006/main" xmlns:r="http://schemas.openxmlformats.org/officeDocument/2006/relationships" xmlns:p="http://schemas.openxmlformats.org/presentationml/2006/main">
  <p:tag name="MH" val="20170905110441"/>
  <p:tag name="MH_LIBRARY" val="GRAPHIC"/>
  <p:tag name="MH_TYPE" val="SubTitle"/>
  <p:tag name="MH_ORDER" val="1"/>
</p:tagLst>
</file>

<file path=ppt/tags/tag57.xml><?xml version="1.0" encoding="utf-8"?>
<p:tagLst xmlns:a="http://schemas.openxmlformats.org/drawingml/2006/main" xmlns:r="http://schemas.openxmlformats.org/officeDocument/2006/relationships" xmlns:p="http://schemas.openxmlformats.org/presentationml/2006/main">
  <p:tag name="MH" val="20170905120728"/>
  <p:tag name="MH_LIBRARY" val="GRAPHIC"/>
  <p:tag name="MH_TYPE" val="Other"/>
  <p:tag name="MH_ORDER" val="1"/>
</p:tagLst>
</file>

<file path=ppt/tags/tag58.xml><?xml version="1.0" encoding="utf-8"?>
<p:tagLst xmlns:a="http://schemas.openxmlformats.org/drawingml/2006/main" xmlns:r="http://schemas.openxmlformats.org/officeDocument/2006/relationships" xmlns:p="http://schemas.openxmlformats.org/presentationml/2006/main">
  <p:tag name="MH" val="20170905120728"/>
  <p:tag name="MH_LIBRARY" val="GRAPHIC"/>
  <p:tag name="MH_TYPE" val="Text"/>
  <p:tag name="MH_ORDER" val="1"/>
</p:tagLst>
</file>

<file path=ppt/tags/tag59.xml><?xml version="1.0" encoding="utf-8"?>
<p:tagLst xmlns:a="http://schemas.openxmlformats.org/drawingml/2006/main" xmlns:r="http://schemas.openxmlformats.org/officeDocument/2006/relationships" xmlns:p="http://schemas.openxmlformats.org/presentationml/2006/main">
  <p:tag name="MH" val="20170905120728"/>
  <p:tag name="MH_LIBRARY" val="GRAPHIC"/>
  <p:tag name="MH_TYPE" val="Other"/>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70905085125"/>
  <p:tag name="MH_LIBRARY" val="GRAPHIC"/>
  <p:tag name="MH_TYPE" val="Other"/>
  <p:tag name="MH_ORDER" val="10"/>
</p:tagLst>
</file>

<file path=ppt/tags/tag60.xml><?xml version="1.0" encoding="utf-8"?>
<p:tagLst xmlns:a="http://schemas.openxmlformats.org/drawingml/2006/main" xmlns:r="http://schemas.openxmlformats.org/officeDocument/2006/relationships" xmlns:p="http://schemas.openxmlformats.org/presentationml/2006/main">
  <p:tag name="MH" val="20170905120728"/>
  <p:tag name="MH_LIBRARY" val="GRAPHIC"/>
  <p:tag name="MH_TYPE" val="Other"/>
  <p:tag name="MH_ORDER" val="3"/>
</p:tagLst>
</file>

<file path=ppt/tags/tag61.xml><?xml version="1.0" encoding="utf-8"?>
<p:tagLst xmlns:a="http://schemas.openxmlformats.org/drawingml/2006/main" xmlns:r="http://schemas.openxmlformats.org/officeDocument/2006/relationships" xmlns:p="http://schemas.openxmlformats.org/presentationml/2006/main">
  <p:tag name="MH" val="20170905120728"/>
  <p:tag name="MH_LIBRARY" val="GRAPHIC"/>
  <p:tag name="MH_TYPE" val="Text"/>
  <p:tag name="MH_ORDER" val="3"/>
</p:tagLst>
</file>

<file path=ppt/tags/tag62.xml><?xml version="1.0" encoding="utf-8"?>
<p:tagLst xmlns:a="http://schemas.openxmlformats.org/drawingml/2006/main" xmlns:r="http://schemas.openxmlformats.org/officeDocument/2006/relationships" xmlns:p="http://schemas.openxmlformats.org/presentationml/2006/main">
  <p:tag name="MH" val="20170905120728"/>
  <p:tag name="MH_LIBRARY" val="GRAPHIC"/>
  <p:tag name="MH_TYPE" val="Other"/>
  <p:tag name="MH_ORDER" val="4"/>
</p:tagLst>
</file>

<file path=ppt/tags/tag63.xml><?xml version="1.0" encoding="utf-8"?>
<p:tagLst xmlns:a="http://schemas.openxmlformats.org/drawingml/2006/main" xmlns:r="http://schemas.openxmlformats.org/officeDocument/2006/relationships" xmlns:p="http://schemas.openxmlformats.org/presentationml/2006/main">
  <p:tag name="MH" val="20170905120728"/>
  <p:tag name="MH_LIBRARY" val="GRAPHIC"/>
  <p:tag name="MH_TYPE" val="Text"/>
  <p:tag name="MH_ORDER" val="4"/>
</p:tagLst>
</file>

<file path=ppt/tags/tag64.xml><?xml version="1.0" encoding="utf-8"?>
<p:tagLst xmlns:a="http://schemas.openxmlformats.org/drawingml/2006/main" xmlns:r="http://schemas.openxmlformats.org/officeDocument/2006/relationships" xmlns:p="http://schemas.openxmlformats.org/presentationml/2006/main">
  <p:tag name="MH" val="20170905120728"/>
  <p:tag name="MH_LIBRARY" val="GRAPHIC"/>
  <p:tag name="MH_TYPE" val="SubTitle"/>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70905120728"/>
  <p:tag name="MH_LIBRARY" val="GRAPHIC"/>
  <p:tag name="MH_TYPE" val="SubTitle"/>
  <p:tag name="MH_ORDER" val="2"/>
</p:tagLst>
</file>

<file path=ppt/tags/tag66.xml><?xml version="1.0" encoding="utf-8"?>
<p:tagLst xmlns:a="http://schemas.openxmlformats.org/drawingml/2006/main" xmlns:r="http://schemas.openxmlformats.org/officeDocument/2006/relationships" xmlns:p="http://schemas.openxmlformats.org/presentationml/2006/main">
  <p:tag name="MH" val="20170905120728"/>
  <p:tag name="MH_LIBRARY" val="GRAPHIC"/>
  <p:tag name="MH_TYPE" val="SubTitle"/>
  <p:tag name="MH_ORDER" val="3"/>
</p:tagLst>
</file>

<file path=ppt/tags/tag67.xml><?xml version="1.0" encoding="utf-8"?>
<p:tagLst xmlns:a="http://schemas.openxmlformats.org/drawingml/2006/main" xmlns:r="http://schemas.openxmlformats.org/officeDocument/2006/relationships" xmlns:p="http://schemas.openxmlformats.org/presentationml/2006/main">
  <p:tag name="MH" val="20170905120728"/>
  <p:tag name="MH_LIBRARY" val="GRAPHIC"/>
  <p:tag name="MH_TYPE" val="SubTitle"/>
  <p:tag name="MH_ORDER" val="4"/>
</p:tagLst>
</file>

<file path=ppt/tags/tag68.xml><?xml version="1.0" encoding="utf-8"?>
<p:tagLst xmlns:a="http://schemas.openxmlformats.org/drawingml/2006/main" xmlns:r="http://schemas.openxmlformats.org/officeDocument/2006/relationships" xmlns:p="http://schemas.openxmlformats.org/presentationml/2006/main">
  <p:tag name="MH" val="20170905120728"/>
  <p:tag name="MH_LIBRARY" val="GRAPHIC"/>
  <p:tag name="MH_TYPE" val="Other"/>
  <p:tag name="MH_ORDER" val="5"/>
</p:tagLst>
</file>

<file path=ppt/tags/tag69.xml><?xml version="1.0" encoding="utf-8"?>
<p:tagLst xmlns:a="http://schemas.openxmlformats.org/drawingml/2006/main" xmlns:r="http://schemas.openxmlformats.org/officeDocument/2006/relationships" xmlns:p="http://schemas.openxmlformats.org/presentationml/2006/main">
  <p:tag name="MH" val="20170905120728"/>
  <p:tag name="MH_LIBRARY" val="GRAPHIC"/>
  <p:tag name="MH_TYPE" val="Other"/>
  <p:tag name="MH_ORDER" val="6"/>
</p:tagLst>
</file>

<file path=ppt/tags/tag7.xml><?xml version="1.0" encoding="utf-8"?>
<p:tagLst xmlns:a="http://schemas.openxmlformats.org/drawingml/2006/main" xmlns:r="http://schemas.openxmlformats.org/officeDocument/2006/relationships" xmlns:p="http://schemas.openxmlformats.org/presentationml/2006/main">
  <p:tag name="MH" val="20170905085125"/>
  <p:tag name="MH_LIBRARY" val="GRAPHIC"/>
  <p:tag name="MH_TYPE" val="Other"/>
  <p:tag name="MH_ORDER" val="11"/>
</p:tagLst>
</file>

<file path=ppt/tags/tag70.xml><?xml version="1.0" encoding="utf-8"?>
<p:tagLst xmlns:a="http://schemas.openxmlformats.org/drawingml/2006/main" xmlns:r="http://schemas.openxmlformats.org/officeDocument/2006/relationships" xmlns:p="http://schemas.openxmlformats.org/presentationml/2006/main">
  <p:tag name="MH" val="20170905120728"/>
  <p:tag name="MH_LIBRARY" val="GRAPHIC"/>
  <p:tag name="MH_TYPE" val="Other"/>
  <p:tag name="MH_ORDER" val="7"/>
</p:tagLst>
</file>

<file path=ppt/tags/tag71.xml><?xml version="1.0" encoding="utf-8"?>
<p:tagLst xmlns:a="http://schemas.openxmlformats.org/drawingml/2006/main" xmlns:r="http://schemas.openxmlformats.org/officeDocument/2006/relationships" xmlns:p="http://schemas.openxmlformats.org/presentationml/2006/main">
  <p:tag name="MH" val="20170905120728"/>
  <p:tag name="MH_LIBRARY" val="GRAPHIC"/>
  <p:tag name="MH_TYPE" val="Text"/>
  <p:tag name="MH_ORDER" val="2"/>
</p:tagLst>
</file>

<file path=ppt/tags/tag72.xml><?xml version="1.0" encoding="utf-8"?>
<p:tagLst xmlns:a="http://schemas.openxmlformats.org/drawingml/2006/main" xmlns:r="http://schemas.openxmlformats.org/officeDocument/2006/relationships" xmlns:p="http://schemas.openxmlformats.org/presentationml/2006/main">
  <p:tag name="MH" val="20170905191209"/>
  <p:tag name="MH_LIBRARY" val="GRAPHIC"/>
  <p:tag name="MH_TYPE" val="Other"/>
  <p:tag name="MH_ORDER" val="1"/>
</p:tagLst>
</file>

<file path=ppt/tags/tag73.xml><?xml version="1.0" encoding="utf-8"?>
<p:tagLst xmlns:a="http://schemas.openxmlformats.org/drawingml/2006/main" xmlns:r="http://schemas.openxmlformats.org/officeDocument/2006/relationships" xmlns:p="http://schemas.openxmlformats.org/presentationml/2006/main">
  <p:tag name="MH" val="20170905191209"/>
  <p:tag name="MH_LIBRARY" val="GRAPHIC"/>
  <p:tag name="MH_TYPE" val="SubTitle"/>
  <p:tag name="MH_ORDER" val="4"/>
</p:tagLst>
</file>

<file path=ppt/tags/tag74.xml><?xml version="1.0" encoding="utf-8"?>
<p:tagLst xmlns:a="http://schemas.openxmlformats.org/drawingml/2006/main" xmlns:r="http://schemas.openxmlformats.org/officeDocument/2006/relationships" xmlns:p="http://schemas.openxmlformats.org/presentationml/2006/main">
  <p:tag name="MH" val="20170905191209"/>
  <p:tag name="MH_LIBRARY" val="GRAPHIC"/>
  <p:tag name="MH_TYPE" val="Other"/>
  <p:tag name="MH_ORDER" val="2"/>
</p:tagLst>
</file>

<file path=ppt/tags/tag75.xml><?xml version="1.0" encoding="utf-8"?>
<p:tagLst xmlns:a="http://schemas.openxmlformats.org/drawingml/2006/main" xmlns:r="http://schemas.openxmlformats.org/officeDocument/2006/relationships" xmlns:p="http://schemas.openxmlformats.org/presentationml/2006/main">
  <p:tag name="MH" val="20170905191209"/>
  <p:tag name="MH_LIBRARY" val="GRAPHIC"/>
  <p:tag name="MH_TYPE" val="SubTitle"/>
  <p:tag name="MH_ORDER" val="1"/>
</p:tagLst>
</file>

<file path=ppt/tags/tag76.xml><?xml version="1.0" encoding="utf-8"?>
<p:tagLst xmlns:a="http://schemas.openxmlformats.org/drawingml/2006/main" xmlns:r="http://schemas.openxmlformats.org/officeDocument/2006/relationships" xmlns:p="http://schemas.openxmlformats.org/presentationml/2006/main">
  <p:tag name="MH" val="20170905191209"/>
  <p:tag name="MH_LIBRARY" val="GRAPHIC"/>
  <p:tag name="MH_TYPE" val="Other"/>
  <p:tag name="MH_ORDER" val="3"/>
</p:tagLst>
</file>

<file path=ppt/tags/tag77.xml><?xml version="1.0" encoding="utf-8"?>
<p:tagLst xmlns:a="http://schemas.openxmlformats.org/drawingml/2006/main" xmlns:r="http://schemas.openxmlformats.org/officeDocument/2006/relationships" xmlns:p="http://schemas.openxmlformats.org/presentationml/2006/main">
  <p:tag name="MH" val="20170905191209"/>
  <p:tag name="MH_LIBRARY" val="GRAPHIC"/>
  <p:tag name="MH_TYPE" val="Other"/>
  <p:tag name="MH_ORDER" val="4"/>
</p:tagLst>
</file>

<file path=ppt/tags/tag78.xml><?xml version="1.0" encoding="utf-8"?>
<p:tagLst xmlns:a="http://schemas.openxmlformats.org/drawingml/2006/main" xmlns:r="http://schemas.openxmlformats.org/officeDocument/2006/relationships" xmlns:p="http://schemas.openxmlformats.org/presentationml/2006/main">
  <p:tag name="MH" val="20170905191209"/>
  <p:tag name="MH_LIBRARY" val="GRAPHIC"/>
  <p:tag name="MH_TYPE" val="Other"/>
  <p:tag name="MH_ORDER" val="5"/>
</p:tagLst>
</file>

<file path=ppt/tags/tag79.xml><?xml version="1.0" encoding="utf-8"?>
<p:tagLst xmlns:a="http://schemas.openxmlformats.org/drawingml/2006/main" xmlns:r="http://schemas.openxmlformats.org/officeDocument/2006/relationships" xmlns:p="http://schemas.openxmlformats.org/presentationml/2006/main">
  <p:tag name="MH" val="20170905191209"/>
  <p:tag name="MH_LIBRARY" val="GRAPHIC"/>
  <p:tag name="MH_TYPE" val="Other"/>
  <p:tag name="MH_ORDER" val="6"/>
</p:tagLst>
</file>

<file path=ppt/tags/tag8.xml><?xml version="1.0" encoding="utf-8"?>
<p:tagLst xmlns:a="http://schemas.openxmlformats.org/drawingml/2006/main" xmlns:r="http://schemas.openxmlformats.org/officeDocument/2006/relationships" xmlns:p="http://schemas.openxmlformats.org/presentationml/2006/main">
  <p:tag name="MH" val="20170905085125"/>
  <p:tag name="MH_LIBRARY" val="GRAPHIC"/>
  <p:tag name="MH_TYPE" val="Text"/>
  <p:tag name="MH_ORDER" val="3"/>
</p:tagLst>
</file>

<file path=ppt/tags/tag80.xml><?xml version="1.0" encoding="utf-8"?>
<p:tagLst xmlns:a="http://schemas.openxmlformats.org/drawingml/2006/main" xmlns:r="http://schemas.openxmlformats.org/officeDocument/2006/relationships" xmlns:p="http://schemas.openxmlformats.org/presentationml/2006/main">
  <p:tag name="MH" val="20170905191209"/>
  <p:tag name="MH_LIBRARY" val="GRAPHIC"/>
  <p:tag name="MH_TYPE" val="Other"/>
  <p:tag name="MH_ORDER" val="7"/>
</p:tagLst>
</file>

<file path=ppt/tags/tag81.xml><?xml version="1.0" encoding="utf-8"?>
<p:tagLst xmlns:a="http://schemas.openxmlformats.org/drawingml/2006/main" xmlns:r="http://schemas.openxmlformats.org/officeDocument/2006/relationships" xmlns:p="http://schemas.openxmlformats.org/presentationml/2006/main">
  <p:tag name="MH" val="20170905191209"/>
  <p:tag name="MH_LIBRARY" val="GRAPHIC"/>
  <p:tag name="MH_TYPE" val="Other"/>
  <p:tag name="MH_ORDER" val="8"/>
</p:tagLst>
</file>

<file path=ppt/tags/tag82.xml><?xml version="1.0" encoding="utf-8"?>
<p:tagLst xmlns:a="http://schemas.openxmlformats.org/drawingml/2006/main" xmlns:r="http://schemas.openxmlformats.org/officeDocument/2006/relationships" xmlns:p="http://schemas.openxmlformats.org/presentationml/2006/main">
  <p:tag name="MH" val="20170905191209"/>
  <p:tag name="MH_LIBRARY" val="GRAPHIC"/>
  <p:tag name="MH_TYPE" val="SubTitle"/>
  <p:tag name="MH_ORDER" val="3"/>
</p:tagLst>
</file>

<file path=ppt/tags/tag83.xml><?xml version="1.0" encoding="utf-8"?>
<p:tagLst xmlns:a="http://schemas.openxmlformats.org/drawingml/2006/main" xmlns:r="http://schemas.openxmlformats.org/officeDocument/2006/relationships" xmlns:p="http://schemas.openxmlformats.org/presentationml/2006/main">
  <p:tag name="MH" val="20170905191209"/>
  <p:tag name="MH_LIBRARY" val="GRAPHIC"/>
  <p:tag name="MH_TYPE" val="SubTitle"/>
  <p:tag name="MH_ORDER" val="2"/>
</p:tagLst>
</file>

<file path=ppt/tags/tag84.xml><?xml version="1.0" encoding="utf-8"?>
<p:tagLst xmlns:a="http://schemas.openxmlformats.org/drawingml/2006/main" xmlns:r="http://schemas.openxmlformats.org/officeDocument/2006/relationships" xmlns:p="http://schemas.openxmlformats.org/presentationml/2006/main">
  <p:tag name="MH" val="20170905223214"/>
  <p:tag name="MH_LIBRARY" val="GRAPHIC"/>
  <p:tag name="MH_TYPE" val="Other"/>
  <p:tag name="MH_ORDER" val="1"/>
</p:tagLst>
</file>

<file path=ppt/tags/tag85.xml><?xml version="1.0" encoding="utf-8"?>
<p:tagLst xmlns:a="http://schemas.openxmlformats.org/drawingml/2006/main" xmlns:r="http://schemas.openxmlformats.org/officeDocument/2006/relationships" xmlns:p="http://schemas.openxmlformats.org/presentationml/2006/main">
  <p:tag name="MH" val="20170905223214"/>
  <p:tag name="MH_LIBRARY" val="GRAPHIC"/>
  <p:tag name="MH_TYPE" val="SubTitle"/>
  <p:tag name="MH_ORDER" val="3"/>
</p:tagLst>
</file>

<file path=ppt/tags/tag86.xml><?xml version="1.0" encoding="utf-8"?>
<p:tagLst xmlns:a="http://schemas.openxmlformats.org/drawingml/2006/main" xmlns:r="http://schemas.openxmlformats.org/officeDocument/2006/relationships" xmlns:p="http://schemas.openxmlformats.org/presentationml/2006/main">
  <p:tag name="MH" val="20170905223214"/>
  <p:tag name="MH_LIBRARY" val="GRAPHIC"/>
  <p:tag name="MH_TYPE" val="Other"/>
  <p:tag name="MH_ORDER" val="2"/>
</p:tagLst>
</file>

<file path=ppt/tags/tag87.xml><?xml version="1.0" encoding="utf-8"?>
<p:tagLst xmlns:a="http://schemas.openxmlformats.org/drawingml/2006/main" xmlns:r="http://schemas.openxmlformats.org/officeDocument/2006/relationships" xmlns:p="http://schemas.openxmlformats.org/presentationml/2006/main">
  <p:tag name="MH" val="20170905223214"/>
  <p:tag name="MH_LIBRARY" val="GRAPHIC"/>
  <p:tag name="MH_TYPE" val="Other"/>
  <p:tag name="MH_ORDER" val="3"/>
</p:tagLst>
</file>

<file path=ppt/tags/tag88.xml><?xml version="1.0" encoding="utf-8"?>
<p:tagLst xmlns:a="http://schemas.openxmlformats.org/drawingml/2006/main" xmlns:r="http://schemas.openxmlformats.org/officeDocument/2006/relationships" xmlns:p="http://schemas.openxmlformats.org/presentationml/2006/main">
  <p:tag name="MH" val="20170905223214"/>
  <p:tag name="MH_LIBRARY" val="GRAPHIC"/>
  <p:tag name="MH_TYPE" val="SubTitle"/>
  <p:tag name="MH_ORDER" val="1"/>
</p:tagLst>
</file>

<file path=ppt/tags/tag89.xml><?xml version="1.0" encoding="utf-8"?>
<p:tagLst xmlns:a="http://schemas.openxmlformats.org/drawingml/2006/main" xmlns:r="http://schemas.openxmlformats.org/officeDocument/2006/relationships" xmlns:p="http://schemas.openxmlformats.org/presentationml/2006/main">
  <p:tag name="MH" val="20170905223214"/>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70905085125"/>
  <p:tag name="MH_LIBRARY" val="GRAPHIC"/>
  <p:tag name="MH_TYPE" val="SubTitle"/>
  <p:tag name="MH_ORDER" val="3"/>
</p:tagLst>
</file>

<file path=ppt/tags/tag90.xml><?xml version="1.0" encoding="utf-8"?>
<p:tagLst xmlns:a="http://schemas.openxmlformats.org/drawingml/2006/main" xmlns:r="http://schemas.openxmlformats.org/officeDocument/2006/relationships" xmlns:p="http://schemas.openxmlformats.org/presentationml/2006/main">
  <p:tag name="MH" val="20170905223214"/>
  <p:tag name="MH_LIBRARY" val="GRAPHIC"/>
  <p:tag name="MH_TYPE" val="Other"/>
  <p:tag name="MH_ORDER" val="5"/>
</p:tagLst>
</file>

<file path=ppt/tags/tag91.xml><?xml version="1.0" encoding="utf-8"?>
<p:tagLst xmlns:a="http://schemas.openxmlformats.org/drawingml/2006/main" xmlns:r="http://schemas.openxmlformats.org/officeDocument/2006/relationships" xmlns:p="http://schemas.openxmlformats.org/presentationml/2006/main">
  <p:tag name="MH" val="20170905223214"/>
  <p:tag name="MH_LIBRARY" val="GRAPHIC"/>
  <p:tag name="MH_TYPE" val="SubTitle"/>
  <p:tag name="MH_ORDER" val="4"/>
</p:tagLst>
</file>

<file path=ppt/tags/tag92.xml><?xml version="1.0" encoding="utf-8"?>
<p:tagLst xmlns:a="http://schemas.openxmlformats.org/drawingml/2006/main" xmlns:r="http://schemas.openxmlformats.org/officeDocument/2006/relationships" xmlns:p="http://schemas.openxmlformats.org/presentationml/2006/main">
  <p:tag name="MH" val="20170905223214"/>
  <p:tag name="MH_LIBRARY" val="GRAPHIC"/>
  <p:tag name="MH_TYPE" val="Other"/>
  <p:tag name="MH_ORDER" val="6"/>
</p:tagLst>
</file>

<file path=ppt/tags/tag93.xml><?xml version="1.0" encoding="utf-8"?>
<p:tagLst xmlns:a="http://schemas.openxmlformats.org/drawingml/2006/main" xmlns:r="http://schemas.openxmlformats.org/officeDocument/2006/relationships" xmlns:p="http://schemas.openxmlformats.org/presentationml/2006/main">
  <p:tag name="MH" val="20170905223214"/>
  <p:tag name="MH_LIBRARY" val="GRAPHIC"/>
  <p:tag name="MH_TYPE" val="Other"/>
  <p:tag name="MH_ORDER" val="7"/>
</p:tagLst>
</file>

<file path=ppt/tags/tag94.xml><?xml version="1.0" encoding="utf-8"?>
<p:tagLst xmlns:a="http://schemas.openxmlformats.org/drawingml/2006/main" xmlns:r="http://schemas.openxmlformats.org/officeDocument/2006/relationships" xmlns:p="http://schemas.openxmlformats.org/presentationml/2006/main">
  <p:tag name="MH" val="20170905223214"/>
  <p:tag name="MH_LIBRARY" val="GRAPHIC"/>
  <p:tag name="MH_TYPE" val="SubTitle"/>
  <p:tag name="MH_ORDER" val="2"/>
</p:tagLst>
</file>

<file path=ppt/tags/tag95.xml><?xml version="1.0" encoding="utf-8"?>
<p:tagLst xmlns:a="http://schemas.openxmlformats.org/drawingml/2006/main" xmlns:r="http://schemas.openxmlformats.org/officeDocument/2006/relationships" xmlns:p="http://schemas.openxmlformats.org/presentationml/2006/main">
  <p:tag name="MH" val="20170905223214"/>
  <p:tag name="MH_LIBRARY" val="GRAPHIC"/>
  <p:tag name="MH_TYPE" val="Other"/>
  <p:tag name="MH_ORDER" val="8"/>
</p:tagLst>
</file>

<file path=ppt/tags/tag96.xml><?xml version="1.0" encoding="utf-8"?>
<p:tagLst xmlns:a="http://schemas.openxmlformats.org/drawingml/2006/main" xmlns:r="http://schemas.openxmlformats.org/officeDocument/2006/relationships" xmlns:p="http://schemas.openxmlformats.org/presentationml/2006/main">
  <p:tag name="MH" val="20170905223214"/>
  <p:tag name="MH_LIBRARY" val="GRAPHIC"/>
  <p:tag name="MH_TYPE" val="Title"/>
  <p:tag name="MH_ORDER" val="1"/>
</p:tagLst>
</file>

<file path=ppt/tags/tag97.xml><?xml version="1.0" encoding="utf-8"?>
<p:tagLst xmlns:a="http://schemas.openxmlformats.org/drawingml/2006/main" xmlns:r="http://schemas.openxmlformats.org/officeDocument/2006/relationships" xmlns:p="http://schemas.openxmlformats.org/presentationml/2006/main">
  <p:tag name="MH" val="20170905223214"/>
  <p:tag name="MH_LIBRARY" val="GRAPHIC"/>
  <p:tag name="MH_TYPE" val="Other"/>
  <p:tag name="MH_ORDER" val="9"/>
</p:tagLst>
</file>

<file path=ppt/tags/tag98.xml><?xml version="1.0" encoding="utf-8"?>
<p:tagLst xmlns:a="http://schemas.openxmlformats.org/drawingml/2006/main" xmlns:r="http://schemas.openxmlformats.org/officeDocument/2006/relationships" xmlns:p="http://schemas.openxmlformats.org/presentationml/2006/main">
  <p:tag name="MH" val="20170905223214"/>
  <p:tag name="MH_LIBRARY" val="GRAPHIC"/>
  <p:tag name="MH_TYPE" val="Other"/>
  <p:tag name="MH_ORDER" val="9"/>
</p:tagLst>
</file>

<file path=ppt/tags/tag99.xml><?xml version="1.0" encoding="utf-8"?>
<p:tagLst xmlns:a="http://schemas.openxmlformats.org/drawingml/2006/main" xmlns:r="http://schemas.openxmlformats.org/officeDocument/2006/relationships" xmlns:p="http://schemas.openxmlformats.org/presentationml/2006/main">
  <p:tag name="MH" val="20170912215027"/>
  <p:tag name="MH_LIBRARY" val="GRAPHIC"/>
  <p:tag name="MH_TYPE" val="Other"/>
  <p:tag name="MH_ORDER" val="1"/>
</p:tagLst>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dirty="0" smtClean="0">
            <a:solidFill>
              <a:schemeClr val="tx1"/>
            </a:solidFill>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10000"/>
          </a:lnSpc>
          <a:defRPr sz="3200" b="1" dirty="0" smtClean="0">
            <a:latin typeface="Arial" panose="020B0604020202020204" pitchFamily="34" charset="0"/>
            <a:ea typeface="微软雅黑"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19144</TotalTime>
  <Words>10164</Words>
  <Application>Microsoft Macintosh PowerPoint</Application>
  <PresentationFormat>宽屏</PresentationFormat>
  <Paragraphs>924</Paragraphs>
  <Slides>71</Slides>
  <Notes>60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71</vt:i4>
      </vt:variant>
    </vt:vector>
  </HeadingPairs>
  <TitlesOfParts>
    <vt:vector size="87" baseType="lpstr">
      <vt:lpstr>等线</vt:lpstr>
      <vt:lpstr>宋体</vt:lpstr>
      <vt:lpstr>微软雅黑</vt:lpstr>
      <vt:lpstr>幼圆</vt:lpstr>
      <vt:lpstr>Agency FB</vt:lpstr>
      <vt:lpstr>Aharoni</vt:lpstr>
      <vt:lpstr>新細明體</vt:lpstr>
      <vt:lpstr>Arial</vt:lpstr>
      <vt:lpstr>Arial Narrow</vt:lpstr>
      <vt:lpstr>Calibri</vt:lpstr>
      <vt:lpstr>Impact</vt:lpstr>
      <vt:lpstr>Times New Roman</vt:lpstr>
      <vt:lpstr>Wingdings</vt:lpstr>
      <vt:lpstr>Office 主题​​</vt:lpstr>
      <vt:lpstr>Equation</vt:lpstr>
      <vt:lpstr>Visio</vt:lpstr>
      <vt:lpstr>定位技术</vt:lpstr>
      <vt:lpstr>目录</vt:lpstr>
      <vt:lpstr>PowerPoint 演示文稿</vt:lpstr>
      <vt:lpstr>GPS实施计划分三个阶段</vt:lpstr>
      <vt:lpstr>历史事件</vt:lpstr>
      <vt:lpstr>GLONASS</vt:lpstr>
      <vt:lpstr>Galileo satellite navigation system</vt:lpstr>
      <vt:lpstr>北斗卫星导航系统</vt:lpstr>
      <vt:lpstr>概念</vt:lpstr>
      <vt:lpstr>系统组成</vt:lpstr>
      <vt:lpstr>卫星星座</vt:lpstr>
      <vt:lpstr>卫星星历</vt:lpstr>
      <vt:lpstr>地面监控系统</vt:lpstr>
      <vt:lpstr>GPS接收机</vt:lpstr>
      <vt:lpstr>GPS定位的特点</vt:lpstr>
      <vt:lpstr>PowerPoint 演示文稿</vt:lpstr>
      <vt:lpstr>距离</vt:lpstr>
      <vt:lpstr>距离测量</vt:lpstr>
      <vt:lpstr>伪测距码</vt:lpstr>
      <vt:lpstr>球面相交</vt:lpstr>
      <vt:lpstr>三个球面相交</vt:lpstr>
      <vt:lpstr>测站点位置</vt:lpstr>
      <vt:lpstr>问题</vt:lpstr>
      <vt:lpstr>解决</vt:lpstr>
      <vt:lpstr>定位方法</vt:lpstr>
      <vt:lpstr>单点定位</vt:lpstr>
      <vt:lpstr>相对定位</vt:lpstr>
      <vt:lpstr>分析</vt:lpstr>
      <vt:lpstr>差分定位</vt:lpstr>
      <vt:lpstr>分析</vt:lpstr>
      <vt:lpstr>移动电话基站定位</vt:lpstr>
      <vt:lpstr>Time Of Arrival</vt:lpstr>
      <vt:lpstr>Time Difference Of Arrival</vt:lpstr>
      <vt:lpstr>Angle Of Arrival</vt:lpstr>
      <vt:lpstr>RSSI</vt:lpstr>
      <vt:lpstr>三边测量</vt:lpstr>
      <vt:lpstr>三角质心法</vt:lpstr>
      <vt:lpstr>AOA定位原理</vt:lpstr>
      <vt:lpstr>PowerPoint 演示文稿</vt:lpstr>
      <vt:lpstr>位置服务</vt:lpstr>
      <vt:lpstr>GPS的问题</vt:lpstr>
      <vt:lpstr>A-GPS</vt:lpstr>
      <vt:lpstr>基站定位服务</vt:lpstr>
      <vt:lpstr>Cell ID</vt:lpstr>
      <vt:lpstr>Cell ID 定位</vt:lpstr>
      <vt:lpstr>WiFi 定位服务</vt:lpstr>
      <vt:lpstr>位置服务器</vt:lpstr>
      <vt:lpstr>数据采集</vt:lpstr>
      <vt:lpstr>IP定位技术</vt:lpstr>
      <vt:lpstr>GIS</vt:lpstr>
      <vt:lpstr>发展历史</vt:lpstr>
      <vt:lpstr>交叉学科</vt:lpstr>
      <vt:lpstr>空间数据</vt:lpstr>
      <vt:lpstr>GIS 工作原理</vt:lpstr>
      <vt:lpstr>WebGIS</vt:lpstr>
      <vt:lpstr>移动GIS</vt:lpstr>
      <vt:lpstr>产品</vt:lpstr>
      <vt:lpstr>位置服务开发</vt:lpstr>
      <vt:lpstr>PowerPoint 演示文稿</vt:lpstr>
      <vt:lpstr>室内定位</vt:lpstr>
      <vt:lpstr>红外线室内定位技术</vt:lpstr>
      <vt:lpstr>超声波定位技术</vt:lpstr>
      <vt:lpstr>蓝牙技术</vt:lpstr>
      <vt:lpstr>iBeacon</vt:lpstr>
      <vt:lpstr>场景</vt:lpstr>
      <vt:lpstr>射频识别技术</vt:lpstr>
      <vt:lpstr>超宽带技术</vt:lpstr>
      <vt:lpstr>无线局域网络(WLAN)</vt:lpstr>
      <vt:lpstr>ZigBee</vt:lpstr>
      <vt:lpstr>定位精度</vt:lpstr>
      <vt:lpstr>小结</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zdy cn</dc:creator>
  <cp:lastModifiedBy>Xu Felix</cp:lastModifiedBy>
  <cp:revision>680</cp:revision>
  <dcterms:created xsi:type="dcterms:W3CDTF">2016-12-23T00:50:08Z</dcterms:created>
  <dcterms:modified xsi:type="dcterms:W3CDTF">2019-10-08T06:06:40Z</dcterms:modified>
</cp:coreProperties>
</file>